
<file path=[Content_Types].xml><?xml version="1.0" encoding="utf-8"?>
<Types xmlns="http://schemas.openxmlformats.org/package/2006/content-types">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heme/themeOverride1.xml" ContentType="application/vnd.openxmlformats-officedocument.themeOverr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 id="2147483756" r:id="rId2"/>
  </p:sldMasterIdLst>
  <p:notesMasterIdLst>
    <p:notesMasterId r:id="rId48"/>
  </p:notesMasterIdLst>
  <p:sldIdLst>
    <p:sldId id="389" r:id="rId3"/>
    <p:sldId id="458" r:id="rId4"/>
    <p:sldId id="390" r:id="rId5"/>
    <p:sldId id="391" r:id="rId6"/>
    <p:sldId id="392" r:id="rId7"/>
    <p:sldId id="393" r:id="rId8"/>
    <p:sldId id="394" r:id="rId9"/>
    <p:sldId id="396" r:id="rId10"/>
    <p:sldId id="451" r:id="rId11"/>
    <p:sldId id="452" r:id="rId12"/>
    <p:sldId id="453" r:id="rId13"/>
    <p:sldId id="454" r:id="rId14"/>
    <p:sldId id="403" r:id="rId15"/>
    <p:sldId id="409" r:id="rId16"/>
    <p:sldId id="436" r:id="rId17"/>
    <p:sldId id="410" r:id="rId18"/>
    <p:sldId id="411" r:id="rId19"/>
    <p:sldId id="412" r:id="rId20"/>
    <p:sldId id="413" r:id="rId21"/>
    <p:sldId id="414" r:id="rId22"/>
    <p:sldId id="415" r:id="rId23"/>
    <p:sldId id="456" r:id="rId24"/>
    <p:sldId id="438" r:id="rId25"/>
    <p:sldId id="435" r:id="rId26"/>
    <p:sldId id="417" r:id="rId27"/>
    <p:sldId id="418" r:id="rId28"/>
    <p:sldId id="419" r:id="rId29"/>
    <p:sldId id="420" r:id="rId30"/>
    <p:sldId id="421" r:id="rId31"/>
    <p:sldId id="422" r:id="rId32"/>
    <p:sldId id="455" r:id="rId33"/>
    <p:sldId id="439" r:id="rId34"/>
    <p:sldId id="423" r:id="rId35"/>
    <p:sldId id="424" r:id="rId36"/>
    <p:sldId id="425" r:id="rId37"/>
    <p:sldId id="427" r:id="rId38"/>
    <p:sldId id="449" r:id="rId39"/>
    <p:sldId id="428" r:id="rId40"/>
    <p:sldId id="437" r:id="rId41"/>
    <p:sldId id="429" r:id="rId42"/>
    <p:sldId id="430" r:id="rId43"/>
    <p:sldId id="431" r:id="rId44"/>
    <p:sldId id="432" r:id="rId45"/>
    <p:sldId id="433" r:id="rId46"/>
    <p:sldId id="434" r:id="rId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FF"/>
    <a:srgbClr val="2A5400"/>
    <a:srgbClr val="00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1182" autoAdjust="0"/>
  </p:normalViewPr>
  <p:slideViewPr>
    <p:cSldViewPr>
      <p:cViewPr varScale="1">
        <p:scale>
          <a:sx n="57" d="100"/>
          <a:sy n="57" d="100"/>
        </p:scale>
        <p:origin x="1680" y="60"/>
      </p:cViewPr>
      <p:guideLst>
        <p:guide orient="horz" pos="2160"/>
        <p:guide pos="2880"/>
      </p:guideLst>
    </p:cSldViewPr>
  </p:slideViewPr>
  <p:notesTextViewPr>
    <p:cViewPr>
      <p:scale>
        <a:sx n="100" d="100"/>
        <a:sy n="100"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diagrams/_rels/data1.xml.rels><?xml version="1.0" encoding="UTF-8" standalone="yes"?>
<Relationships xmlns="http://schemas.openxmlformats.org/package/2006/relationships"><Relationship Id="rId1" Type="http://schemas.openxmlformats.org/officeDocument/2006/relationships/image" Target="../media/image6.png"/></Relationships>
</file>

<file path=ppt/diagrams/_rels/drawing1.xml.rels><?xml version="1.0" encoding="UTF-8" standalone="yes"?>
<Relationships xmlns="http://schemas.openxmlformats.org/package/2006/relationships"><Relationship Id="rId1" Type="http://schemas.openxmlformats.org/officeDocument/2006/relationships/image" Target="../media/image6.png"/></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86A484A-2287-47AA-B1FA-E9497B886344}" type="doc">
      <dgm:prSet loTypeId="urn:microsoft.com/office/officeart/2005/8/layout/vList3#17" loCatId="list" qsTypeId="urn:microsoft.com/office/officeart/2005/8/quickstyle/simple5" qsCatId="simple" csTypeId="urn:microsoft.com/office/officeart/2005/8/colors/accent0_3" csCatId="mainScheme" phldr="1"/>
      <dgm:spPr/>
      <dgm:t>
        <a:bodyPr/>
        <a:lstStyle/>
        <a:p>
          <a:endParaRPr lang="en-US"/>
        </a:p>
      </dgm:t>
    </dgm:pt>
    <dgm:pt modelId="{A4B96B26-E974-4175-8B48-A3FCBC7D6EB9}">
      <dgm:prSet custT="1"/>
      <dgm:spPr/>
      <dgm:t>
        <a:bodyPr/>
        <a:lstStyle/>
        <a:p>
          <a:pPr rtl="0">
            <a:lnSpc>
              <a:spcPts val="4000"/>
            </a:lnSpc>
          </a:pPr>
          <a:r>
            <a:rPr kumimoji="1" lang="en-US" sz="3200" b="0" dirty="0" smtClean="0"/>
            <a:t>Valuable tool to </a:t>
          </a:r>
          <a:r>
            <a:rPr kumimoji="1" lang="en-US" sz="3200" b="0" u="none" dirty="0" smtClean="0"/>
            <a:t>encourage </a:t>
          </a:r>
          <a:r>
            <a:rPr kumimoji="1" lang="en-US" sz="3200" b="1" u="none" dirty="0" smtClean="0"/>
            <a:t>breastfeeding</a:t>
          </a:r>
          <a:r>
            <a:rPr kumimoji="1" lang="en-US" sz="3200" b="0" u="none" dirty="0" smtClean="0"/>
            <a:t> &amp;</a:t>
          </a:r>
          <a:r>
            <a:rPr kumimoji="1" lang="en-US" sz="3200" b="0" dirty="0" smtClean="0"/>
            <a:t> to allow early </a:t>
          </a:r>
          <a:r>
            <a:rPr kumimoji="1" lang="en-US" sz="3200" b="0" u="none" dirty="0" smtClean="0"/>
            <a:t>warning of development of </a:t>
          </a:r>
          <a:r>
            <a:rPr kumimoji="1" lang="en-US" sz="3200" b="1" u="none" dirty="0" smtClean="0"/>
            <a:t>obesity</a:t>
          </a:r>
          <a:r>
            <a:rPr kumimoji="1" lang="en-US" sz="3200" b="0" dirty="0" smtClean="0"/>
            <a:t>.</a:t>
          </a:r>
          <a:endParaRPr lang="en-US" sz="3200" b="0" dirty="0"/>
        </a:p>
      </dgm:t>
    </dgm:pt>
    <dgm:pt modelId="{2544C6EB-1494-4FFF-8D3B-13AAA910AEFF}" type="parTrans" cxnId="{D3154AA1-D92E-44D9-8952-3A2D345E74FC}">
      <dgm:prSet/>
      <dgm:spPr/>
      <dgm:t>
        <a:bodyPr/>
        <a:lstStyle/>
        <a:p>
          <a:endParaRPr lang="en-US"/>
        </a:p>
      </dgm:t>
    </dgm:pt>
    <dgm:pt modelId="{85326D46-B282-4EDF-BF23-3F7A2781AEBE}" type="sibTrans" cxnId="{D3154AA1-D92E-44D9-8952-3A2D345E74FC}">
      <dgm:prSet/>
      <dgm:spPr/>
      <dgm:t>
        <a:bodyPr/>
        <a:lstStyle/>
        <a:p>
          <a:endParaRPr lang="en-US"/>
        </a:p>
      </dgm:t>
    </dgm:pt>
    <dgm:pt modelId="{0471F044-8BCB-4FC5-9940-F5ECC05452CC}" type="pres">
      <dgm:prSet presAssocID="{E86A484A-2287-47AA-B1FA-E9497B886344}" presName="linearFlow" presStyleCnt="0">
        <dgm:presLayoutVars>
          <dgm:dir/>
          <dgm:resizeHandles val="exact"/>
        </dgm:presLayoutVars>
      </dgm:prSet>
      <dgm:spPr/>
      <dgm:t>
        <a:bodyPr/>
        <a:lstStyle/>
        <a:p>
          <a:endParaRPr lang="en-US"/>
        </a:p>
      </dgm:t>
    </dgm:pt>
    <dgm:pt modelId="{B39CF884-AEB6-4006-8009-0961E533EF68}" type="pres">
      <dgm:prSet presAssocID="{A4B96B26-E974-4175-8B48-A3FCBC7D6EB9}" presName="composite" presStyleCnt="0"/>
      <dgm:spPr/>
    </dgm:pt>
    <dgm:pt modelId="{6681B582-01F4-4FE1-B7F7-AD03544298DF}" type="pres">
      <dgm:prSet presAssocID="{A4B96B26-E974-4175-8B48-A3FCBC7D6EB9}" presName="imgShp" presStyleLbl="fgImgPlace1" presStyleIdx="0" presStyleCnt="1" custScaleX="105433" custScaleY="108153"/>
      <dgm:spPr>
        <a:blipFill rotWithShape="0">
          <a:blip xmlns:r="http://schemas.openxmlformats.org/officeDocument/2006/relationships" r:embed="rId1"/>
          <a:stretch>
            <a:fillRect/>
          </a:stretch>
        </a:blipFill>
        <a:effectLst>
          <a:glow rad="228600">
            <a:schemeClr val="accent2">
              <a:satMod val="175000"/>
              <a:alpha val="40000"/>
            </a:schemeClr>
          </a:glow>
        </a:effectLst>
        <a:scene3d>
          <a:camera prst="orthographicFront">
            <a:rot lat="0" lon="0" rev="0"/>
          </a:camera>
          <a:lightRig rig="threePt" dir="t">
            <a:rot lat="0" lon="0" rev="1200000"/>
          </a:lightRig>
        </a:scene3d>
        <a:sp3d>
          <a:bevelT w="63500" h="25400" prst="softRound"/>
        </a:sp3d>
      </dgm:spPr>
      <dgm:t>
        <a:bodyPr/>
        <a:lstStyle/>
        <a:p>
          <a:endParaRPr lang="en-US"/>
        </a:p>
      </dgm:t>
    </dgm:pt>
    <dgm:pt modelId="{04AEAA74-1659-47EB-A5D2-F79ACB59728B}" type="pres">
      <dgm:prSet presAssocID="{A4B96B26-E974-4175-8B48-A3FCBC7D6EB9}" presName="txShp" presStyleLbl="node1" presStyleIdx="0" presStyleCnt="1" custScaleX="116468" custScaleY="121478">
        <dgm:presLayoutVars>
          <dgm:bulletEnabled val="1"/>
        </dgm:presLayoutVars>
      </dgm:prSet>
      <dgm:spPr/>
      <dgm:t>
        <a:bodyPr/>
        <a:lstStyle/>
        <a:p>
          <a:endParaRPr lang="en-US"/>
        </a:p>
      </dgm:t>
    </dgm:pt>
  </dgm:ptLst>
  <dgm:cxnLst>
    <dgm:cxn modelId="{41FE5F30-61D1-44DE-A6B8-46AC8D4365FD}" type="presOf" srcId="{A4B96B26-E974-4175-8B48-A3FCBC7D6EB9}" destId="{04AEAA74-1659-47EB-A5D2-F79ACB59728B}" srcOrd="0" destOrd="0" presId="urn:microsoft.com/office/officeart/2005/8/layout/vList3#17"/>
    <dgm:cxn modelId="{5E110C08-43FC-446A-A977-5A37DD715723}" type="presOf" srcId="{E86A484A-2287-47AA-B1FA-E9497B886344}" destId="{0471F044-8BCB-4FC5-9940-F5ECC05452CC}" srcOrd="0" destOrd="0" presId="urn:microsoft.com/office/officeart/2005/8/layout/vList3#17"/>
    <dgm:cxn modelId="{D3154AA1-D92E-44D9-8952-3A2D345E74FC}" srcId="{E86A484A-2287-47AA-B1FA-E9497B886344}" destId="{A4B96B26-E974-4175-8B48-A3FCBC7D6EB9}" srcOrd="0" destOrd="0" parTransId="{2544C6EB-1494-4FFF-8D3B-13AAA910AEFF}" sibTransId="{85326D46-B282-4EDF-BF23-3F7A2781AEBE}"/>
    <dgm:cxn modelId="{67F060B6-E9C5-4804-AE68-61BE1B7FDF95}" type="presParOf" srcId="{0471F044-8BCB-4FC5-9940-F5ECC05452CC}" destId="{B39CF884-AEB6-4006-8009-0961E533EF68}" srcOrd="0" destOrd="0" presId="urn:microsoft.com/office/officeart/2005/8/layout/vList3#17"/>
    <dgm:cxn modelId="{57F7EC00-9910-4AD1-9DFE-4699263E814B}" type="presParOf" srcId="{B39CF884-AEB6-4006-8009-0961E533EF68}" destId="{6681B582-01F4-4FE1-B7F7-AD03544298DF}" srcOrd="0" destOrd="0" presId="urn:microsoft.com/office/officeart/2005/8/layout/vList3#17"/>
    <dgm:cxn modelId="{DF8F0621-00E1-4500-8B17-9E383B6201F0}" type="presParOf" srcId="{B39CF884-AEB6-4006-8009-0961E533EF68}" destId="{04AEAA74-1659-47EB-A5D2-F79ACB59728B}" srcOrd="1" destOrd="0" presId="urn:microsoft.com/office/officeart/2005/8/layout/vList3#1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39754D3-93AF-41B9-827F-5EB4FD4E7341}" type="doc">
      <dgm:prSet loTypeId="urn:microsoft.com/office/officeart/2005/8/layout/hList3" loCatId="list" qsTypeId="urn:microsoft.com/office/officeart/2005/8/quickstyle/3d2" qsCatId="3D" csTypeId="urn:microsoft.com/office/officeart/2005/8/colors/accent2_4" csCatId="accent2" phldr="1"/>
      <dgm:spPr/>
      <dgm:t>
        <a:bodyPr/>
        <a:lstStyle/>
        <a:p>
          <a:endParaRPr lang="en-US"/>
        </a:p>
      </dgm:t>
    </dgm:pt>
    <dgm:pt modelId="{01D79A56-6BB0-4651-A264-5980AAFA4A3C}">
      <dgm:prSet phldrT="[Text]"/>
      <dgm:spPr>
        <a:gradFill flip="none" rotWithShape="1">
          <a:gsLst>
            <a:gs pos="0">
              <a:schemeClr val="accent1">
                <a:tint val="66000"/>
                <a:satMod val="160000"/>
              </a:schemeClr>
            </a:gs>
            <a:gs pos="50000">
              <a:schemeClr val="accent6">
                <a:lumMod val="75000"/>
              </a:schemeClr>
            </a:gs>
            <a:gs pos="100000">
              <a:schemeClr val="accent6">
                <a:lumMod val="50000"/>
              </a:schemeClr>
            </a:gs>
          </a:gsLst>
          <a:lin ang="5400000" scaled="1"/>
          <a:tileRect/>
        </a:gradFill>
      </dgm:spPr>
      <dgm:t>
        <a:bodyPr/>
        <a:lstStyle/>
        <a:p>
          <a:r>
            <a:rPr lang="en-US" dirty="0" smtClean="0"/>
            <a:t>For the first time  </a:t>
          </a:r>
          <a:br>
            <a:rPr lang="en-US" dirty="0" smtClean="0"/>
          </a:br>
          <a:r>
            <a:rPr lang="en-US" dirty="0" smtClean="0"/>
            <a:t>WHO Child Growth Standards: </a:t>
          </a:r>
          <a:endParaRPr lang="en-US" dirty="0"/>
        </a:p>
      </dgm:t>
    </dgm:pt>
    <dgm:pt modelId="{500C51E6-2834-4CB1-AD7C-8F369CDAB680}" type="parTrans" cxnId="{B04B9AA0-480D-4151-A883-00B222912067}">
      <dgm:prSet/>
      <dgm:spPr/>
      <dgm:t>
        <a:bodyPr/>
        <a:lstStyle/>
        <a:p>
          <a:endParaRPr lang="en-US"/>
        </a:p>
      </dgm:t>
    </dgm:pt>
    <dgm:pt modelId="{3B13A2B1-88FA-4A01-9817-A8567AF34876}" type="sibTrans" cxnId="{B04B9AA0-480D-4151-A883-00B222912067}">
      <dgm:prSet/>
      <dgm:spPr/>
      <dgm:t>
        <a:bodyPr/>
        <a:lstStyle/>
        <a:p>
          <a:endParaRPr lang="en-US"/>
        </a:p>
      </dgm:t>
    </dgm:pt>
    <dgm:pt modelId="{0A9F9619-8185-4EB9-B0D2-FC38B8674957}">
      <dgm:prSet phldrT="[Text]" custT="1"/>
      <dgm:spPr/>
      <dgm:t>
        <a:bodyPr/>
        <a:lstStyle/>
        <a:p>
          <a:r>
            <a:rPr lang="en-US" sz="3200" b="0" u="none" dirty="0" smtClean="0">
              <a:effectLst/>
            </a:rPr>
            <a:t>Describe </a:t>
          </a:r>
          <a:r>
            <a:rPr lang="en-US" sz="3200" b="1" u="none" dirty="0" smtClean="0">
              <a:effectLst/>
            </a:rPr>
            <a:t>how</a:t>
          </a:r>
          <a:r>
            <a:rPr lang="en-US" sz="3200" b="0" u="none" dirty="0" smtClean="0">
              <a:effectLst/>
            </a:rPr>
            <a:t> children should grow</a:t>
          </a:r>
          <a:endParaRPr lang="en-US" sz="3200" b="0" u="none" dirty="0">
            <a:effectLst/>
          </a:endParaRPr>
        </a:p>
      </dgm:t>
    </dgm:pt>
    <dgm:pt modelId="{75FD6EB3-2D0C-4A27-BFC0-39B354417456}" type="parTrans" cxnId="{CEF9FF59-B89F-4488-ADBB-259A0E8392D3}">
      <dgm:prSet/>
      <dgm:spPr/>
      <dgm:t>
        <a:bodyPr/>
        <a:lstStyle/>
        <a:p>
          <a:endParaRPr lang="en-US"/>
        </a:p>
      </dgm:t>
    </dgm:pt>
    <dgm:pt modelId="{4A4EE018-BAD6-4CF7-B162-01E3F66C896E}" type="sibTrans" cxnId="{CEF9FF59-B89F-4488-ADBB-259A0E8392D3}">
      <dgm:prSet/>
      <dgm:spPr/>
      <dgm:t>
        <a:bodyPr/>
        <a:lstStyle/>
        <a:p>
          <a:endParaRPr lang="en-US"/>
        </a:p>
      </dgm:t>
    </dgm:pt>
    <dgm:pt modelId="{8CFD41AE-26B0-4EC5-A5CE-526E77BCCCF3}">
      <dgm:prSet/>
      <dgm:spPr/>
      <dgm:t>
        <a:bodyPr/>
        <a:lstStyle/>
        <a:p>
          <a:endParaRPr lang="en-US"/>
        </a:p>
      </dgm:t>
    </dgm:pt>
    <dgm:pt modelId="{9C358A08-3433-4321-97AF-919279EF40FF}" type="parTrans" cxnId="{F7B432DB-57C1-4E41-A3E3-1C6CD2E2F7C6}">
      <dgm:prSet/>
      <dgm:spPr/>
      <dgm:t>
        <a:bodyPr/>
        <a:lstStyle/>
        <a:p>
          <a:endParaRPr lang="en-US"/>
        </a:p>
      </dgm:t>
    </dgm:pt>
    <dgm:pt modelId="{4215C2DF-4824-4BA2-A61C-11197373C322}" type="sibTrans" cxnId="{F7B432DB-57C1-4E41-A3E3-1C6CD2E2F7C6}">
      <dgm:prSet/>
      <dgm:spPr/>
      <dgm:t>
        <a:bodyPr/>
        <a:lstStyle/>
        <a:p>
          <a:endParaRPr lang="en-US"/>
        </a:p>
      </dgm:t>
    </dgm:pt>
    <dgm:pt modelId="{4B8D9C0B-3BA4-426B-AD56-595E265C5205}">
      <dgm:prSet custT="1"/>
      <dgm:spPr>
        <a:solidFill>
          <a:schemeClr val="accent2">
            <a:lumMod val="75000"/>
          </a:schemeClr>
        </a:solidFill>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n-US" sz="2800" dirty="0" smtClean="0">
              <a:latin typeface="Calibri" pitchFamily="34" charset="0"/>
              <a:cs typeface="Calibri" pitchFamily="34" charset="0"/>
            </a:rPr>
            <a:t>  </a:t>
          </a:r>
        </a:p>
        <a:p>
          <a:pPr marL="0" marR="0" indent="0" defTabSz="914400" eaLnBrk="1" fontAlgn="auto" latinLnBrk="0" hangingPunct="1">
            <a:lnSpc>
              <a:spcPct val="100000"/>
            </a:lnSpc>
            <a:spcBef>
              <a:spcPts val="0"/>
            </a:spcBef>
            <a:spcAft>
              <a:spcPts val="0"/>
            </a:spcAft>
            <a:buClrTx/>
            <a:buSzTx/>
            <a:buFontTx/>
            <a:buNone/>
            <a:tabLst/>
            <a:defRPr/>
          </a:pPr>
          <a:r>
            <a:rPr lang="en-US" sz="3200" b="0" i="0" u="none" dirty="0" smtClean="0">
              <a:latin typeface="+mn-lt"/>
              <a:cs typeface="Calibri" pitchFamily="34" charset="0"/>
            </a:rPr>
            <a:t>Show </a:t>
          </a:r>
          <a:r>
            <a:rPr lang="en-US" sz="3200" b="1" i="0" u="none" dirty="0" smtClean="0">
              <a:latin typeface="+mn-lt"/>
              <a:cs typeface="Calibri" pitchFamily="34" charset="0"/>
            </a:rPr>
            <a:t>what </a:t>
          </a:r>
          <a:r>
            <a:rPr lang="en-US" sz="3200" b="0" i="0" u="none" dirty="0" smtClean="0">
              <a:latin typeface="+mn-lt"/>
              <a:cs typeface="Calibri" pitchFamily="34" charset="0"/>
            </a:rPr>
            <a:t>growth can be achieved</a:t>
          </a:r>
          <a:endParaRPr lang="en-US" sz="3200" b="0" i="0" dirty="0" smtClean="0">
            <a:latin typeface="+mn-lt"/>
            <a:cs typeface="Calibri" pitchFamily="34" charset="0"/>
          </a:endParaRPr>
        </a:p>
        <a:p>
          <a:pPr marL="0" marR="0" indent="0" defTabSz="914400" eaLnBrk="1" fontAlgn="auto" latinLnBrk="0" hangingPunct="1">
            <a:lnSpc>
              <a:spcPct val="100000"/>
            </a:lnSpc>
            <a:spcBef>
              <a:spcPts val="0"/>
            </a:spcBef>
            <a:spcAft>
              <a:spcPts val="0"/>
            </a:spcAft>
            <a:buClrTx/>
            <a:buSzTx/>
            <a:buFontTx/>
            <a:buNone/>
            <a:tabLst/>
            <a:defRPr/>
          </a:pPr>
          <a:r>
            <a:rPr lang="en-US" sz="3200" b="0" i="0" u="none" dirty="0" smtClean="0">
              <a:latin typeface="+mn-lt"/>
              <a:cs typeface="Calibri" pitchFamily="34" charset="0"/>
            </a:rPr>
            <a:t>With recommended feeding &amp; health care</a:t>
          </a:r>
        </a:p>
        <a:p>
          <a:pPr defTabSz="711200">
            <a:lnSpc>
              <a:spcPct val="90000"/>
            </a:lnSpc>
            <a:spcBef>
              <a:spcPct val="0"/>
            </a:spcBef>
            <a:spcAft>
              <a:spcPct val="35000"/>
            </a:spcAft>
          </a:pPr>
          <a:endParaRPr lang="en-US" sz="2800" u="none" dirty="0" smtClean="0">
            <a:latin typeface="Calibri" pitchFamily="34" charset="0"/>
            <a:cs typeface="Calibri" pitchFamily="34" charset="0"/>
          </a:endParaRPr>
        </a:p>
      </dgm:t>
    </dgm:pt>
    <dgm:pt modelId="{07AF5858-015B-4895-94B8-C198981BB0AD}" type="parTrans" cxnId="{64BA29AE-2945-42C5-B964-D60F51D35BDA}">
      <dgm:prSet/>
      <dgm:spPr/>
      <dgm:t>
        <a:bodyPr/>
        <a:lstStyle/>
        <a:p>
          <a:endParaRPr lang="en-US"/>
        </a:p>
      </dgm:t>
    </dgm:pt>
    <dgm:pt modelId="{39E6D98A-9DC2-4EBE-BE5E-F7672A736B61}" type="sibTrans" cxnId="{64BA29AE-2945-42C5-B964-D60F51D35BDA}">
      <dgm:prSet/>
      <dgm:spPr/>
      <dgm:t>
        <a:bodyPr/>
        <a:lstStyle/>
        <a:p>
          <a:endParaRPr lang="en-US"/>
        </a:p>
      </dgm:t>
    </dgm:pt>
    <dgm:pt modelId="{B64C82C5-5C26-4BF0-ACD7-10148A313C56}" type="pres">
      <dgm:prSet presAssocID="{B39754D3-93AF-41B9-827F-5EB4FD4E7341}" presName="composite" presStyleCnt="0">
        <dgm:presLayoutVars>
          <dgm:chMax val="1"/>
          <dgm:dir/>
          <dgm:resizeHandles val="exact"/>
        </dgm:presLayoutVars>
      </dgm:prSet>
      <dgm:spPr/>
      <dgm:t>
        <a:bodyPr/>
        <a:lstStyle/>
        <a:p>
          <a:endParaRPr lang="en-US"/>
        </a:p>
      </dgm:t>
    </dgm:pt>
    <dgm:pt modelId="{6C4E6BBD-8A3F-4FF6-AC2D-A6A31F4E5826}" type="pres">
      <dgm:prSet presAssocID="{01D79A56-6BB0-4651-A264-5980AAFA4A3C}" presName="roof" presStyleLbl="dkBgShp" presStyleIdx="0" presStyleCnt="2" custLinFactNeighborX="8824" custLinFactNeighborY="-4065"/>
      <dgm:spPr/>
      <dgm:t>
        <a:bodyPr/>
        <a:lstStyle/>
        <a:p>
          <a:endParaRPr lang="en-US"/>
        </a:p>
      </dgm:t>
    </dgm:pt>
    <dgm:pt modelId="{48192065-01DC-4398-A548-203B75B0CD7B}" type="pres">
      <dgm:prSet presAssocID="{01D79A56-6BB0-4651-A264-5980AAFA4A3C}" presName="pillars" presStyleCnt="0"/>
      <dgm:spPr/>
    </dgm:pt>
    <dgm:pt modelId="{EC4D80BF-3095-4C82-B5A6-2336988CFB30}" type="pres">
      <dgm:prSet presAssocID="{01D79A56-6BB0-4651-A264-5980AAFA4A3C}" presName="pillar1" presStyleLbl="node1" presStyleIdx="0" presStyleCnt="2">
        <dgm:presLayoutVars>
          <dgm:bulletEnabled val="1"/>
        </dgm:presLayoutVars>
      </dgm:prSet>
      <dgm:spPr/>
      <dgm:t>
        <a:bodyPr/>
        <a:lstStyle/>
        <a:p>
          <a:endParaRPr lang="en-US"/>
        </a:p>
      </dgm:t>
    </dgm:pt>
    <dgm:pt modelId="{7081E93D-4876-4847-A4F8-70F5EAEC77DF}" type="pres">
      <dgm:prSet presAssocID="{4B8D9C0B-3BA4-426B-AD56-595E265C5205}" presName="pillarX" presStyleLbl="node1" presStyleIdx="1" presStyleCnt="2">
        <dgm:presLayoutVars>
          <dgm:bulletEnabled val="1"/>
        </dgm:presLayoutVars>
      </dgm:prSet>
      <dgm:spPr/>
      <dgm:t>
        <a:bodyPr/>
        <a:lstStyle/>
        <a:p>
          <a:endParaRPr lang="en-US"/>
        </a:p>
      </dgm:t>
    </dgm:pt>
    <dgm:pt modelId="{1210810B-1D04-4A55-B5FA-65C3E62D26DD}" type="pres">
      <dgm:prSet presAssocID="{01D79A56-6BB0-4651-A264-5980AAFA4A3C}" presName="base" presStyleLbl="dkBgShp" presStyleIdx="1" presStyleCnt="2"/>
      <dgm:spPr/>
    </dgm:pt>
  </dgm:ptLst>
  <dgm:cxnLst>
    <dgm:cxn modelId="{B04B9AA0-480D-4151-A883-00B222912067}" srcId="{B39754D3-93AF-41B9-827F-5EB4FD4E7341}" destId="{01D79A56-6BB0-4651-A264-5980AAFA4A3C}" srcOrd="0" destOrd="0" parTransId="{500C51E6-2834-4CB1-AD7C-8F369CDAB680}" sibTransId="{3B13A2B1-88FA-4A01-9817-A8567AF34876}"/>
    <dgm:cxn modelId="{01548E0D-6AC1-48EA-864E-1B307C767AE2}" type="presOf" srcId="{0A9F9619-8185-4EB9-B0D2-FC38B8674957}" destId="{EC4D80BF-3095-4C82-B5A6-2336988CFB30}" srcOrd="0" destOrd="0" presId="urn:microsoft.com/office/officeart/2005/8/layout/hList3"/>
    <dgm:cxn modelId="{64BA29AE-2945-42C5-B964-D60F51D35BDA}" srcId="{01D79A56-6BB0-4651-A264-5980AAFA4A3C}" destId="{4B8D9C0B-3BA4-426B-AD56-595E265C5205}" srcOrd="1" destOrd="0" parTransId="{07AF5858-015B-4895-94B8-C198981BB0AD}" sibTransId="{39E6D98A-9DC2-4EBE-BE5E-F7672A736B61}"/>
    <dgm:cxn modelId="{DADA5652-F073-4133-89D6-762EA006BF4F}" type="presOf" srcId="{B39754D3-93AF-41B9-827F-5EB4FD4E7341}" destId="{B64C82C5-5C26-4BF0-ACD7-10148A313C56}" srcOrd="0" destOrd="0" presId="urn:microsoft.com/office/officeart/2005/8/layout/hList3"/>
    <dgm:cxn modelId="{50871085-867B-4801-8BED-68932CFC6036}" type="presOf" srcId="{01D79A56-6BB0-4651-A264-5980AAFA4A3C}" destId="{6C4E6BBD-8A3F-4FF6-AC2D-A6A31F4E5826}" srcOrd="0" destOrd="0" presId="urn:microsoft.com/office/officeart/2005/8/layout/hList3"/>
    <dgm:cxn modelId="{F7B432DB-57C1-4E41-A3E3-1C6CD2E2F7C6}" srcId="{B39754D3-93AF-41B9-827F-5EB4FD4E7341}" destId="{8CFD41AE-26B0-4EC5-A5CE-526E77BCCCF3}" srcOrd="1" destOrd="0" parTransId="{9C358A08-3433-4321-97AF-919279EF40FF}" sibTransId="{4215C2DF-4824-4BA2-A61C-11197373C322}"/>
    <dgm:cxn modelId="{E86B3618-35B8-4D15-A1B7-B17D18386CAA}" type="presOf" srcId="{4B8D9C0B-3BA4-426B-AD56-595E265C5205}" destId="{7081E93D-4876-4847-A4F8-70F5EAEC77DF}" srcOrd="0" destOrd="0" presId="urn:microsoft.com/office/officeart/2005/8/layout/hList3"/>
    <dgm:cxn modelId="{CEF9FF59-B89F-4488-ADBB-259A0E8392D3}" srcId="{01D79A56-6BB0-4651-A264-5980AAFA4A3C}" destId="{0A9F9619-8185-4EB9-B0D2-FC38B8674957}" srcOrd="0" destOrd="0" parTransId="{75FD6EB3-2D0C-4A27-BFC0-39B354417456}" sibTransId="{4A4EE018-BAD6-4CF7-B162-01E3F66C896E}"/>
    <dgm:cxn modelId="{01C2C3EC-ED36-4A03-BAFF-E6038E77E146}" type="presParOf" srcId="{B64C82C5-5C26-4BF0-ACD7-10148A313C56}" destId="{6C4E6BBD-8A3F-4FF6-AC2D-A6A31F4E5826}" srcOrd="0" destOrd="0" presId="urn:microsoft.com/office/officeart/2005/8/layout/hList3"/>
    <dgm:cxn modelId="{91C46A5E-08DA-4EEE-8535-18CEDFE03255}" type="presParOf" srcId="{B64C82C5-5C26-4BF0-ACD7-10148A313C56}" destId="{48192065-01DC-4398-A548-203B75B0CD7B}" srcOrd="1" destOrd="0" presId="urn:microsoft.com/office/officeart/2005/8/layout/hList3"/>
    <dgm:cxn modelId="{AA666D5A-E4E9-43DC-BA99-902ABF723573}" type="presParOf" srcId="{48192065-01DC-4398-A548-203B75B0CD7B}" destId="{EC4D80BF-3095-4C82-B5A6-2336988CFB30}" srcOrd="0" destOrd="0" presId="urn:microsoft.com/office/officeart/2005/8/layout/hList3"/>
    <dgm:cxn modelId="{5B8402F0-43F9-4B66-8B21-C2ED9E0ED090}" type="presParOf" srcId="{48192065-01DC-4398-A548-203B75B0CD7B}" destId="{7081E93D-4876-4847-A4F8-70F5EAEC77DF}" srcOrd="1" destOrd="0" presId="urn:microsoft.com/office/officeart/2005/8/layout/hList3"/>
    <dgm:cxn modelId="{BFFCFDA3-D9D5-4B9C-9B11-713B17276A30}" type="presParOf" srcId="{B64C82C5-5C26-4BF0-ACD7-10148A313C56}" destId="{1210810B-1D04-4A55-B5FA-65C3E62D26DD}" srcOrd="2" destOrd="0" presId="urn:microsoft.com/office/officeart/2005/8/layout/h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AEAA74-1659-47EB-A5D2-F79ACB59728B}">
      <dsp:nvSpPr>
        <dsp:cNvPr id="0" name=""/>
        <dsp:cNvSpPr/>
      </dsp:nvSpPr>
      <dsp:spPr>
        <a:xfrm rot="10800000">
          <a:off x="1550844" y="1291379"/>
          <a:ext cx="6919863" cy="3632347"/>
        </a:xfrm>
        <a:prstGeom prst="homePlate">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318563" tIns="121920" rIns="227584" bIns="121920" numCol="1" spcCol="1270" anchor="ctr" anchorCtr="0">
          <a:noAutofit/>
        </a:bodyPr>
        <a:lstStyle/>
        <a:p>
          <a:pPr lvl="0" algn="ctr" defTabSz="1422400" rtl="0">
            <a:lnSpc>
              <a:spcPts val="4000"/>
            </a:lnSpc>
            <a:spcBef>
              <a:spcPct val="0"/>
            </a:spcBef>
            <a:spcAft>
              <a:spcPct val="35000"/>
            </a:spcAft>
          </a:pPr>
          <a:r>
            <a:rPr kumimoji="1" lang="en-US" sz="3200" b="0" kern="1200" dirty="0" smtClean="0"/>
            <a:t>Valuable tool to </a:t>
          </a:r>
          <a:r>
            <a:rPr kumimoji="1" lang="en-US" sz="3200" b="0" u="none" kern="1200" dirty="0" smtClean="0"/>
            <a:t>encourage </a:t>
          </a:r>
          <a:r>
            <a:rPr kumimoji="1" lang="en-US" sz="3200" b="1" u="none" kern="1200" dirty="0" smtClean="0"/>
            <a:t>breastfeeding</a:t>
          </a:r>
          <a:r>
            <a:rPr kumimoji="1" lang="en-US" sz="3200" b="0" u="none" kern="1200" dirty="0" smtClean="0"/>
            <a:t> &amp;</a:t>
          </a:r>
          <a:r>
            <a:rPr kumimoji="1" lang="en-US" sz="3200" b="0" kern="1200" dirty="0" smtClean="0"/>
            <a:t> to allow early </a:t>
          </a:r>
          <a:r>
            <a:rPr kumimoji="1" lang="en-US" sz="3200" b="0" u="none" kern="1200" dirty="0" smtClean="0"/>
            <a:t>warning of development of </a:t>
          </a:r>
          <a:r>
            <a:rPr kumimoji="1" lang="en-US" sz="3200" b="1" u="none" kern="1200" dirty="0" smtClean="0"/>
            <a:t>obesity</a:t>
          </a:r>
          <a:r>
            <a:rPr kumimoji="1" lang="en-US" sz="3200" b="0" kern="1200" dirty="0" smtClean="0"/>
            <a:t>.</a:t>
          </a:r>
          <a:endParaRPr lang="en-US" sz="3200" b="0" kern="1200" dirty="0"/>
        </a:p>
      </dsp:txBody>
      <dsp:txXfrm rot="10800000">
        <a:off x="2458931" y="1291379"/>
        <a:ext cx="6011776" cy="3632347"/>
      </dsp:txXfrm>
    </dsp:sp>
    <dsp:sp modelId="{6681B582-01F4-4FE1-B7F7-AD03544298DF}">
      <dsp:nvSpPr>
        <dsp:cNvPr id="0" name=""/>
        <dsp:cNvSpPr/>
      </dsp:nvSpPr>
      <dsp:spPr>
        <a:xfrm>
          <a:off x="463771" y="1490596"/>
          <a:ext cx="3152581" cy="3233913"/>
        </a:xfrm>
        <a:prstGeom prst="ellipse">
          <a:avLst/>
        </a:prstGeom>
        <a:blipFill rotWithShape="0">
          <a:blip xmlns:r="http://schemas.openxmlformats.org/officeDocument/2006/relationships" r:embed="rId1"/>
          <a:stretch>
            <a:fillRect/>
          </a:stretch>
        </a:blipFill>
        <a:ln>
          <a:noFill/>
        </a:ln>
        <a:effectLst>
          <a:glow rad="228600">
            <a:schemeClr val="accent2">
              <a:satMod val="175000"/>
              <a:alpha val="40000"/>
            </a:schemeClr>
          </a:glow>
        </a:effectLst>
        <a:scene3d>
          <a:camera prst="orthographicFront">
            <a:rot lat="0" lon="0" rev="0"/>
          </a:camera>
          <a:lightRig rig="threePt" dir="t">
            <a:rot lat="0" lon="0" rev="1200000"/>
          </a:lightRig>
        </a:scene3d>
        <a:sp3d>
          <a:bevelT w="63500" h="25400" prst="softRound"/>
        </a:sp3d>
      </dsp:spPr>
      <dsp:style>
        <a:lnRef idx="0">
          <a:scrgbClr r="0" g="0" b="0"/>
        </a:lnRef>
        <a:fillRef idx="1">
          <a:scrgbClr r="0" g="0" b="0"/>
        </a:fillRef>
        <a:effectRef idx="3">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4E6BBD-8A3F-4FF6-AC2D-A6A31F4E5826}">
      <dsp:nvSpPr>
        <dsp:cNvPr id="0" name=""/>
        <dsp:cNvSpPr/>
      </dsp:nvSpPr>
      <dsp:spPr>
        <a:xfrm>
          <a:off x="0" y="0"/>
          <a:ext cx="7286676" cy="1757374"/>
        </a:xfrm>
        <a:prstGeom prst="rect">
          <a:avLst/>
        </a:prstGeom>
        <a:gradFill flip="none" rotWithShape="1">
          <a:gsLst>
            <a:gs pos="0">
              <a:schemeClr val="accent1">
                <a:tint val="66000"/>
                <a:satMod val="160000"/>
              </a:schemeClr>
            </a:gs>
            <a:gs pos="50000">
              <a:schemeClr val="accent6">
                <a:lumMod val="75000"/>
              </a:schemeClr>
            </a:gs>
            <a:gs pos="100000">
              <a:schemeClr val="accent6">
                <a:lumMod val="50000"/>
              </a:schemeClr>
            </a:gs>
          </a:gsLst>
          <a:lin ang="5400000" scaled="1"/>
          <a:tileRect/>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en-US" sz="3600" kern="1200" dirty="0" smtClean="0"/>
            <a:t>For the first time  </a:t>
          </a:r>
          <a:br>
            <a:rPr lang="en-US" sz="3600" kern="1200" dirty="0" smtClean="0"/>
          </a:br>
          <a:r>
            <a:rPr lang="en-US" sz="3600" kern="1200" dirty="0" smtClean="0"/>
            <a:t>WHO Child Growth Standards: </a:t>
          </a:r>
          <a:endParaRPr lang="en-US" sz="3600" kern="1200" dirty="0"/>
        </a:p>
      </dsp:txBody>
      <dsp:txXfrm>
        <a:off x="0" y="0"/>
        <a:ext cx="7286676" cy="1757374"/>
      </dsp:txXfrm>
    </dsp:sp>
    <dsp:sp modelId="{EC4D80BF-3095-4C82-B5A6-2336988CFB30}">
      <dsp:nvSpPr>
        <dsp:cNvPr id="0" name=""/>
        <dsp:cNvSpPr/>
      </dsp:nvSpPr>
      <dsp:spPr>
        <a:xfrm>
          <a:off x="0" y="1757374"/>
          <a:ext cx="3643338" cy="3690487"/>
        </a:xfrm>
        <a:prstGeom prst="rect">
          <a:avLst/>
        </a:prstGeom>
        <a:gradFill rotWithShape="0">
          <a:gsLst>
            <a:gs pos="0">
              <a:schemeClr val="accent2">
                <a:shade val="50000"/>
                <a:hueOff val="0"/>
                <a:satOff val="0"/>
                <a:lumOff val="0"/>
                <a:alphaOff val="0"/>
                <a:shade val="51000"/>
                <a:satMod val="130000"/>
              </a:schemeClr>
            </a:gs>
            <a:gs pos="80000">
              <a:schemeClr val="accent2">
                <a:shade val="50000"/>
                <a:hueOff val="0"/>
                <a:satOff val="0"/>
                <a:lumOff val="0"/>
                <a:alphaOff val="0"/>
                <a:shade val="93000"/>
                <a:satMod val="130000"/>
              </a:schemeClr>
            </a:gs>
            <a:gs pos="100000">
              <a:schemeClr val="accent2">
                <a:shade val="5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sz="3200" b="0" u="none" kern="1200" dirty="0" smtClean="0">
              <a:effectLst/>
            </a:rPr>
            <a:t>Describe </a:t>
          </a:r>
          <a:r>
            <a:rPr lang="en-US" sz="3200" b="1" u="none" kern="1200" dirty="0" smtClean="0">
              <a:effectLst/>
            </a:rPr>
            <a:t>how</a:t>
          </a:r>
          <a:r>
            <a:rPr lang="en-US" sz="3200" b="0" u="none" kern="1200" dirty="0" smtClean="0">
              <a:effectLst/>
            </a:rPr>
            <a:t> children should grow</a:t>
          </a:r>
          <a:endParaRPr lang="en-US" sz="3200" b="0" u="none" kern="1200" dirty="0">
            <a:effectLst/>
          </a:endParaRPr>
        </a:p>
      </dsp:txBody>
      <dsp:txXfrm>
        <a:off x="0" y="1757374"/>
        <a:ext cx="3643338" cy="3690487"/>
      </dsp:txXfrm>
    </dsp:sp>
    <dsp:sp modelId="{7081E93D-4876-4847-A4F8-70F5EAEC77DF}">
      <dsp:nvSpPr>
        <dsp:cNvPr id="0" name=""/>
        <dsp:cNvSpPr/>
      </dsp:nvSpPr>
      <dsp:spPr>
        <a:xfrm>
          <a:off x="3643338" y="1757374"/>
          <a:ext cx="3643338" cy="3690487"/>
        </a:xfrm>
        <a:prstGeom prst="rect">
          <a:avLst/>
        </a:prstGeom>
        <a:solidFill>
          <a:schemeClr val="accent2">
            <a:lumMod val="7500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US" sz="2800" kern="1200" dirty="0" smtClean="0">
              <a:latin typeface="Calibri" pitchFamily="34" charset="0"/>
              <a:cs typeface="Calibri" pitchFamily="34" charset="0"/>
            </a:rPr>
            <a:t>  </a:t>
          </a:r>
        </a:p>
        <a:p>
          <a:pPr marL="0" marR="0" lvl="0" indent="0" algn="ctr" defTabSz="914400" eaLnBrk="1" fontAlgn="auto" latinLnBrk="0" hangingPunct="1">
            <a:lnSpc>
              <a:spcPct val="100000"/>
            </a:lnSpc>
            <a:spcBef>
              <a:spcPct val="0"/>
            </a:spcBef>
            <a:spcAft>
              <a:spcPts val="0"/>
            </a:spcAft>
            <a:buClrTx/>
            <a:buSzTx/>
            <a:buFontTx/>
            <a:buNone/>
            <a:tabLst/>
            <a:defRPr/>
          </a:pPr>
          <a:r>
            <a:rPr lang="en-US" sz="3200" b="0" i="0" u="none" kern="1200" dirty="0" smtClean="0">
              <a:latin typeface="+mn-lt"/>
              <a:cs typeface="Calibri" pitchFamily="34" charset="0"/>
            </a:rPr>
            <a:t>Show </a:t>
          </a:r>
          <a:r>
            <a:rPr lang="en-US" sz="3200" b="1" i="0" u="none" kern="1200" dirty="0" smtClean="0">
              <a:latin typeface="+mn-lt"/>
              <a:cs typeface="Calibri" pitchFamily="34" charset="0"/>
            </a:rPr>
            <a:t>what </a:t>
          </a:r>
          <a:r>
            <a:rPr lang="en-US" sz="3200" b="0" i="0" u="none" kern="1200" dirty="0" smtClean="0">
              <a:latin typeface="+mn-lt"/>
              <a:cs typeface="Calibri" pitchFamily="34" charset="0"/>
            </a:rPr>
            <a:t>growth can be achieved</a:t>
          </a:r>
          <a:endParaRPr lang="en-US" sz="3200" b="0" i="0" kern="1200" dirty="0" smtClean="0">
            <a:latin typeface="+mn-lt"/>
            <a:cs typeface="Calibri" pitchFamily="34" charset="0"/>
          </a:endParaRPr>
        </a:p>
        <a:p>
          <a:pPr marL="0" marR="0" lvl="0" indent="0" algn="ctr" defTabSz="914400" eaLnBrk="1" fontAlgn="auto" latinLnBrk="0" hangingPunct="1">
            <a:lnSpc>
              <a:spcPct val="100000"/>
            </a:lnSpc>
            <a:spcBef>
              <a:spcPct val="0"/>
            </a:spcBef>
            <a:spcAft>
              <a:spcPts val="0"/>
            </a:spcAft>
            <a:buClrTx/>
            <a:buSzTx/>
            <a:buFontTx/>
            <a:buNone/>
            <a:tabLst/>
            <a:defRPr/>
          </a:pPr>
          <a:r>
            <a:rPr lang="en-US" sz="3200" b="0" i="0" u="none" kern="1200" dirty="0" smtClean="0">
              <a:latin typeface="+mn-lt"/>
              <a:cs typeface="Calibri" pitchFamily="34" charset="0"/>
            </a:rPr>
            <a:t>With recommended feeding &amp; health care</a:t>
          </a:r>
        </a:p>
        <a:p>
          <a:pPr lvl="0" algn="ctr" defTabSz="711200">
            <a:lnSpc>
              <a:spcPct val="90000"/>
            </a:lnSpc>
            <a:spcBef>
              <a:spcPct val="0"/>
            </a:spcBef>
            <a:spcAft>
              <a:spcPct val="35000"/>
            </a:spcAft>
          </a:pPr>
          <a:endParaRPr lang="en-US" sz="2800" u="none" kern="1200" dirty="0" smtClean="0">
            <a:latin typeface="Calibri" pitchFamily="34" charset="0"/>
            <a:cs typeface="Calibri" pitchFamily="34" charset="0"/>
          </a:endParaRPr>
        </a:p>
      </dsp:txBody>
      <dsp:txXfrm>
        <a:off x="3643338" y="1757374"/>
        <a:ext cx="3643338" cy="3690487"/>
      </dsp:txXfrm>
    </dsp:sp>
    <dsp:sp modelId="{1210810B-1D04-4A55-B5FA-65C3E62D26DD}">
      <dsp:nvSpPr>
        <dsp:cNvPr id="0" name=""/>
        <dsp:cNvSpPr/>
      </dsp:nvSpPr>
      <dsp:spPr>
        <a:xfrm>
          <a:off x="0" y="5447861"/>
          <a:ext cx="7286676" cy="410054"/>
        </a:xfrm>
        <a:prstGeom prst="rect">
          <a:avLst/>
        </a:prstGeom>
        <a:solidFill>
          <a:schemeClr val="accent2">
            <a:shade val="90000"/>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vList3#17">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05134F1-2F71-4D36-8F4E-14EA2B677DDF}" type="datetimeFigureOut">
              <a:rPr lang="en-US" smtClean="0"/>
              <a:t>12/2/2023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9A3D38F-87A1-4E6E-ACF6-547DAFB9144D}" type="slidenum">
              <a:rPr lang="en-US" smtClean="0"/>
              <a:t>‹#›</a:t>
            </a:fld>
            <a:endParaRPr lang="en-US"/>
          </a:p>
        </p:txBody>
      </p:sp>
    </p:spTree>
    <p:extLst>
      <p:ext uri="{BB962C8B-B14F-4D97-AF65-F5344CB8AC3E}">
        <p14:creationId xmlns:p14="http://schemas.microsoft.com/office/powerpoint/2010/main" val="40227411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9A3D38F-87A1-4E6E-ACF6-547DAFB9144D}" type="slidenum">
              <a:rPr lang="en-US" smtClean="0"/>
              <a:t>1</a:t>
            </a:fld>
            <a:endParaRPr lang="en-US"/>
          </a:p>
        </p:txBody>
      </p:sp>
    </p:spTree>
    <p:extLst>
      <p:ext uri="{BB962C8B-B14F-4D97-AF65-F5344CB8AC3E}">
        <p14:creationId xmlns:p14="http://schemas.microsoft.com/office/powerpoint/2010/main" val="29021638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kumimoji="0" lang="en-US" b="1" dirty="0" smtClean="0">
                <a:effectLst>
                  <a:outerShdw blurRad="38100" dist="38100" dir="2700000" algn="tl">
                    <a:srgbClr val="000000"/>
                  </a:outerShdw>
                </a:effectLst>
                <a:latin typeface="Modern No. 20" pitchFamily="18" charset="0"/>
              </a:rPr>
              <a:t>WHO Child Growth Standards are released on April 27, 2006</a:t>
            </a:r>
            <a:endParaRPr lang="en-US" dirty="0"/>
          </a:p>
        </p:txBody>
      </p:sp>
      <p:sp>
        <p:nvSpPr>
          <p:cNvPr id="4" name="Slide Number Placeholder 3"/>
          <p:cNvSpPr>
            <a:spLocks noGrp="1"/>
          </p:cNvSpPr>
          <p:nvPr>
            <p:ph type="sldNum" sz="quarter" idx="10"/>
          </p:nvPr>
        </p:nvSpPr>
        <p:spPr/>
        <p:txBody>
          <a:bodyPr/>
          <a:lstStyle/>
          <a:p>
            <a:fld id="{D2E381CB-7CFF-4B47-A9BD-821592591C53}" type="slidenum">
              <a:rPr lang="fa-IR" smtClean="0">
                <a:solidFill>
                  <a:prstClr val="black"/>
                </a:solidFill>
              </a:rPr>
              <a:pPr/>
              <a:t>4</a:t>
            </a:fld>
            <a:endParaRPr lang="fa-IR">
              <a:solidFill>
                <a:prstClr val="black"/>
              </a:solidFill>
            </a:endParaRPr>
          </a:p>
        </p:txBody>
      </p:sp>
    </p:spTree>
    <p:extLst>
      <p:ext uri="{BB962C8B-B14F-4D97-AF65-F5344CB8AC3E}">
        <p14:creationId xmlns:p14="http://schemas.microsoft.com/office/powerpoint/2010/main" val="10113331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9A3D38F-87A1-4E6E-ACF6-547DAFB9144D}" type="slidenum">
              <a:rPr lang="en-US" smtClean="0"/>
              <a:t>12</a:t>
            </a:fld>
            <a:endParaRPr lang="en-US"/>
          </a:p>
        </p:txBody>
      </p:sp>
    </p:spTree>
    <p:extLst>
      <p:ext uri="{BB962C8B-B14F-4D97-AF65-F5344CB8AC3E}">
        <p14:creationId xmlns:p14="http://schemas.microsoft.com/office/powerpoint/2010/main" val="28605453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fa-IR" dirty="0" smtClean="0">
                <a:cs typeface="B Nazanin" pitchFamily="2" charset="-78"/>
              </a:rPr>
              <a:t>در نظر داشتن هم زمان تمام نمودارهای رشد کودک، به خصوص در مواردی که فقط یکی از این نمودارها نشان دهنده ی مشکل است حائز اهمیت می باشد. برای مثال، کودک کوتاه قد ممکن است وزن برای قد طبیعی داشته اما وزن برای سن او کاهش یافته باشد.</a:t>
            </a:r>
            <a:endParaRPr lang="en-US" dirty="0" smtClean="0">
              <a:cs typeface="B Nazanin" pitchFamily="2" charset="-78"/>
            </a:endParaRPr>
          </a:p>
          <a:p>
            <a:endParaRPr lang="fa-IR" dirty="0"/>
          </a:p>
        </p:txBody>
      </p:sp>
      <p:sp>
        <p:nvSpPr>
          <p:cNvPr id="4" name="Slide Number Placeholder 3"/>
          <p:cNvSpPr>
            <a:spLocks noGrp="1"/>
          </p:cNvSpPr>
          <p:nvPr>
            <p:ph type="sldNum" sz="quarter" idx="10"/>
          </p:nvPr>
        </p:nvSpPr>
        <p:spPr/>
        <p:txBody>
          <a:bodyPr/>
          <a:lstStyle/>
          <a:p>
            <a:fld id="{D2E381CB-7CFF-4B47-A9BD-821592591C53}" type="slidenum">
              <a:rPr lang="fa-IR" smtClean="0">
                <a:solidFill>
                  <a:prstClr val="black"/>
                </a:solidFill>
              </a:rPr>
              <a:pPr/>
              <a:t>14</a:t>
            </a:fld>
            <a:endParaRPr lang="fa-IR">
              <a:solidFill>
                <a:prstClr val="black"/>
              </a:solidFill>
            </a:endParaRPr>
          </a:p>
        </p:txBody>
      </p:sp>
    </p:spTree>
    <p:extLst>
      <p:ext uri="{BB962C8B-B14F-4D97-AF65-F5344CB8AC3E}">
        <p14:creationId xmlns:p14="http://schemas.microsoft.com/office/powerpoint/2010/main" val="15903385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900" b="1" i="0" u="none" strike="noStrike" kern="1200" cap="none" spc="0" normalizeH="0" baseline="0" noProof="0" dirty="0" smtClean="0">
                <a:ln>
                  <a:noFill/>
                </a:ln>
                <a:solidFill>
                  <a:srgbClr val="000000"/>
                </a:solidFill>
                <a:effectLst/>
                <a:uLnTx/>
                <a:uFillTx/>
                <a:latin typeface="Times New Roman" panose="02020603050405020304" pitchFamily="18" charset="0"/>
                <a:ea typeface="Times New Roman" panose="02020603050405020304" pitchFamily="18" charset="0"/>
                <a:cs typeface="B Nazanin" panose="00000400000000000000" pitchFamily="2" charset="-78"/>
              </a:rPr>
              <a:t>*</a:t>
            </a:r>
            <a:r>
              <a:rPr kumimoji="0" lang="ar-SA" sz="900" b="0" i="0" u="none" strike="noStrike" kern="1200" cap="none" spc="0" normalizeH="0" baseline="0" noProof="0" dirty="0" smtClean="0">
                <a:ln>
                  <a:noFill/>
                </a:ln>
                <a:solidFill>
                  <a:srgbClr val="000000"/>
                </a:solidFill>
                <a:effectLst/>
                <a:uLnTx/>
                <a:uFillTx/>
                <a:latin typeface="Times New Roman" panose="02020603050405020304" pitchFamily="18" charset="0"/>
                <a:ea typeface="Times New Roman" panose="02020603050405020304" pitchFamily="18" charset="0"/>
                <a:cs typeface="B Nazanin" panose="00000400000000000000" pitchFamily="2" charset="-78"/>
              </a:rPr>
              <a:t>منظور از بیماری همراه مواردی بجز بیماریهای ساده ای از قبیل سرماخوردگی یا فارنژیت ساده ای است که به صورت سرپایی درمان شده و طی چند روز  بعدی کودک بهبود می یابد..</a:t>
            </a:r>
            <a:endParaRPr kumimoji="0" lang="fa-IR" sz="900" b="0" i="0" u="none" strike="noStrike" kern="1200" cap="none" spc="0" normalizeH="0" baseline="0" noProof="0" dirty="0" smtClean="0">
              <a:ln>
                <a:noFill/>
              </a:ln>
              <a:solidFill>
                <a:srgbClr val="000000"/>
              </a:solidFill>
              <a:effectLst/>
              <a:uLnTx/>
              <a:uFillTx/>
              <a:latin typeface="Times New Roman" panose="02020603050405020304" pitchFamily="18" charset="0"/>
              <a:ea typeface="Times New Roman" panose="02020603050405020304" pitchFamily="18" charset="0"/>
              <a:cs typeface="B Nazanin" panose="000004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900" b="0" i="0" u="none" strike="noStrike" kern="1200" cap="none" spc="0" normalizeH="0" baseline="0" noProof="0" dirty="0" smtClean="0">
                <a:ln>
                  <a:noFill/>
                </a:ln>
                <a:solidFill>
                  <a:srgbClr val="000000"/>
                </a:solidFill>
                <a:effectLst/>
                <a:uLnTx/>
                <a:uFillTx/>
                <a:latin typeface="Times New Roman" panose="02020603050405020304" pitchFamily="18" charset="0"/>
                <a:ea typeface="Times New Roman" panose="02020603050405020304" pitchFamily="18" charset="0"/>
                <a:cs typeface="B Nazanin" panose="00000400000000000000" pitchFamily="2" charset="-78"/>
              </a:rPr>
              <a:t>**</a:t>
            </a:r>
            <a:r>
              <a:rPr kumimoji="0" lang="en-US" sz="900" b="0" i="0" u="none" strike="noStrike" kern="1200" cap="none" spc="0" normalizeH="0" baseline="0" noProof="0" dirty="0" smtClean="0">
                <a:ln>
                  <a:noFill/>
                </a:ln>
                <a:solidFill>
                  <a:srgbClr val="000000"/>
                </a:solidFill>
                <a:effectLst/>
                <a:uLnTx/>
                <a:uFillTx/>
                <a:latin typeface="Times New Roman" panose="02020603050405020304" pitchFamily="18" charset="0"/>
                <a:ea typeface="Times New Roman" panose="02020603050405020304" pitchFamily="18" charset="0"/>
                <a:cs typeface="B Nazanin" panose="00000400000000000000" pitchFamily="2" charset="-78"/>
              </a:rPr>
              <a:t>P - Ca- CBC – U/C –U/A -S/E×3 –Cr –BUN –FBS–Na–K </a:t>
            </a:r>
            <a:r>
              <a:rPr kumimoji="0" lang="ar-SA" sz="900" b="0" i="0" u="none" strike="noStrike" kern="1200" cap="none" spc="0" normalizeH="0" baseline="0" noProof="0" dirty="0" smtClean="0">
                <a:ln>
                  <a:noFill/>
                </a:ln>
                <a:solidFill>
                  <a:srgbClr val="000000"/>
                </a:solidFill>
                <a:effectLst/>
                <a:uLnTx/>
                <a:uFillTx/>
                <a:latin typeface="Times New Roman" panose="02020603050405020304" pitchFamily="18" charset="0"/>
                <a:ea typeface="Times New Roman" panose="02020603050405020304" pitchFamily="18" charset="0"/>
                <a:cs typeface="B Nazanin" panose="00000400000000000000" pitchFamily="2" charset="-78"/>
              </a:rPr>
              <a:t>آلکالين فسفاتاز ودر صورت امكان بررسی سلیاک</a:t>
            </a:r>
            <a:r>
              <a:rPr kumimoji="0" lang="en-US" sz="900" b="0" i="0" u="none" strike="noStrike" kern="1200" cap="none" spc="0" normalizeH="0" baseline="0" noProof="0" dirty="0" smtClean="0">
                <a:ln>
                  <a:noFill/>
                </a:ln>
                <a:solidFill>
                  <a:srgbClr val="000000"/>
                </a:solidFill>
                <a:effectLst/>
                <a:uLnTx/>
                <a:uFillTx/>
                <a:latin typeface="Times New Roman" panose="02020603050405020304" pitchFamily="18" charset="0"/>
                <a:ea typeface="Times New Roman" panose="02020603050405020304" pitchFamily="18" charset="0"/>
                <a:cs typeface="B Nazanin" panose="00000400000000000000" pitchFamily="2" charset="-78"/>
              </a:rPr>
              <a:t>(Serum IgA, IgA anti-</a:t>
            </a:r>
            <a:r>
              <a:rPr kumimoji="0" lang="en-US" sz="900" b="0" i="0" u="none" strike="noStrike" kern="1200" cap="none" spc="0" normalizeH="0" baseline="0" noProof="0" dirty="0" err="1" smtClean="0">
                <a:ln>
                  <a:noFill/>
                </a:ln>
                <a:solidFill>
                  <a:srgbClr val="000000"/>
                </a:solidFill>
                <a:effectLst/>
                <a:uLnTx/>
                <a:uFillTx/>
                <a:latin typeface="Times New Roman" panose="02020603050405020304" pitchFamily="18" charset="0"/>
                <a:ea typeface="Times New Roman" panose="02020603050405020304" pitchFamily="18" charset="0"/>
                <a:cs typeface="B Nazanin" panose="00000400000000000000" pitchFamily="2" charset="-78"/>
              </a:rPr>
              <a:t>tTG</a:t>
            </a:r>
            <a:r>
              <a:rPr kumimoji="0" lang="en-US" sz="900" b="0" i="0" u="none" strike="noStrike" kern="1200" cap="none" spc="0" normalizeH="0" baseline="0" noProof="0" dirty="0" smtClean="0">
                <a:ln>
                  <a:noFill/>
                </a:ln>
                <a:solidFill>
                  <a:srgbClr val="000000"/>
                </a:solidFill>
                <a:effectLst/>
                <a:uLnTx/>
                <a:uFillTx/>
                <a:latin typeface="Times New Roman" panose="02020603050405020304" pitchFamily="18" charset="0"/>
                <a:ea typeface="Times New Roman" panose="02020603050405020304" pitchFamily="18" charset="0"/>
                <a:cs typeface="B Nazanin" panose="00000400000000000000" pitchFamily="2" charset="-78"/>
              </a:rPr>
              <a:t>)</a:t>
            </a:r>
            <a:endParaRPr kumimoji="0" lang="fa-IR" sz="900" b="0" i="0" u="none" strike="noStrike" kern="1200" cap="none" spc="0" normalizeH="0" baseline="0" noProof="0" dirty="0" smtClean="0">
              <a:ln>
                <a:noFill/>
              </a:ln>
              <a:solidFill>
                <a:srgbClr val="000000"/>
              </a:solidFill>
              <a:effectLst/>
              <a:uLnTx/>
              <a:uFillTx/>
              <a:latin typeface="Times New Roman" panose="02020603050405020304" pitchFamily="18" charset="0"/>
              <a:ea typeface="Times New Roman" panose="02020603050405020304" pitchFamily="18" charset="0"/>
              <a:cs typeface="B Nazanin" panose="000004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900" b="0" i="0" u="none" strike="noStrike" kern="1200" cap="none" spc="0" normalizeH="0" baseline="0" noProof="0" dirty="0" smtClean="0">
                <a:ln>
                  <a:noFill/>
                </a:ln>
                <a:solidFill>
                  <a:srgbClr val="000000"/>
                </a:solidFill>
                <a:effectLst/>
                <a:uLnTx/>
                <a:uFillTx/>
                <a:latin typeface="Times New Roman" panose="02020603050405020304" pitchFamily="18" charset="0"/>
                <a:ea typeface="Times New Roman" panose="02020603050405020304" pitchFamily="18" charset="0"/>
                <a:cs typeface="B Nazanin" panose="00000400000000000000" pitchFamily="2" charset="-78"/>
              </a:rPr>
              <a:t>*** كليه پيگيري‌ها توسط غير پزشك تيم سلامت انجام مي‌شود. د رصورت اختلال در وزن گیری پس از 1 دور ه پيگیری، د رصورت لزوم با کارشناس تغذیه مشاوره شود وجهت ارجاع کودک به مرکز تخصصی تصمیم گیری کنید. اما درصورت وز ن‌گیری مطلوب، توصیه‌های تغذيه‌ای ارائه شده ادامه یافته و براساس جدول توالی پيگیری، پيگیری کودک تا رفع کم وزنی، ادامه یابد</a:t>
            </a:r>
            <a:r>
              <a:rPr kumimoji="0" lang="en-US" sz="900" b="0" i="0" u="none" strike="noStrike" kern="1200" cap="none" spc="0" normalizeH="0" baseline="0" noProof="0" dirty="0" smtClean="0">
                <a:ln>
                  <a:noFill/>
                </a:ln>
                <a:solidFill>
                  <a:srgbClr val="000000"/>
                </a:solidFill>
                <a:effectLst/>
                <a:uLnTx/>
                <a:uFillTx/>
                <a:latin typeface="Times New Roman" panose="02020603050405020304" pitchFamily="18" charset="0"/>
                <a:ea typeface="Times New Roman" panose="02020603050405020304" pitchFamily="18" charset="0"/>
                <a:cs typeface="B Nazanin" panose="00000400000000000000" pitchFamily="2" charset="-78"/>
              </a:rPr>
              <a:t>.</a:t>
            </a:r>
            <a:endParaRPr kumimoji="0" lang="en-US" sz="900" b="0" i="0" u="none" strike="noStrike" kern="1200" cap="none" spc="0" normalizeH="0" baseline="0" noProof="0" dirty="0" smtClean="0">
              <a:ln>
                <a:noFill/>
              </a:ln>
              <a:solidFill>
                <a:srgbClr val="000000"/>
              </a:solidFill>
              <a:effectLst/>
              <a:uLnTx/>
              <a:uFillTx/>
              <a:latin typeface="Times New Roman" panose="02020603050405020304" pitchFamily="18" charset="0"/>
              <a:ea typeface="Times New Roman" panose="02020603050405020304" pitchFamily="18" charset="0"/>
              <a:cs typeface="Lotus" panose="00000400000000000000" pitchFamily="2" charset="-78"/>
            </a:endParaRPr>
          </a:p>
        </p:txBody>
      </p:sp>
      <p:sp>
        <p:nvSpPr>
          <p:cNvPr id="4" name="Slide Number Placeholder 3"/>
          <p:cNvSpPr>
            <a:spLocks noGrp="1"/>
          </p:cNvSpPr>
          <p:nvPr>
            <p:ph type="sldNum" sz="quarter" idx="10"/>
          </p:nvPr>
        </p:nvSpPr>
        <p:spPr/>
        <p:txBody>
          <a:bodyPr/>
          <a:lstStyle/>
          <a:p>
            <a:fld id="{D2E381CB-7CFF-4B47-A9BD-821592591C53}" type="slidenum">
              <a:rPr lang="fa-IR" smtClean="0">
                <a:solidFill>
                  <a:prstClr val="black"/>
                </a:solidFill>
              </a:rPr>
              <a:pPr/>
              <a:t>16</a:t>
            </a:fld>
            <a:endParaRPr lang="fa-IR">
              <a:solidFill>
                <a:prstClr val="black"/>
              </a:solidFill>
            </a:endParaRPr>
          </a:p>
        </p:txBody>
      </p:sp>
    </p:spTree>
    <p:extLst>
      <p:ext uri="{BB962C8B-B14F-4D97-AF65-F5344CB8AC3E}">
        <p14:creationId xmlns:p14="http://schemas.microsoft.com/office/powerpoint/2010/main" val="32328663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9A3D38F-87A1-4E6E-ACF6-547DAFB9144D}" type="slidenum">
              <a:rPr lang="en-US" smtClean="0"/>
              <a:t>20</a:t>
            </a:fld>
            <a:endParaRPr lang="en-US"/>
          </a:p>
        </p:txBody>
      </p:sp>
    </p:spTree>
    <p:extLst>
      <p:ext uri="{BB962C8B-B14F-4D97-AF65-F5344CB8AC3E}">
        <p14:creationId xmlns:p14="http://schemas.microsoft.com/office/powerpoint/2010/main" val="8570918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9A3D38F-87A1-4E6E-ACF6-547DAFB9144D}" type="slidenum">
              <a:rPr lang="en-US" smtClean="0"/>
              <a:t>21</a:t>
            </a:fld>
            <a:endParaRPr lang="en-US"/>
          </a:p>
        </p:txBody>
      </p:sp>
    </p:spTree>
    <p:extLst>
      <p:ext uri="{BB962C8B-B14F-4D97-AF65-F5344CB8AC3E}">
        <p14:creationId xmlns:p14="http://schemas.microsoft.com/office/powerpoint/2010/main" val="37995960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9A3D38F-87A1-4E6E-ACF6-547DAFB9144D}" type="slidenum">
              <a:rPr lang="en-US" smtClean="0"/>
              <a:t>24</a:t>
            </a:fld>
            <a:endParaRPr lang="en-US"/>
          </a:p>
        </p:txBody>
      </p:sp>
    </p:spTree>
    <p:extLst>
      <p:ext uri="{BB962C8B-B14F-4D97-AF65-F5344CB8AC3E}">
        <p14:creationId xmlns:p14="http://schemas.microsoft.com/office/powerpoint/2010/main" val="19106394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9A3D38F-87A1-4E6E-ACF6-547DAFB9144D}" type="slidenum">
              <a:rPr lang="en-US" smtClean="0"/>
              <a:t>27</a:t>
            </a:fld>
            <a:endParaRPr lang="en-US"/>
          </a:p>
        </p:txBody>
      </p:sp>
    </p:spTree>
    <p:extLst>
      <p:ext uri="{BB962C8B-B14F-4D97-AF65-F5344CB8AC3E}">
        <p14:creationId xmlns:p14="http://schemas.microsoft.com/office/powerpoint/2010/main" val="13517192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9A3D38F-87A1-4E6E-ACF6-547DAFB9144D}" type="slidenum">
              <a:rPr lang="en-US" smtClean="0"/>
              <a:t>29</a:t>
            </a:fld>
            <a:endParaRPr lang="en-US"/>
          </a:p>
        </p:txBody>
      </p:sp>
    </p:spTree>
    <p:extLst>
      <p:ext uri="{BB962C8B-B14F-4D97-AF65-F5344CB8AC3E}">
        <p14:creationId xmlns:p14="http://schemas.microsoft.com/office/powerpoint/2010/main" val="38801951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1200" b="0" i="0" u="none" strike="noStrike" kern="1200" cap="none" spc="0" normalizeH="0" baseline="0" noProof="0" dirty="0" smtClean="0">
                <a:ln>
                  <a:noFill/>
                </a:ln>
                <a:solidFill>
                  <a:srgbClr val="000000"/>
                </a:solidFill>
                <a:effectLst/>
                <a:uLnTx/>
                <a:uFillTx/>
                <a:latin typeface="Times New Roman" panose="02020603050405020304" pitchFamily="18" charset="0"/>
                <a:ea typeface="Times New Roman" panose="02020603050405020304" pitchFamily="18" charset="0"/>
                <a:cs typeface="B Nazanin" panose="00000400000000000000" pitchFamily="2" charset="-78"/>
              </a:rPr>
              <a:t>*</a:t>
            </a:r>
            <a:r>
              <a:rPr kumimoji="0" lang="en-US" sz="1200" b="0" i="0" u="none" strike="noStrike" kern="1200" cap="none" spc="0" normalizeH="0" baseline="0" noProof="0" dirty="0" smtClean="0">
                <a:ln>
                  <a:noFill/>
                </a:ln>
                <a:solidFill>
                  <a:srgbClr val="000000"/>
                </a:solidFill>
                <a:effectLst/>
                <a:uLnTx/>
                <a:uFillTx/>
                <a:latin typeface="Times New Roman" panose="02020603050405020304" pitchFamily="18" charset="0"/>
                <a:ea typeface="Times New Roman" panose="02020603050405020304" pitchFamily="18" charset="0"/>
                <a:cs typeface="B Nazanin" panose="00000400000000000000" pitchFamily="2" charset="-78"/>
              </a:rPr>
              <a:t>P - Ca- CBC – U/C –U/A -S/E×3 –Cr –BUN –FBS–Na–K </a:t>
            </a:r>
            <a:r>
              <a:rPr kumimoji="0" lang="ar-SA" sz="1200" b="0" i="0" u="none" strike="noStrike" kern="1200" cap="none" spc="0" normalizeH="0" baseline="0" noProof="0" dirty="0" smtClean="0">
                <a:ln>
                  <a:noFill/>
                </a:ln>
                <a:solidFill>
                  <a:srgbClr val="000000"/>
                </a:solidFill>
                <a:effectLst/>
                <a:uLnTx/>
                <a:uFillTx/>
                <a:latin typeface="Times New Roman" panose="02020603050405020304" pitchFamily="18" charset="0"/>
                <a:ea typeface="Times New Roman" panose="02020603050405020304" pitchFamily="18" charset="0"/>
                <a:cs typeface="B Nazanin" panose="00000400000000000000" pitchFamily="2" charset="-78"/>
              </a:rPr>
              <a:t>آلکالين فسفاتاز ودر صورت امكان بررسی سلیاک</a:t>
            </a:r>
            <a:r>
              <a:rPr kumimoji="0" lang="en-US" sz="1200" b="0" i="0" u="none" strike="noStrike" kern="1200" cap="none" spc="0" normalizeH="0" baseline="0" noProof="0" dirty="0" smtClean="0">
                <a:ln>
                  <a:noFill/>
                </a:ln>
                <a:solidFill>
                  <a:srgbClr val="000000"/>
                </a:solidFill>
                <a:effectLst/>
                <a:uLnTx/>
                <a:uFillTx/>
                <a:latin typeface="Times New Roman" panose="02020603050405020304" pitchFamily="18" charset="0"/>
                <a:ea typeface="Times New Roman" panose="02020603050405020304" pitchFamily="18" charset="0"/>
                <a:cs typeface="B Nazanin" panose="00000400000000000000" pitchFamily="2" charset="-78"/>
              </a:rPr>
              <a:t>(Serum IgA, IgA anti-</a:t>
            </a:r>
            <a:r>
              <a:rPr kumimoji="0" lang="en-US" sz="1200" b="0" i="0" u="none" strike="noStrike" kern="1200" cap="none" spc="0" normalizeH="0" baseline="0" noProof="0" dirty="0" err="1" smtClean="0">
                <a:ln>
                  <a:noFill/>
                </a:ln>
                <a:solidFill>
                  <a:srgbClr val="000000"/>
                </a:solidFill>
                <a:effectLst/>
                <a:uLnTx/>
                <a:uFillTx/>
                <a:latin typeface="Times New Roman" panose="02020603050405020304" pitchFamily="18" charset="0"/>
                <a:ea typeface="Times New Roman" panose="02020603050405020304" pitchFamily="18" charset="0"/>
                <a:cs typeface="B Nazanin" panose="00000400000000000000" pitchFamily="2" charset="-78"/>
              </a:rPr>
              <a:t>tTG</a:t>
            </a:r>
            <a:r>
              <a:rPr kumimoji="0" lang="en-US" sz="1200" b="0" i="0" u="none" strike="noStrike" kern="1200" cap="none" spc="0" normalizeH="0" baseline="0" noProof="0" dirty="0" smtClean="0">
                <a:ln>
                  <a:noFill/>
                </a:ln>
                <a:solidFill>
                  <a:srgbClr val="000000"/>
                </a:solidFill>
                <a:effectLst/>
                <a:uLnTx/>
                <a:uFillTx/>
                <a:latin typeface="Times New Roman" panose="02020603050405020304" pitchFamily="18" charset="0"/>
                <a:ea typeface="Times New Roman" panose="02020603050405020304" pitchFamily="18" charset="0"/>
                <a:cs typeface="B Nazanin" panose="00000400000000000000" pitchFamily="2" charset="-78"/>
              </a:rPr>
              <a:t>)</a:t>
            </a:r>
            <a:endParaRPr kumimoji="0" lang="fa-IR" sz="1200" b="0" i="0" u="none" strike="noStrike" kern="1200" cap="none" spc="0" normalizeH="0" baseline="0" noProof="0" dirty="0" smtClean="0">
              <a:ln>
                <a:noFill/>
              </a:ln>
              <a:solidFill>
                <a:srgbClr val="000000"/>
              </a:solidFill>
              <a:effectLst/>
              <a:uLnTx/>
              <a:uFillTx/>
              <a:latin typeface="Times New Roman" panose="02020603050405020304" pitchFamily="18" charset="0"/>
              <a:ea typeface="Times New Roman" panose="02020603050405020304" pitchFamily="18" charset="0"/>
              <a:cs typeface="B Nazanin" panose="000004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200" b="0" i="0" u="none" strike="noStrike" kern="1200" cap="none" spc="0" normalizeH="0" baseline="0" noProof="0" dirty="0" smtClean="0">
                <a:ln>
                  <a:noFill/>
                </a:ln>
                <a:solidFill>
                  <a:srgbClr val="000000"/>
                </a:solidFill>
                <a:effectLst/>
                <a:uLnTx/>
                <a:uFillTx/>
                <a:latin typeface="Times New Roman" panose="02020603050405020304" pitchFamily="18" charset="0"/>
                <a:ea typeface="Times New Roman" panose="02020603050405020304" pitchFamily="18" charset="0"/>
                <a:cs typeface="B Nazanin" panose="00000400000000000000" pitchFamily="2" charset="-78"/>
              </a:rPr>
              <a:t>** آزمایش های بیوشیمیایی شامل </a:t>
            </a:r>
            <a:r>
              <a:rPr kumimoji="0" lang="en-US" sz="1200" b="0" i="0" u="none" strike="noStrike" kern="1200" cap="none" spc="0" normalizeH="0" baseline="0" noProof="0" dirty="0" smtClean="0">
                <a:ln>
                  <a:noFill/>
                </a:ln>
                <a:solidFill>
                  <a:srgbClr val="000000"/>
                </a:solidFill>
                <a:effectLst/>
                <a:uLnTx/>
                <a:uFillTx/>
                <a:latin typeface="Times New Roman" panose="02020603050405020304" pitchFamily="18" charset="0"/>
                <a:ea typeface="Times New Roman" panose="02020603050405020304" pitchFamily="18" charset="0"/>
                <a:cs typeface="B Nazanin" panose="00000400000000000000" pitchFamily="2" charset="-78"/>
              </a:rPr>
              <a:t>FBS, T4, TSH, T3U</a:t>
            </a:r>
            <a:r>
              <a:rPr kumimoji="0" lang="fa-IR" sz="1200" b="0" i="0" u="none" strike="noStrike" kern="1200" cap="none" spc="0" normalizeH="0" baseline="0" noProof="0" dirty="0" smtClean="0">
                <a:ln>
                  <a:noFill/>
                </a:ln>
                <a:solidFill>
                  <a:srgbClr val="000000"/>
                </a:solidFill>
                <a:effectLst/>
                <a:uLnTx/>
                <a:uFillTx/>
                <a:latin typeface="Times New Roman" panose="02020603050405020304" pitchFamily="18" charset="0"/>
                <a:ea typeface="Times New Roman" panose="02020603050405020304" pitchFamily="18" charset="0"/>
                <a:cs typeface="B Nazanin" panose="00000400000000000000" pitchFamily="2" charset="-78"/>
              </a:rPr>
              <a:t> و سطح چربی های خون (</a:t>
            </a:r>
            <a:r>
              <a:rPr kumimoji="0" lang="en-US" sz="1200" b="0" i="0" u="none" strike="noStrike" kern="1200" cap="none" spc="0" normalizeH="0" baseline="0" noProof="0" dirty="0" smtClean="0">
                <a:ln>
                  <a:noFill/>
                </a:ln>
                <a:solidFill>
                  <a:srgbClr val="000000"/>
                </a:solidFill>
                <a:effectLst/>
                <a:uLnTx/>
                <a:uFillTx/>
                <a:latin typeface="Times New Roman" panose="02020603050405020304" pitchFamily="18" charset="0"/>
                <a:ea typeface="Times New Roman" panose="02020603050405020304" pitchFamily="18" charset="0"/>
                <a:cs typeface="B Nazanin" panose="00000400000000000000" pitchFamily="2" charset="-78"/>
              </a:rPr>
              <a:t>LDL, TG, </a:t>
            </a:r>
            <a:r>
              <a:rPr kumimoji="0" lang="en-US" sz="1200" b="0" i="0" u="none" strike="noStrike" kern="1200" cap="none" spc="0" normalizeH="0" baseline="0" noProof="0" dirty="0" err="1" smtClean="0">
                <a:ln>
                  <a:noFill/>
                </a:ln>
                <a:solidFill>
                  <a:srgbClr val="000000"/>
                </a:solidFill>
                <a:effectLst/>
                <a:uLnTx/>
                <a:uFillTx/>
                <a:latin typeface="Times New Roman" panose="02020603050405020304" pitchFamily="18" charset="0"/>
                <a:ea typeface="Times New Roman" panose="02020603050405020304" pitchFamily="18" charset="0"/>
                <a:cs typeface="B Nazanin" panose="00000400000000000000" pitchFamily="2" charset="-78"/>
              </a:rPr>
              <a:t>Cholestrol</a:t>
            </a:r>
            <a:r>
              <a:rPr kumimoji="0" lang="en-US" sz="1200" b="0" i="0" u="none" strike="noStrike" kern="1200" cap="none" spc="0" normalizeH="0" baseline="0" noProof="0" dirty="0" smtClean="0">
                <a:ln>
                  <a:noFill/>
                </a:ln>
                <a:solidFill>
                  <a:srgbClr val="000000"/>
                </a:solidFill>
                <a:effectLst/>
                <a:uLnTx/>
                <a:uFillTx/>
                <a:latin typeface="Times New Roman" panose="02020603050405020304" pitchFamily="18" charset="0"/>
                <a:ea typeface="Times New Roman" panose="02020603050405020304" pitchFamily="18" charset="0"/>
                <a:cs typeface="B Nazanin" panose="00000400000000000000" pitchFamily="2" charset="-78"/>
              </a:rPr>
              <a:t>, HDL</a:t>
            </a:r>
            <a:r>
              <a:rPr kumimoji="0" lang="fa-IR" sz="1200" b="0" i="0" u="none" strike="noStrike" kern="1200" cap="none" spc="0" normalizeH="0" baseline="0" noProof="0" smtClean="0">
                <a:ln>
                  <a:noFill/>
                </a:ln>
                <a:solidFill>
                  <a:srgbClr val="000000"/>
                </a:solidFill>
                <a:effectLst/>
                <a:uLnTx/>
                <a:uFillTx/>
                <a:latin typeface="Times New Roman" panose="02020603050405020304" pitchFamily="18" charset="0"/>
                <a:ea typeface="Times New Roman" panose="02020603050405020304" pitchFamily="18" charset="0"/>
                <a:cs typeface="B Nazanin" panose="00000400000000000000" pitchFamily="2" charset="-78"/>
              </a:rPr>
              <a:t>)</a:t>
            </a:r>
            <a:endParaRPr kumimoji="0" lang="fa-IR" sz="1200" b="0" i="0" u="none" strike="noStrike" kern="1200" cap="none" spc="0" normalizeH="0" baseline="0" noProof="0" dirty="0" smtClean="0">
              <a:ln>
                <a:noFill/>
              </a:ln>
              <a:solidFill>
                <a:srgbClr val="000000"/>
              </a:solidFill>
              <a:effectLst/>
              <a:uLnTx/>
              <a:uFillTx/>
              <a:latin typeface="Times New Roman" panose="02020603050405020304" pitchFamily="18" charset="0"/>
              <a:ea typeface="Times New Roman" panose="02020603050405020304" pitchFamily="18" charset="0"/>
              <a:cs typeface="B Nazanin" panose="00000400000000000000" pitchFamily="2" charset="-78"/>
            </a:endParaRPr>
          </a:p>
          <a:p>
            <a:pPr algn="r"/>
            <a:endParaRPr lang="en-US" dirty="0"/>
          </a:p>
        </p:txBody>
      </p:sp>
      <p:sp>
        <p:nvSpPr>
          <p:cNvPr id="4" name="Slide Number Placeholder 3"/>
          <p:cNvSpPr>
            <a:spLocks noGrp="1"/>
          </p:cNvSpPr>
          <p:nvPr>
            <p:ph type="sldNum" sz="quarter" idx="10"/>
          </p:nvPr>
        </p:nvSpPr>
        <p:spPr/>
        <p:txBody>
          <a:bodyPr/>
          <a:lstStyle/>
          <a:p>
            <a:fld id="{39A3D38F-87A1-4E6E-ACF6-547DAFB9144D}" type="slidenum">
              <a:rPr lang="en-US" smtClean="0"/>
              <a:t>33</a:t>
            </a:fld>
            <a:endParaRPr lang="en-US"/>
          </a:p>
        </p:txBody>
      </p:sp>
    </p:spTree>
    <p:extLst>
      <p:ext uri="{BB962C8B-B14F-4D97-AF65-F5344CB8AC3E}">
        <p14:creationId xmlns:p14="http://schemas.microsoft.com/office/powerpoint/2010/main" val="35489122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9A3D38F-87A1-4E6E-ACF6-547DAFB9144D}" type="slidenum">
              <a:rPr lang="en-US" smtClean="0"/>
              <a:t>41</a:t>
            </a:fld>
            <a:endParaRPr lang="en-US"/>
          </a:p>
        </p:txBody>
      </p:sp>
    </p:spTree>
    <p:extLst>
      <p:ext uri="{BB962C8B-B14F-4D97-AF65-F5344CB8AC3E}">
        <p14:creationId xmlns:p14="http://schemas.microsoft.com/office/powerpoint/2010/main" val="25621081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9A3D38F-87A1-4E6E-ACF6-547DAFB9144D}" type="slidenum">
              <a:rPr lang="en-US" smtClean="0"/>
              <a:t>44</a:t>
            </a:fld>
            <a:endParaRPr lang="en-US"/>
          </a:p>
        </p:txBody>
      </p:sp>
    </p:spTree>
    <p:extLst>
      <p:ext uri="{BB962C8B-B14F-4D97-AF65-F5344CB8AC3E}">
        <p14:creationId xmlns:p14="http://schemas.microsoft.com/office/powerpoint/2010/main" val="3100374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7"/>
          <p:cNvGrpSpPr>
            <a:grpSpLocks/>
          </p:cNvGrpSpPr>
          <p:nvPr/>
        </p:nvGrpSpPr>
        <p:grpSpPr bwMode="auto">
          <a:xfrm>
            <a:off x="228600" y="2889250"/>
            <a:ext cx="8610600" cy="201613"/>
            <a:chOff x="144" y="1680"/>
            <a:chExt cx="5424" cy="144"/>
          </a:xfrm>
        </p:grpSpPr>
        <p:sp>
          <p:nvSpPr>
            <p:cNvPr id="5" name="Rectangle 8"/>
            <p:cNvSpPr>
              <a:spLocks noChangeArrowheads="1"/>
            </p:cNvSpPr>
            <p:nvPr userDrawn="1"/>
          </p:nvSpPr>
          <p:spPr bwMode="auto">
            <a:xfrm>
              <a:off x="144" y="1680"/>
              <a:ext cx="1808" cy="144"/>
            </a:xfrm>
            <a:prstGeom prst="rect">
              <a:avLst/>
            </a:prstGeom>
            <a:solidFill>
              <a:schemeClr val="bg2"/>
            </a:solidFill>
            <a:ln w="9525">
              <a:noFill/>
              <a:miter lim="800000"/>
              <a:headEnd/>
              <a:tailEnd/>
            </a:ln>
            <a:effectLst/>
          </p:spPr>
          <p:txBody>
            <a:bodyPr wrap="none" anchor="ctr"/>
            <a:lstStyle/>
            <a:p>
              <a:pPr fontAlgn="base">
                <a:spcBef>
                  <a:spcPct val="0"/>
                </a:spcBef>
                <a:spcAft>
                  <a:spcPct val="0"/>
                </a:spcAft>
                <a:defRPr/>
              </a:pPr>
              <a:endParaRPr lang="en-US">
                <a:solidFill>
                  <a:srgbClr val="000000"/>
                </a:solidFill>
              </a:endParaRPr>
            </a:p>
          </p:txBody>
        </p:sp>
        <p:sp>
          <p:nvSpPr>
            <p:cNvPr id="6" name="Rectangle 9"/>
            <p:cNvSpPr>
              <a:spLocks noChangeArrowheads="1"/>
            </p:cNvSpPr>
            <p:nvPr userDrawn="1"/>
          </p:nvSpPr>
          <p:spPr bwMode="auto">
            <a:xfrm>
              <a:off x="1952" y="1680"/>
              <a:ext cx="1808" cy="144"/>
            </a:xfrm>
            <a:prstGeom prst="rect">
              <a:avLst/>
            </a:prstGeom>
            <a:solidFill>
              <a:schemeClr val="accent1"/>
            </a:solidFill>
            <a:ln w="9525">
              <a:noFill/>
              <a:miter lim="800000"/>
              <a:headEnd/>
              <a:tailEnd/>
            </a:ln>
            <a:effectLst/>
          </p:spPr>
          <p:txBody>
            <a:bodyPr wrap="none" anchor="ctr"/>
            <a:lstStyle/>
            <a:p>
              <a:pPr fontAlgn="base">
                <a:spcBef>
                  <a:spcPct val="0"/>
                </a:spcBef>
                <a:spcAft>
                  <a:spcPct val="0"/>
                </a:spcAft>
                <a:defRPr/>
              </a:pPr>
              <a:endParaRPr lang="en-US">
                <a:solidFill>
                  <a:srgbClr val="000000"/>
                </a:solidFill>
              </a:endParaRPr>
            </a:p>
          </p:txBody>
        </p:sp>
        <p:sp>
          <p:nvSpPr>
            <p:cNvPr id="7" name="Rectangle 10"/>
            <p:cNvSpPr>
              <a:spLocks noChangeArrowheads="1"/>
            </p:cNvSpPr>
            <p:nvPr userDrawn="1"/>
          </p:nvSpPr>
          <p:spPr bwMode="auto">
            <a:xfrm>
              <a:off x="3760" y="1680"/>
              <a:ext cx="1808" cy="144"/>
            </a:xfrm>
            <a:prstGeom prst="rect">
              <a:avLst/>
            </a:prstGeom>
            <a:solidFill>
              <a:schemeClr val="tx2"/>
            </a:solidFill>
            <a:ln w="9525">
              <a:noFill/>
              <a:miter lim="800000"/>
              <a:headEnd/>
              <a:tailEnd/>
            </a:ln>
            <a:effectLst/>
          </p:spPr>
          <p:txBody>
            <a:bodyPr wrap="none" anchor="ctr"/>
            <a:lstStyle/>
            <a:p>
              <a:pPr fontAlgn="base">
                <a:spcBef>
                  <a:spcPct val="0"/>
                </a:spcBef>
                <a:spcAft>
                  <a:spcPct val="0"/>
                </a:spcAft>
                <a:defRPr/>
              </a:pPr>
              <a:endParaRPr lang="en-US">
                <a:solidFill>
                  <a:srgbClr val="000000"/>
                </a:solidFill>
              </a:endParaRPr>
            </a:p>
          </p:txBody>
        </p:sp>
      </p:grpSp>
      <p:sp>
        <p:nvSpPr>
          <p:cNvPr id="98306" name="Rectangle 2"/>
          <p:cNvSpPr>
            <a:spLocks noGrp="1" noChangeArrowheads="1"/>
          </p:cNvSpPr>
          <p:nvPr>
            <p:ph type="ctrTitle"/>
          </p:nvPr>
        </p:nvSpPr>
        <p:spPr>
          <a:xfrm>
            <a:off x="685800" y="685800"/>
            <a:ext cx="7772400" cy="2127250"/>
          </a:xfrm>
        </p:spPr>
        <p:txBody>
          <a:bodyPr/>
          <a:lstStyle>
            <a:lvl1pPr algn="ctr">
              <a:defRPr sz="5800"/>
            </a:lvl1pPr>
          </a:lstStyle>
          <a:p>
            <a:r>
              <a:rPr lang="en-US"/>
              <a:t>Click to edit Master title style</a:t>
            </a:r>
          </a:p>
        </p:txBody>
      </p:sp>
      <p:sp>
        <p:nvSpPr>
          <p:cNvPr id="98307" name="Rectangle 3"/>
          <p:cNvSpPr>
            <a:spLocks noGrp="1" noChangeArrowheads="1"/>
          </p:cNvSpPr>
          <p:nvPr>
            <p:ph type="subTitle" idx="1"/>
          </p:nvPr>
        </p:nvSpPr>
        <p:spPr>
          <a:xfrm>
            <a:off x="1371600" y="3270250"/>
            <a:ext cx="6400800" cy="2209800"/>
          </a:xfrm>
        </p:spPr>
        <p:txBody>
          <a:bodyPr/>
          <a:lstStyle>
            <a:lvl1pPr marL="0" indent="0" algn="ctr">
              <a:buFont typeface="Wingdings" pitchFamily="2" charset="2"/>
              <a:buNone/>
              <a:defRPr sz="3000"/>
            </a:lvl1pPr>
          </a:lstStyle>
          <a:p>
            <a:r>
              <a:rPr lang="en-US"/>
              <a:t>Click to edit Master subtitle style</a:t>
            </a:r>
          </a:p>
        </p:txBody>
      </p:sp>
      <p:sp>
        <p:nvSpPr>
          <p:cNvPr id="8" name="Rectangle 4"/>
          <p:cNvSpPr>
            <a:spLocks noGrp="1" noChangeArrowheads="1"/>
          </p:cNvSpPr>
          <p:nvPr>
            <p:ph type="dt" sz="half" idx="10"/>
          </p:nvPr>
        </p:nvSpPr>
        <p:spPr/>
        <p:txBody>
          <a:bodyPr/>
          <a:lstStyle>
            <a:lvl1pPr>
              <a:defRPr/>
            </a:lvl1pPr>
          </a:lstStyle>
          <a:p>
            <a:pPr>
              <a:defRPr/>
            </a:pPr>
            <a:endParaRPr lang="en-US">
              <a:solidFill>
                <a:srgbClr val="000000"/>
              </a:solidFill>
            </a:endParaRPr>
          </a:p>
        </p:txBody>
      </p:sp>
      <p:sp>
        <p:nvSpPr>
          <p:cNvPr id="9" name="Rectangle 5"/>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10" name="Rectangle 6"/>
          <p:cNvSpPr>
            <a:spLocks noGrp="1" noChangeArrowheads="1"/>
          </p:cNvSpPr>
          <p:nvPr>
            <p:ph type="sldNum" sz="quarter" idx="12"/>
          </p:nvPr>
        </p:nvSpPr>
        <p:spPr/>
        <p:txBody>
          <a:bodyPr/>
          <a:lstStyle>
            <a:lvl1pPr>
              <a:defRPr/>
            </a:lvl1pPr>
          </a:lstStyle>
          <a:p>
            <a:pPr>
              <a:defRPr/>
            </a:pPr>
            <a:fld id="{679E2D57-EF76-4A9D-B214-970379181B9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0012859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DABC4D2-C973-4EF3-8419-E05F871FDE1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161956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D8954C2-47F6-4EDE-90C6-8B2033ED889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566551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1658515-B508-4856-944F-89B3E422E89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103099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50776A62-D1B0-4260-8B31-39B6B3E80A01}"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8736338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564003E1-FE26-4809-BB9A-5CC6902575B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755390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98A4FC40-71F4-4C04-8E55-D2F70E53504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637757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A566B6F-C50B-4607-B7B3-2C767346462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720827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B176223-73AC-45F2-92DE-E0E9263B26E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803067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71812AF-7F28-4BAD-93D4-A4C5A157B00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582399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4CF38CF-EAE2-4A97-BE4F-CE981C029EC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161671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cs typeface="Arial" panose="020B0604020202020204" pitchFamily="34" charset="0"/>
              </a:defRPr>
            </a:lvl1pPr>
          </a:lstStyle>
          <a:p>
            <a:pPr>
              <a:defRPr/>
            </a:pPr>
            <a:fld id="{7278985C-0B45-48B6-B74A-025C8FC7385F}" type="datetimeFigureOut">
              <a:rPr lang="en-US"/>
              <a:pPr>
                <a:defRPr/>
              </a:pPr>
              <a:t>12/2/2023</a:t>
            </a:fld>
            <a:endParaRPr lang="en-US"/>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cs typeface="Arial" panose="020B0604020202020204"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eaLnBrk="0" fontAlgn="base" hangingPunct="0">
              <a:spcBef>
                <a:spcPct val="0"/>
              </a:spcBef>
              <a:spcAft>
                <a:spcPct val="0"/>
              </a:spcAft>
              <a:defRPr>
                <a:latin typeface="Arial" panose="020B0604020202020204" pitchFamily="34" charset="0"/>
                <a:cs typeface="Arial" panose="020B0604020202020204" pitchFamily="34" charset="0"/>
              </a:defRPr>
            </a:lvl1pPr>
          </a:lstStyle>
          <a:p>
            <a:pPr>
              <a:defRPr/>
            </a:pPr>
            <a:fld id="{F5D6FFC3-7AC3-48D9-A298-566591BCB8B1}" type="slidenum">
              <a:rPr lang="en-US"/>
              <a:pPr>
                <a:defRPr/>
              </a:pPr>
              <a:t>‹#›</a:t>
            </a:fld>
            <a:endParaRPr lang="en-US"/>
          </a:p>
        </p:txBody>
      </p:sp>
    </p:spTree>
    <p:extLst>
      <p:ext uri="{BB962C8B-B14F-4D97-AF65-F5344CB8AC3E}">
        <p14:creationId xmlns:p14="http://schemas.microsoft.com/office/powerpoint/2010/main" val="2734662892"/>
      </p:ext>
    </p:extLst>
  </p:cSld>
  <p:clrMapOvr>
    <a:masterClrMapping/>
  </p:clrMapOvr>
  <p:transition>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cs typeface="Arial" panose="020B0604020202020204" pitchFamily="34" charset="0"/>
              </a:defRPr>
            </a:lvl1pPr>
          </a:lstStyle>
          <a:p>
            <a:pPr>
              <a:defRPr/>
            </a:pPr>
            <a:fld id="{29F9F66C-02C2-4E14-8C3A-80AB85F764A8}" type="datetimeFigureOut">
              <a:rPr lang="en-US"/>
              <a:pPr>
                <a:defRPr/>
              </a:pPr>
              <a:t>12/2/2023</a:t>
            </a:fld>
            <a:endParaRPr lang="en-US"/>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cs typeface="Arial" panose="020B0604020202020204"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eaLnBrk="0" fontAlgn="base" hangingPunct="0">
              <a:spcBef>
                <a:spcPct val="0"/>
              </a:spcBef>
              <a:spcAft>
                <a:spcPct val="0"/>
              </a:spcAft>
              <a:defRPr>
                <a:latin typeface="Arial" panose="020B0604020202020204" pitchFamily="34" charset="0"/>
                <a:cs typeface="Arial" panose="020B0604020202020204" pitchFamily="34" charset="0"/>
              </a:defRPr>
            </a:lvl1pPr>
          </a:lstStyle>
          <a:p>
            <a:pPr>
              <a:defRPr/>
            </a:pPr>
            <a:fld id="{424B7099-7E91-4E19-BD04-B658D5BA7C2F}" type="slidenum">
              <a:rPr lang="en-US"/>
              <a:pPr>
                <a:defRPr/>
              </a:pPr>
              <a:t>‹#›</a:t>
            </a:fld>
            <a:endParaRPr lang="en-US"/>
          </a:p>
        </p:txBody>
      </p:sp>
    </p:spTree>
    <p:extLst>
      <p:ext uri="{BB962C8B-B14F-4D97-AF65-F5344CB8AC3E}">
        <p14:creationId xmlns:p14="http://schemas.microsoft.com/office/powerpoint/2010/main" val="3103821225"/>
      </p:ext>
    </p:extLst>
  </p:cSld>
  <p:clrMapOvr>
    <a:masterClrMapping/>
  </p:clrMapOvr>
  <p:transition>
    <p:wip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cs typeface="Arial" panose="020B0604020202020204" pitchFamily="34" charset="0"/>
              </a:defRPr>
            </a:lvl1pPr>
          </a:lstStyle>
          <a:p>
            <a:pPr>
              <a:defRPr/>
            </a:pPr>
            <a:fld id="{4AAE5F32-2CC9-4318-B278-1542A854D732}" type="datetimeFigureOut">
              <a:rPr lang="en-US"/>
              <a:pPr>
                <a:defRPr/>
              </a:pPr>
              <a:t>12/2/2023</a:t>
            </a:fld>
            <a:endParaRPr lang="en-US"/>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cs typeface="Arial" panose="020B0604020202020204"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eaLnBrk="0" fontAlgn="base" hangingPunct="0">
              <a:spcBef>
                <a:spcPct val="0"/>
              </a:spcBef>
              <a:spcAft>
                <a:spcPct val="0"/>
              </a:spcAft>
              <a:defRPr>
                <a:latin typeface="Arial" panose="020B0604020202020204" pitchFamily="34" charset="0"/>
                <a:cs typeface="Arial" panose="020B0604020202020204" pitchFamily="34" charset="0"/>
              </a:defRPr>
            </a:lvl1pPr>
          </a:lstStyle>
          <a:p>
            <a:pPr>
              <a:defRPr/>
            </a:pPr>
            <a:fld id="{8A457587-21BC-44C1-9151-67A24E26A009}" type="slidenum">
              <a:rPr lang="en-US"/>
              <a:pPr>
                <a:defRPr/>
              </a:pPr>
              <a:t>‹#›</a:t>
            </a:fld>
            <a:endParaRPr lang="en-US"/>
          </a:p>
        </p:txBody>
      </p:sp>
    </p:spTree>
    <p:extLst>
      <p:ext uri="{BB962C8B-B14F-4D97-AF65-F5344CB8AC3E}">
        <p14:creationId xmlns:p14="http://schemas.microsoft.com/office/powerpoint/2010/main" val="2447761488"/>
      </p:ext>
    </p:extLst>
  </p:cSld>
  <p:clrMapOvr>
    <a:masterClrMapping/>
  </p:clrMapOvr>
  <p:transition>
    <p:wip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cs typeface="Arial" panose="020B0604020202020204" pitchFamily="34" charset="0"/>
              </a:defRPr>
            </a:lvl1pPr>
          </a:lstStyle>
          <a:p>
            <a:pPr>
              <a:defRPr/>
            </a:pPr>
            <a:fld id="{C5B813BE-81A0-42BF-8070-B296A4BA9528}" type="datetimeFigureOut">
              <a:rPr lang="en-US"/>
              <a:pPr>
                <a:defRPr/>
              </a:pPr>
              <a:t>12/2/2023</a:t>
            </a:fld>
            <a:endParaRPr lang="en-US"/>
          </a:p>
        </p:txBody>
      </p:sp>
      <p:sp>
        <p:nvSpPr>
          <p:cNvPr id="6" name="Footer Placeholder 5"/>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cs typeface="Arial" panose="020B0604020202020204" pitchFamily="34" charset="0"/>
              </a:defRPr>
            </a:lvl1pPr>
          </a:lstStyle>
          <a:p>
            <a:pPr>
              <a:defRPr/>
            </a:pPr>
            <a:endParaRPr lang="en-US"/>
          </a:p>
        </p:txBody>
      </p:sp>
      <p:sp>
        <p:nvSpPr>
          <p:cNvPr id="7" name="Slide Number Placeholder 6"/>
          <p:cNvSpPr>
            <a:spLocks noGrp="1"/>
          </p:cNvSpPr>
          <p:nvPr>
            <p:ph type="sldNum" sz="quarter" idx="12"/>
          </p:nvPr>
        </p:nvSpPr>
        <p:spPr/>
        <p:txBody>
          <a:bodyPr/>
          <a:lstStyle>
            <a:lvl1pPr eaLnBrk="0" fontAlgn="base" hangingPunct="0">
              <a:spcBef>
                <a:spcPct val="0"/>
              </a:spcBef>
              <a:spcAft>
                <a:spcPct val="0"/>
              </a:spcAft>
              <a:defRPr>
                <a:latin typeface="Arial" panose="020B0604020202020204" pitchFamily="34" charset="0"/>
                <a:cs typeface="Arial" panose="020B0604020202020204" pitchFamily="34" charset="0"/>
              </a:defRPr>
            </a:lvl1pPr>
          </a:lstStyle>
          <a:p>
            <a:pPr>
              <a:defRPr/>
            </a:pPr>
            <a:fld id="{8FCA2CDD-0465-4512-ABF0-8C125475641A}" type="slidenum">
              <a:rPr lang="en-US"/>
              <a:pPr>
                <a:defRPr/>
              </a:pPr>
              <a:t>‹#›</a:t>
            </a:fld>
            <a:endParaRPr lang="en-US"/>
          </a:p>
        </p:txBody>
      </p:sp>
    </p:spTree>
    <p:extLst>
      <p:ext uri="{BB962C8B-B14F-4D97-AF65-F5344CB8AC3E}">
        <p14:creationId xmlns:p14="http://schemas.microsoft.com/office/powerpoint/2010/main" val="595890575"/>
      </p:ext>
    </p:extLst>
  </p:cSld>
  <p:clrMapOvr>
    <a:masterClrMapping/>
  </p:clrMapOvr>
  <p:transition>
    <p:wip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cs typeface="Arial" panose="020B0604020202020204" pitchFamily="34" charset="0"/>
              </a:defRPr>
            </a:lvl1pPr>
          </a:lstStyle>
          <a:p>
            <a:pPr>
              <a:defRPr/>
            </a:pPr>
            <a:fld id="{147EE0DE-3F74-426D-BA1D-819A09BC50A5}" type="datetimeFigureOut">
              <a:rPr lang="en-US"/>
              <a:pPr>
                <a:defRPr/>
              </a:pPr>
              <a:t>12/2/2023</a:t>
            </a:fld>
            <a:endParaRPr lang="en-US"/>
          </a:p>
        </p:txBody>
      </p:sp>
      <p:sp>
        <p:nvSpPr>
          <p:cNvPr id="8" name="Footer Placeholder 7"/>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cs typeface="Arial" panose="020B0604020202020204" pitchFamily="34" charset="0"/>
              </a:defRPr>
            </a:lvl1pPr>
          </a:lstStyle>
          <a:p>
            <a:pPr>
              <a:defRPr/>
            </a:pPr>
            <a:endParaRPr lang="en-US"/>
          </a:p>
        </p:txBody>
      </p:sp>
      <p:sp>
        <p:nvSpPr>
          <p:cNvPr id="9" name="Slide Number Placeholder 8"/>
          <p:cNvSpPr>
            <a:spLocks noGrp="1"/>
          </p:cNvSpPr>
          <p:nvPr>
            <p:ph type="sldNum" sz="quarter" idx="12"/>
          </p:nvPr>
        </p:nvSpPr>
        <p:spPr/>
        <p:txBody>
          <a:bodyPr/>
          <a:lstStyle>
            <a:lvl1pPr eaLnBrk="0" fontAlgn="base" hangingPunct="0">
              <a:spcBef>
                <a:spcPct val="0"/>
              </a:spcBef>
              <a:spcAft>
                <a:spcPct val="0"/>
              </a:spcAft>
              <a:defRPr>
                <a:latin typeface="Arial" panose="020B0604020202020204" pitchFamily="34" charset="0"/>
                <a:cs typeface="Arial" panose="020B0604020202020204" pitchFamily="34" charset="0"/>
              </a:defRPr>
            </a:lvl1pPr>
          </a:lstStyle>
          <a:p>
            <a:pPr>
              <a:defRPr/>
            </a:pPr>
            <a:fld id="{202BC14B-705B-4CFD-8EC6-5E1D96BE5110}" type="slidenum">
              <a:rPr lang="en-US"/>
              <a:pPr>
                <a:defRPr/>
              </a:pPr>
              <a:t>‹#›</a:t>
            </a:fld>
            <a:endParaRPr lang="en-US"/>
          </a:p>
        </p:txBody>
      </p:sp>
    </p:spTree>
    <p:extLst>
      <p:ext uri="{BB962C8B-B14F-4D97-AF65-F5344CB8AC3E}">
        <p14:creationId xmlns:p14="http://schemas.microsoft.com/office/powerpoint/2010/main" val="2688628781"/>
      </p:ext>
    </p:extLst>
  </p:cSld>
  <p:clrMapOvr>
    <a:masterClrMapping/>
  </p:clrMapOvr>
  <p:transition>
    <p:wip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cs typeface="Arial" panose="020B0604020202020204" pitchFamily="34" charset="0"/>
              </a:defRPr>
            </a:lvl1pPr>
          </a:lstStyle>
          <a:p>
            <a:pPr>
              <a:defRPr/>
            </a:pPr>
            <a:fld id="{9E6B6191-99AF-4593-9A82-E51D4885905D}" type="datetimeFigureOut">
              <a:rPr lang="en-US"/>
              <a:pPr>
                <a:defRPr/>
              </a:pPr>
              <a:t>12/2/2023</a:t>
            </a:fld>
            <a:endParaRPr lang="en-US"/>
          </a:p>
        </p:txBody>
      </p:sp>
      <p:sp>
        <p:nvSpPr>
          <p:cNvPr id="4" name="Footer Placeholder 3"/>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cs typeface="Arial" panose="020B0604020202020204" pitchFamily="34" charset="0"/>
              </a:defRPr>
            </a:lvl1pPr>
          </a:lstStyle>
          <a:p>
            <a:pPr>
              <a:defRPr/>
            </a:pPr>
            <a:endParaRPr lang="en-US"/>
          </a:p>
        </p:txBody>
      </p:sp>
      <p:sp>
        <p:nvSpPr>
          <p:cNvPr id="5" name="Slide Number Placeholder 4"/>
          <p:cNvSpPr>
            <a:spLocks noGrp="1"/>
          </p:cNvSpPr>
          <p:nvPr>
            <p:ph type="sldNum" sz="quarter" idx="12"/>
          </p:nvPr>
        </p:nvSpPr>
        <p:spPr/>
        <p:txBody>
          <a:bodyPr/>
          <a:lstStyle>
            <a:lvl1pPr eaLnBrk="0" fontAlgn="base" hangingPunct="0">
              <a:spcBef>
                <a:spcPct val="0"/>
              </a:spcBef>
              <a:spcAft>
                <a:spcPct val="0"/>
              </a:spcAft>
              <a:defRPr>
                <a:latin typeface="Arial" panose="020B0604020202020204" pitchFamily="34" charset="0"/>
                <a:cs typeface="Arial" panose="020B0604020202020204" pitchFamily="34" charset="0"/>
              </a:defRPr>
            </a:lvl1pPr>
          </a:lstStyle>
          <a:p>
            <a:pPr>
              <a:defRPr/>
            </a:pPr>
            <a:fld id="{6C4900D8-519E-4C47-B85D-A025E33C7261}" type="slidenum">
              <a:rPr lang="en-US"/>
              <a:pPr>
                <a:defRPr/>
              </a:pPr>
              <a:t>‹#›</a:t>
            </a:fld>
            <a:endParaRPr lang="en-US"/>
          </a:p>
        </p:txBody>
      </p:sp>
    </p:spTree>
    <p:extLst>
      <p:ext uri="{BB962C8B-B14F-4D97-AF65-F5344CB8AC3E}">
        <p14:creationId xmlns:p14="http://schemas.microsoft.com/office/powerpoint/2010/main" val="3187034653"/>
      </p:ext>
    </p:extLst>
  </p:cSld>
  <p:clrMapOvr>
    <a:masterClrMapping/>
  </p:clrMapOvr>
  <p:transition>
    <p:wip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cs typeface="Arial" panose="020B0604020202020204" pitchFamily="34" charset="0"/>
              </a:defRPr>
            </a:lvl1pPr>
          </a:lstStyle>
          <a:p>
            <a:pPr>
              <a:defRPr/>
            </a:pPr>
            <a:fld id="{F215D1C5-FFB5-4147-9C78-0374873256EA}" type="datetimeFigureOut">
              <a:rPr lang="en-US"/>
              <a:pPr>
                <a:defRPr/>
              </a:pPr>
              <a:t>12/2/2023</a:t>
            </a:fld>
            <a:endParaRPr lang="en-US"/>
          </a:p>
        </p:txBody>
      </p:sp>
      <p:sp>
        <p:nvSpPr>
          <p:cNvPr id="3" name="Footer Placeholder 2"/>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cs typeface="Arial" panose="020B0604020202020204" pitchFamily="34" charset="0"/>
              </a:defRPr>
            </a:lvl1pPr>
          </a:lstStyle>
          <a:p>
            <a:pPr>
              <a:defRPr/>
            </a:pPr>
            <a:endParaRPr lang="en-US"/>
          </a:p>
        </p:txBody>
      </p:sp>
      <p:sp>
        <p:nvSpPr>
          <p:cNvPr id="4" name="Slide Number Placeholder 3"/>
          <p:cNvSpPr>
            <a:spLocks noGrp="1"/>
          </p:cNvSpPr>
          <p:nvPr>
            <p:ph type="sldNum" sz="quarter" idx="12"/>
          </p:nvPr>
        </p:nvSpPr>
        <p:spPr/>
        <p:txBody>
          <a:bodyPr/>
          <a:lstStyle>
            <a:lvl1pPr eaLnBrk="0" fontAlgn="base" hangingPunct="0">
              <a:spcBef>
                <a:spcPct val="0"/>
              </a:spcBef>
              <a:spcAft>
                <a:spcPct val="0"/>
              </a:spcAft>
              <a:defRPr>
                <a:latin typeface="Arial" panose="020B0604020202020204" pitchFamily="34" charset="0"/>
                <a:cs typeface="Arial" panose="020B0604020202020204" pitchFamily="34" charset="0"/>
              </a:defRPr>
            </a:lvl1pPr>
          </a:lstStyle>
          <a:p>
            <a:pPr>
              <a:defRPr/>
            </a:pPr>
            <a:fld id="{C5899F31-438F-42D8-A9D6-33FCC6802ECD}" type="slidenum">
              <a:rPr lang="en-US"/>
              <a:pPr>
                <a:defRPr/>
              </a:pPr>
              <a:t>‹#›</a:t>
            </a:fld>
            <a:endParaRPr lang="en-US"/>
          </a:p>
        </p:txBody>
      </p:sp>
    </p:spTree>
    <p:extLst>
      <p:ext uri="{BB962C8B-B14F-4D97-AF65-F5344CB8AC3E}">
        <p14:creationId xmlns:p14="http://schemas.microsoft.com/office/powerpoint/2010/main" val="4116017494"/>
      </p:ext>
    </p:extLst>
  </p:cSld>
  <p:clrMapOvr>
    <a:masterClrMapping/>
  </p:clrMapOvr>
  <p:transition>
    <p:wip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cs typeface="Arial" panose="020B0604020202020204" pitchFamily="34" charset="0"/>
              </a:defRPr>
            </a:lvl1pPr>
          </a:lstStyle>
          <a:p>
            <a:pPr>
              <a:defRPr/>
            </a:pPr>
            <a:fld id="{5D28ED63-C450-44F5-952C-E1DC11E9DB13}" type="datetimeFigureOut">
              <a:rPr lang="en-US"/>
              <a:pPr>
                <a:defRPr/>
              </a:pPr>
              <a:t>12/2/2023</a:t>
            </a:fld>
            <a:endParaRPr lang="en-US"/>
          </a:p>
        </p:txBody>
      </p:sp>
      <p:sp>
        <p:nvSpPr>
          <p:cNvPr id="6" name="Footer Placeholder 5"/>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cs typeface="Arial" panose="020B0604020202020204" pitchFamily="34" charset="0"/>
              </a:defRPr>
            </a:lvl1pPr>
          </a:lstStyle>
          <a:p>
            <a:pPr>
              <a:defRPr/>
            </a:pPr>
            <a:endParaRPr lang="en-US"/>
          </a:p>
        </p:txBody>
      </p:sp>
      <p:sp>
        <p:nvSpPr>
          <p:cNvPr id="7" name="Slide Number Placeholder 6"/>
          <p:cNvSpPr>
            <a:spLocks noGrp="1"/>
          </p:cNvSpPr>
          <p:nvPr>
            <p:ph type="sldNum" sz="quarter" idx="12"/>
          </p:nvPr>
        </p:nvSpPr>
        <p:spPr/>
        <p:txBody>
          <a:bodyPr/>
          <a:lstStyle>
            <a:lvl1pPr eaLnBrk="0" fontAlgn="base" hangingPunct="0">
              <a:spcBef>
                <a:spcPct val="0"/>
              </a:spcBef>
              <a:spcAft>
                <a:spcPct val="0"/>
              </a:spcAft>
              <a:defRPr>
                <a:latin typeface="Arial" panose="020B0604020202020204" pitchFamily="34" charset="0"/>
                <a:cs typeface="Arial" panose="020B0604020202020204" pitchFamily="34" charset="0"/>
              </a:defRPr>
            </a:lvl1pPr>
          </a:lstStyle>
          <a:p>
            <a:pPr>
              <a:defRPr/>
            </a:pPr>
            <a:fld id="{2CA5F153-FB30-49FD-9A84-BFA2AC4C5A42}" type="slidenum">
              <a:rPr lang="en-US"/>
              <a:pPr>
                <a:defRPr/>
              </a:pPr>
              <a:t>‹#›</a:t>
            </a:fld>
            <a:endParaRPr lang="en-US"/>
          </a:p>
        </p:txBody>
      </p:sp>
    </p:spTree>
    <p:extLst>
      <p:ext uri="{BB962C8B-B14F-4D97-AF65-F5344CB8AC3E}">
        <p14:creationId xmlns:p14="http://schemas.microsoft.com/office/powerpoint/2010/main" val="2604932322"/>
      </p:ext>
    </p:extLst>
  </p:cSld>
  <p:clrMapOvr>
    <a:masterClrMapping/>
  </p:clrMapOvr>
  <p:transition>
    <p:wip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cs typeface="Arial" panose="020B0604020202020204" pitchFamily="34" charset="0"/>
              </a:defRPr>
            </a:lvl1pPr>
          </a:lstStyle>
          <a:p>
            <a:pPr>
              <a:defRPr/>
            </a:pPr>
            <a:fld id="{94D7F06B-5B5A-41DE-8A1A-23C154646BDC}" type="datetimeFigureOut">
              <a:rPr lang="en-US"/>
              <a:pPr>
                <a:defRPr/>
              </a:pPr>
              <a:t>12/2/2023</a:t>
            </a:fld>
            <a:endParaRPr lang="en-US"/>
          </a:p>
        </p:txBody>
      </p:sp>
      <p:sp>
        <p:nvSpPr>
          <p:cNvPr id="6" name="Footer Placeholder 5"/>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cs typeface="Arial" panose="020B0604020202020204" pitchFamily="34" charset="0"/>
              </a:defRPr>
            </a:lvl1pPr>
          </a:lstStyle>
          <a:p>
            <a:pPr>
              <a:defRPr/>
            </a:pPr>
            <a:endParaRPr lang="en-US"/>
          </a:p>
        </p:txBody>
      </p:sp>
      <p:sp>
        <p:nvSpPr>
          <p:cNvPr id="7" name="Slide Number Placeholder 6"/>
          <p:cNvSpPr>
            <a:spLocks noGrp="1"/>
          </p:cNvSpPr>
          <p:nvPr>
            <p:ph type="sldNum" sz="quarter" idx="12"/>
          </p:nvPr>
        </p:nvSpPr>
        <p:spPr/>
        <p:txBody>
          <a:bodyPr/>
          <a:lstStyle>
            <a:lvl1pPr eaLnBrk="0" fontAlgn="base" hangingPunct="0">
              <a:spcBef>
                <a:spcPct val="0"/>
              </a:spcBef>
              <a:spcAft>
                <a:spcPct val="0"/>
              </a:spcAft>
              <a:defRPr>
                <a:latin typeface="Arial" panose="020B0604020202020204" pitchFamily="34" charset="0"/>
                <a:cs typeface="Arial" panose="020B0604020202020204" pitchFamily="34" charset="0"/>
              </a:defRPr>
            </a:lvl1pPr>
          </a:lstStyle>
          <a:p>
            <a:pPr>
              <a:defRPr/>
            </a:pPr>
            <a:fld id="{C2470FE0-1203-4E5B-87DB-02D07692C914}" type="slidenum">
              <a:rPr lang="en-US"/>
              <a:pPr>
                <a:defRPr/>
              </a:pPr>
              <a:t>‹#›</a:t>
            </a:fld>
            <a:endParaRPr lang="en-US"/>
          </a:p>
        </p:txBody>
      </p:sp>
    </p:spTree>
    <p:extLst>
      <p:ext uri="{BB962C8B-B14F-4D97-AF65-F5344CB8AC3E}">
        <p14:creationId xmlns:p14="http://schemas.microsoft.com/office/powerpoint/2010/main" val="494730123"/>
      </p:ext>
    </p:extLst>
  </p:cSld>
  <p:clrMapOvr>
    <a:masterClrMapping/>
  </p:clrMapOvr>
  <p:transition>
    <p:wip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cs typeface="Arial" panose="020B0604020202020204" pitchFamily="34" charset="0"/>
              </a:defRPr>
            </a:lvl1pPr>
          </a:lstStyle>
          <a:p>
            <a:pPr>
              <a:defRPr/>
            </a:pPr>
            <a:fld id="{9B4C74E8-C267-4EA0-8D58-FB2C93F47E80}" type="datetimeFigureOut">
              <a:rPr lang="en-US"/>
              <a:pPr>
                <a:defRPr/>
              </a:pPr>
              <a:t>12/2/2023</a:t>
            </a:fld>
            <a:endParaRPr lang="en-US"/>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cs typeface="Arial" panose="020B0604020202020204"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eaLnBrk="0" fontAlgn="base" hangingPunct="0">
              <a:spcBef>
                <a:spcPct val="0"/>
              </a:spcBef>
              <a:spcAft>
                <a:spcPct val="0"/>
              </a:spcAft>
              <a:defRPr>
                <a:latin typeface="Arial" panose="020B0604020202020204" pitchFamily="34" charset="0"/>
                <a:cs typeface="Arial" panose="020B0604020202020204" pitchFamily="34" charset="0"/>
              </a:defRPr>
            </a:lvl1pPr>
          </a:lstStyle>
          <a:p>
            <a:pPr>
              <a:defRPr/>
            </a:pPr>
            <a:fld id="{74C1D55B-54D4-4C50-9418-D8BB57FEDFD5}" type="slidenum">
              <a:rPr lang="en-US"/>
              <a:pPr>
                <a:defRPr/>
              </a:pPr>
              <a:t>‹#›</a:t>
            </a:fld>
            <a:endParaRPr lang="en-US"/>
          </a:p>
        </p:txBody>
      </p:sp>
    </p:spTree>
    <p:extLst>
      <p:ext uri="{BB962C8B-B14F-4D97-AF65-F5344CB8AC3E}">
        <p14:creationId xmlns:p14="http://schemas.microsoft.com/office/powerpoint/2010/main" val="1013038930"/>
      </p:ext>
    </p:extLst>
  </p:cSld>
  <p:clrMapOvr>
    <a:masterClrMapping/>
  </p:clrMapOvr>
  <p:transition>
    <p:wip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cs typeface="Arial" panose="020B0604020202020204" pitchFamily="34" charset="0"/>
              </a:defRPr>
            </a:lvl1pPr>
          </a:lstStyle>
          <a:p>
            <a:pPr>
              <a:defRPr/>
            </a:pPr>
            <a:fld id="{99565B6E-7261-491D-9ED8-126DC1E87C06}" type="datetimeFigureOut">
              <a:rPr lang="en-US"/>
              <a:pPr>
                <a:defRPr/>
              </a:pPr>
              <a:t>12/2/2023</a:t>
            </a:fld>
            <a:endParaRPr lang="en-US"/>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cs typeface="Arial" panose="020B0604020202020204"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eaLnBrk="0" fontAlgn="base" hangingPunct="0">
              <a:spcBef>
                <a:spcPct val="0"/>
              </a:spcBef>
              <a:spcAft>
                <a:spcPct val="0"/>
              </a:spcAft>
              <a:defRPr>
                <a:latin typeface="Arial" panose="020B0604020202020204" pitchFamily="34" charset="0"/>
                <a:cs typeface="Arial" panose="020B0604020202020204" pitchFamily="34" charset="0"/>
              </a:defRPr>
            </a:lvl1pPr>
          </a:lstStyle>
          <a:p>
            <a:pPr>
              <a:defRPr/>
            </a:pPr>
            <a:fld id="{10CE35AD-8EB0-4460-834C-B4BBA16E1F41}" type="slidenum">
              <a:rPr lang="en-US"/>
              <a:pPr>
                <a:defRPr/>
              </a:pPr>
              <a:t>‹#›</a:t>
            </a:fld>
            <a:endParaRPr lang="en-US"/>
          </a:p>
        </p:txBody>
      </p:sp>
    </p:spTree>
    <p:extLst>
      <p:ext uri="{BB962C8B-B14F-4D97-AF65-F5344CB8AC3E}">
        <p14:creationId xmlns:p14="http://schemas.microsoft.com/office/powerpoint/2010/main" val="1141523246"/>
      </p:ext>
    </p:extLst>
  </p:cSld>
  <p:clrMapOvr>
    <a:masterClrMapping/>
  </p:clrMapOvr>
  <p:transition>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7813"/>
            <a:ext cx="8229600" cy="113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3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97284" name="Rectangle 4"/>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a:cs typeface="Arial" charset="0"/>
              </a:defRPr>
            </a:lvl1pPr>
          </a:lstStyle>
          <a:p>
            <a:pPr fontAlgn="base">
              <a:spcBef>
                <a:spcPct val="0"/>
              </a:spcBef>
              <a:spcAft>
                <a:spcPct val="0"/>
              </a:spcAft>
              <a:defRPr/>
            </a:pPr>
            <a:endParaRPr lang="en-US">
              <a:solidFill>
                <a:srgbClr val="000000"/>
              </a:solidFill>
            </a:endParaRPr>
          </a:p>
        </p:txBody>
      </p:sp>
      <p:sp>
        <p:nvSpPr>
          <p:cNvPr id="97285"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a:cs typeface="Arial" charset="0"/>
              </a:defRPr>
            </a:lvl1pPr>
          </a:lstStyle>
          <a:p>
            <a:pPr fontAlgn="base">
              <a:spcBef>
                <a:spcPct val="0"/>
              </a:spcBef>
              <a:spcAft>
                <a:spcPct val="0"/>
              </a:spcAft>
              <a:defRPr/>
            </a:pPr>
            <a:endParaRPr lang="en-US">
              <a:solidFill>
                <a:srgbClr val="000000"/>
              </a:solidFill>
            </a:endParaRPr>
          </a:p>
        </p:txBody>
      </p:sp>
      <p:sp>
        <p:nvSpPr>
          <p:cNvPr id="97286" name="Rectangle 6"/>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cs typeface="Arial" charset="0"/>
              </a:defRPr>
            </a:lvl1pPr>
          </a:lstStyle>
          <a:p>
            <a:pPr fontAlgn="base">
              <a:spcBef>
                <a:spcPct val="0"/>
              </a:spcBef>
              <a:spcAft>
                <a:spcPct val="0"/>
              </a:spcAft>
              <a:defRPr/>
            </a:pPr>
            <a:fld id="{6BC85717-5159-42F7-B92B-F68941E63271}" type="slidenum">
              <a:rPr lang="en-US">
                <a:solidFill>
                  <a:srgbClr val="000000"/>
                </a:solidFill>
              </a:rPr>
              <a:pPr fontAlgn="base">
                <a:spcBef>
                  <a:spcPct val="0"/>
                </a:spcBef>
                <a:spcAft>
                  <a:spcPct val="0"/>
                </a:spcAft>
                <a:defRPr/>
              </a:pPr>
              <a:t>‹#›</a:t>
            </a:fld>
            <a:endParaRPr lang="en-US">
              <a:solidFill>
                <a:srgbClr val="000000"/>
              </a:solidFill>
            </a:endParaRPr>
          </a:p>
        </p:txBody>
      </p:sp>
      <p:sp>
        <p:nvSpPr>
          <p:cNvPr id="97287" name="Rectangle 7"/>
          <p:cNvSpPr>
            <a:spLocks noChangeArrowheads="1"/>
          </p:cNvSpPr>
          <p:nvPr/>
        </p:nvSpPr>
        <p:spPr bwMode="auto">
          <a:xfrm>
            <a:off x="0" y="0"/>
            <a:ext cx="228600" cy="2286000"/>
          </a:xfrm>
          <a:prstGeom prst="rect">
            <a:avLst/>
          </a:prstGeom>
          <a:solidFill>
            <a:schemeClr val="bg2"/>
          </a:solidFill>
          <a:ln w="9525">
            <a:noFill/>
            <a:miter lim="800000"/>
            <a:headEnd/>
            <a:tailEnd/>
          </a:ln>
          <a:effectLst/>
        </p:spPr>
        <p:txBody>
          <a:bodyPr wrap="none" anchor="ctr"/>
          <a:lstStyle/>
          <a:p>
            <a:pPr algn="ctr" fontAlgn="base">
              <a:spcBef>
                <a:spcPct val="0"/>
              </a:spcBef>
              <a:spcAft>
                <a:spcPct val="0"/>
              </a:spcAft>
              <a:defRPr/>
            </a:pPr>
            <a:endParaRPr lang="en-US" sz="2400">
              <a:solidFill>
                <a:srgbClr val="000000"/>
              </a:solidFill>
              <a:latin typeface="Times New Roman" pitchFamily="18" charset="0"/>
            </a:endParaRPr>
          </a:p>
        </p:txBody>
      </p:sp>
      <p:sp>
        <p:nvSpPr>
          <p:cNvPr id="97288" name="Line 8"/>
          <p:cNvSpPr>
            <a:spLocks noChangeShapeType="1"/>
          </p:cNvSpPr>
          <p:nvPr/>
        </p:nvSpPr>
        <p:spPr bwMode="auto">
          <a:xfrm>
            <a:off x="457200" y="1447800"/>
            <a:ext cx="8077200" cy="0"/>
          </a:xfrm>
          <a:prstGeom prst="line">
            <a:avLst/>
          </a:prstGeom>
          <a:noFill/>
          <a:ln w="19050">
            <a:solidFill>
              <a:schemeClr val="tx2"/>
            </a:solidFill>
            <a:round/>
            <a:headEnd/>
            <a:tailEnd/>
          </a:ln>
          <a:effectLst/>
        </p:spPr>
        <p:txBody>
          <a:bodyPr/>
          <a:lstStyle/>
          <a:p>
            <a:pPr fontAlgn="base">
              <a:spcBef>
                <a:spcPct val="0"/>
              </a:spcBef>
              <a:spcAft>
                <a:spcPct val="0"/>
              </a:spcAft>
              <a:defRPr/>
            </a:pPr>
            <a:endParaRPr lang="en-US">
              <a:solidFill>
                <a:srgbClr val="000000"/>
              </a:solidFill>
            </a:endParaRPr>
          </a:p>
        </p:txBody>
      </p:sp>
      <p:sp>
        <p:nvSpPr>
          <p:cNvPr id="97289" name="Rectangle 9"/>
          <p:cNvSpPr>
            <a:spLocks noChangeArrowheads="1"/>
          </p:cNvSpPr>
          <p:nvPr/>
        </p:nvSpPr>
        <p:spPr bwMode="auto">
          <a:xfrm>
            <a:off x="0" y="2286000"/>
            <a:ext cx="228600" cy="2286000"/>
          </a:xfrm>
          <a:prstGeom prst="rect">
            <a:avLst/>
          </a:prstGeom>
          <a:solidFill>
            <a:schemeClr val="accent2"/>
          </a:solidFill>
          <a:ln w="9525">
            <a:noFill/>
            <a:miter lim="800000"/>
            <a:headEnd/>
            <a:tailEnd/>
          </a:ln>
          <a:effectLst/>
        </p:spPr>
        <p:txBody>
          <a:bodyPr wrap="none" anchor="ctr"/>
          <a:lstStyle/>
          <a:p>
            <a:pPr algn="ctr" fontAlgn="base">
              <a:spcBef>
                <a:spcPct val="0"/>
              </a:spcBef>
              <a:spcAft>
                <a:spcPct val="0"/>
              </a:spcAft>
              <a:defRPr/>
            </a:pPr>
            <a:endParaRPr lang="en-US" sz="2400">
              <a:solidFill>
                <a:srgbClr val="000000"/>
              </a:solidFill>
              <a:latin typeface="Times New Roman" pitchFamily="18" charset="0"/>
            </a:endParaRPr>
          </a:p>
        </p:txBody>
      </p:sp>
      <p:sp>
        <p:nvSpPr>
          <p:cNvPr id="97290" name="Rectangle 10"/>
          <p:cNvSpPr>
            <a:spLocks noChangeArrowheads="1"/>
          </p:cNvSpPr>
          <p:nvPr/>
        </p:nvSpPr>
        <p:spPr bwMode="auto">
          <a:xfrm>
            <a:off x="0" y="4572000"/>
            <a:ext cx="228600" cy="2286000"/>
          </a:xfrm>
          <a:prstGeom prst="rect">
            <a:avLst/>
          </a:prstGeom>
          <a:solidFill>
            <a:schemeClr val="tx2"/>
          </a:solidFill>
          <a:ln w="9525">
            <a:noFill/>
            <a:miter lim="800000"/>
            <a:headEnd/>
            <a:tailEnd/>
          </a:ln>
          <a:effectLst/>
        </p:spPr>
        <p:txBody>
          <a:bodyPr wrap="none" anchor="ctr"/>
          <a:lstStyle/>
          <a:p>
            <a:pPr algn="ctr" fontAlgn="base">
              <a:spcBef>
                <a:spcPct val="0"/>
              </a:spcBef>
              <a:spcAft>
                <a:spcPct val="0"/>
              </a:spcAft>
              <a:defRPr/>
            </a:pPr>
            <a:endParaRPr lang="en-US" sz="2400">
              <a:solidFill>
                <a:srgbClr val="000000"/>
              </a:solidFill>
              <a:latin typeface="Times New Roman" pitchFamily="18" charset="0"/>
            </a:endParaRPr>
          </a:p>
        </p:txBody>
      </p:sp>
    </p:spTree>
    <p:extLst>
      <p:ext uri="{BB962C8B-B14F-4D97-AF65-F5344CB8AC3E}">
        <p14:creationId xmlns:p14="http://schemas.microsoft.com/office/powerpoint/2010/main" val="6085895"/>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iming>
    <p:tnLst>
      <p:par>
        <p:cTn id="1" dur="indefinite" restart="never" nodeType="tmRoot"/>
      </p:par>
    </p:tnLst>
  </p:timing>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Garamond" pitchFamily="18" charset="0"/>
          <a:cs typeface="Arial" charset="0"/>
        </a:defRPr>
      </a:lvl2pPr>
      <a:lvl3pPr algn="l" rtl="0" eaLnBrk="0" fontAlgn="base" hangingPunct="0">
        <a:spcBef>
          <a:spcPct val="0"/>
        </a:spcBef>
        <a:spcAft>
          <a:spcPct val="0"/>
        </a:spcAft>
        <a:defRPr sz="4400">
          <a:solidFill>
            <a:schemeClr val="tx2"/>
          </a:solidFill>
          <a:latin typeface="Garamond" pitchFamily="18" charset="0"/>
          <a:cs typeface="Arial" charset="0"/>
        </a:defRPr>
      </a:lvl3pPr>
      <a:lvl4pPr algn="l" rtl="0" eaLnBrk="0" fontAlgn="base" hangingPunct="0">
        <a:spcBef>
          <a:spcPct val="0"/>
        </a:spcBef>
        <a:spcAft>
          <a:spcPct val="0"/>
        </a:spcAft>
        <a:defRPr sz="4400">
          <a:solidFill>
            <a:schemeClr val="tx2"/>
          </a:solidFill>
          <a:latin typeface="Garamond" pitchFamily="18" charset="0"/>
          <a:cs typeface="Arial" charset="0"/>
        </a:defRPr>
      </a:lvl4pPr>
      <a:lvl5pPr algn="l" rtl="0" eaLnBrk="0" fontAlgn="base" hangingPunct="0">
        <a:spcBef>
          <a:spcPct val="0"/>
        </a:spcBef>
        <a:spcAft>
          <a:spcPct val="0"/>
        </a:spcAft>
        <a:defRPr sz="4400">
          <a:solidFill>
            <a:schemeClr val="tx2"/>
          </a:solidFill>
          <a:latin typeface="Garamond" pitchFamily="18" charset="0"/>
          <a:cs typeface="Arial" charset="0"/>
        </a:defRPr>
      </a:lvl5pPr>
      <a:lvl6pPr marL="457200" algn="l" rtl="0" fontAlgn="base">
        <a:spcBef>
          <a:spcPct val="0"/>
        </a:spcBef>
        <a:spcAft>
          <a:spcPct val="0"/>
        </a:spcAft>
        <a:defRPr sz="4400">
          <a:solidFill>
            <a:schemeClr val="tx2"/>
          </a:solidFill>
          <a:latin typeface="Garamond" pitchFamily="18" charset="0"/>
          <a:cs typeface="Arial" charset="0"/>
        </a:defRPr>
      </a:lvl6pPr>
      <a:lvl7pPr marL="914400" algn="l" rtl="0" fontAlgn="base">
        <a:spcBef>
          <a:spcPct val="0"/>
        </a:spcBef>
        <a:spcAft>
          <a:spcPct val="0"/>
        </a:spcAft>
        <a:defRPr sz="4400">
          <a:solidFill>
            <a:schemeClr val="tx2"/>
          </a:solidFill>
          <a:latin typeface="Garamond" pitchFamily="18" charset="0"/>
          <a:cs typeface="Arial" charset="0"/>
        </a:defRPr>
      </a:lvl7pPr>
      <a:lvl8pPr marL="1371600" algn="l" rtl="0" fontAlgn="base">
        <a:spcBef>
          <a:spcPct val="0"/>
        </a:spcBef>
        <a:spcAft>
          <a:spcPct val="0"/>
        </a:spcAft>
        <a:defRPr sz="4400">
          <a:solidFill>
            <a:schemeClr val="tx2"/>
          </a:solidFill>
          <a:latin typeface="Garamond" pitchFamily="18" charset="0"/>
          <a:cs typeface="Arial" charset="0"/>
        </a:defRPr>
      </a:lvl8pPr>
      <a:lvl9pPr marL="1828800" algn="l" rtl="0" fontAlgn="base">
        <a:spcBef>
          <a:spcPct val="0"/>
        </a:spcBef>
        <a:spcAft>
          <a:spcPct val="0"/>
        </a:spcAft>
        <a:defRPr sz="4400">
          <a:solidFill>
            <a:schemeClr val="tx2"/>
          </a:solidFill>
          <a:latin typeface="Garamond" pitchFamily="18" charset="0"/>
          <a:cs typeface="Arial" charset="0"/>
        </a:defRPr>
      </a:lvl9pPr>
    </p:titleStyle>
    <p:bodyStyle>
      <a:lvl1pPr marL="342900" indent="-342900" algn="l" rtl="0" eaLnBrk="0" fontAlgn="base" hangingPunct="0">
        <a:spcBef>
          <a:spcPct val="20000"/>
        </a:spcBef>
        <a:spcAft>
          <a:spcPct val="0"/>
        </a:spcAft>
        <a:buClr>
          <a:schemeClr val="bg2"/>
        </a:buClr>
        <a:buSzPct val="75000"/>
        <a:buFont typeface="Wingdings" pitchFamily="2" charset="2"/>
        <a:buChar char="p"/>
        <a:defRPr sz="2800">
          <a:solidFill>
            <a:schemeClr val="tx1"/>
          </a:solidFill>
          <a:latin typeface="+mn-lt"/>
          <a:ea typeface="+mn-ea"/>
          <a:cs typeface="+mn-cs"/>
        </a:defRPr>
      </a:lvl1pPr>
      <a:lvl2pPr marL="742950" indent="-285750" algn="l" rtl="0" eaLnBrk="0" fontAlgn="base" hangingPunct="0">
        <a:spcBef>
          <a:spcPct val="20000"/>
        </a:spcBef>
        <a:spcAft>
          <a:spcPct val="0"/>
        </a:spcAft>
        <a:buClr>
          <a:schemeClr val="tx2"/>
        </a:buClr>
        <a:buSzPct val="75000"/>
        <a:buFont typeface="Wingdings" pitchFamily="2" charset="2"/>
        <a:buChar char="n"/>
        <a:defRPr sz="2400">
          <a:solidFill>
            <a:schemeClr val="tx1"/>
          </a:solidFill>
          <a:latin typeface="+mn-lt"/>
          <a:cs typeface="+mn-cs"/>
        </a:defRPr>
      </a:lvl2pPr>
      <a:lvl3pPr marL="1143000" indent="-228600" algn="l" rtl="0" eaLnBrk="0" fontAlgn="base" hangingPunct="0">
        <a:spcBef>
          <a:spcPct val="20000"/>
        </a:spcBef>
        <a:spcAft>
          <a:spcPct val="0"/>
        </a:spcAft>
        <a:buClr>
          <a:schemeClr val="accent1"/>
        </a:buClr>
        <a:buSzPct val="65000"/>
        <a:buFont typeface="Wingdings" pitchFamily="2" charset="2"/>
        <a:buChar char="p"/>
        <a:defRPr sz="2000">
          <a:solidFill>
            <a:schemeClr val="tx1"/>
          </a:solidFill>
          <a:latin typeface="+mn-lt"/>
          <a:cs typeface="+mn-cs"/>
        </a:defRPr>
      </a:lvl3pPr>
      <a:lvl4pPr marL="1600200" indent="-228600" algn="l" rtl="0" eaLnBrk="0" fontAlgn="base" hangingPunct="0">
        <a:spcBef>
          <a:spcPct val="20000"/>
        </a:spcBef>
        <a:spcAft>
          <a:spcPct val="0"/>
        </a:spcAft>
        <a:buClr>
          <a:schemeClr val="bg2"/>
        </a:buClr>
        <a:buFont typeface="Wingdings" pitchFamily="2" charset="2"/>
        <a:buChar char="§"/>
        <a:defRPr sz="2000">
          <a:solidFill>
            <a:schemeClr val="tx1"/>
          </a:solidFill>
          <a:latin typeface="+mn-lt"/>
          <a:cs typeface="+mn-cs"/>
        </a:defRPr>
      </a:lvl4pPr>
      <a:lvl5pPr marL="2057400" indent="-228600" algn="l" rtl="0" eaLnBrk="0" fontAlgn="base" hangingPunct="0">
        <a:spcBef>
          <a:spcPct val="20000"/>
        </a:spcBef>
        <a:spcAft>
          <a:spcPct val="0"/>
        </a:spcAft>
        <a:buClr>
          <a:schemeClr val="tx2"/>
        </a:buClr>
        <a:buSzPct val="80000"/>
        <a:buFont typeface="Wingdings" pitchFamily="2" charset="2"/>
        <a:buChar char="§"/>
        <a:defRPr sz="2000">
          <a:solidFill>
            <a:schemeClr val="tx1"/>
          </a:solidFill>
          <a:latin typeface="+mn-lt"/>
          <a:cs typeface="+mn-cs"/>
        </a:defRPr>
      </a:lvl5pPr>
      <a:lvl6pPr marL="2514600" indent="-228600" algn="l" rtl="0" fontAlgn="base">
        <a:spcBef>
          <a:spcPct val="20000"/>
        </a:spcBef>
        <a:spcAft>
          <a:spcPct val="0"/>
        </a:spcAft>
        <a:buClr>
          <a:schemeClr val="tx2"/>
        </a:buClr>
        <a:buSzPct val="80000"/>
        <a:buFont typeface="Wingdings" pitchFamily="2" charset="2"/>
        <a:buChar char="§"/>
        <a:defRPr>
          <a:solidFill>
            <a:schemeClr val="tx1"/>
          </a:solidFill>
          <a:latin typeface="+mn-lt"/>
          <a:cs typeface="+mn-cs"/>
        </a:defRPr>
      </a:lvl6pPr>
      <a:lvl7pPr marL="2971800" indent="-228600" algn="l" rtl="0" fontAlgn="base">
        <a:spcBef>
          <a:spcPct val="20000"/>
        </a:spcBef>
        <a:spcAft>
          <a:spcPct val="0"/>
        </a:spcAft>
        <a:buClr>
          <a:schemeClr val="tx2"/>
        </a:buClr>
        <a:buSzPct val="80000"/>
        <a:buFont typeface="Wingdings" pitchFamily="2" charset="2"/>
        <a:buChar char="§"/>
        <a:defRPr>
          <a:solidFill>
            <a:schemeClr val="tx1"/>
          </a:solidFill>
          <a:latin typeface="+mn-lt"/>
          <a:cs typeface="+mn-cs"/>
        </a:defRPr>
      </a:lvl7pPr>
      <a:lvl8pPr marL="3429000" indent="-228600" algn="l" rtl="0" fontAlgn="base">
        <a:spcBef>
          <a:spcPct val="20000"/>
        </a:spcBef>
        <a:spcAft>
          <a:spcPct val="0"/>
        </a:spcAft>
        <a:buClr>
          <a:schemeClr val="tx2"/>
        </a:buClr>
        <a:buSzPct val="80000"/>
        <a:buFont typeface="Wingdings" pitchFamily="2" charset="2"/>
        <a:buChar char="§"/>
        <a:defRPr>
          <a:solidFill>
            <a:schemeClr val="tx1"/>
          </a:solidFill>
          <a:latin typeface="+mn-lt"/>
          <a:cs typeface="+mn-cs"/>
        </a:defRPr>
      </a:lvl8pPr>
      <a:lvl9pPr marL="3886200" indent="-228600" algn="l" rtl="0" fontAlgn="base">
        <a:spcBef>
          <a:spcPct val="20000"/>
        </a:spcBef>
        <a:spcAft>
          <a:spcPct val="0"/>
        </a:spcAft>
        <a:buClr>
          <a:schemeClr val="tx2"/>
        </a:buClr>
        <a:buSzPct val="80000"/>
        <a:buFont typeface="Wingdings" pitchFamily="2" charset="2"/>
        <a:buChar char="§"/>
        <a:defRPr>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8194"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8195"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Calibri"/>
                <a:cs typeface="+mn-cs"/>
              </a:defRPr>
            </a:lvl1pPr>
          </a:lstStyle>
          <a:p>
            <a:pPr>
              <a:defRPr/>
            </a:pPr>
            <a:fld id="{17732D33-8423-4CF6-BB44-D04A3D0DD0CA}" type="datetimeFigureOut">
              <a:rPr lang="en-US"/>
              <a:pPr>
                <a:defRPr/>
              </a:pPr>
              <a:t>12/2/2023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Calibri"/>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prstClr val="black">
                    <a:tint val="75000"/>
                  </a:prstClr>
                </a:solidFill>
                <a:latin typeface="Calibri"/>
                <a:cs typeface="+mn-cs"/>
              </a:defRPr>
            </a:lvl1pPr>
          </a:lstStyle>
          <a:p>
            <a:pPr>
              <a:defRPr/>
            </a:pPr>
            <a:fld id="{29814E29-FD32-4636-B8CD-AD10D249D86C}" type="slidenum">
              <a:rPr lang="en-US"/>
              <a:pPr>
                <a:defRPr/>
              </a:pPr>
              <a:t>‹#›</a:t>
            </a:fld>
            <a:endParaRPr lang="en-US"/>
          </a:p>
        </p:txBody>
      </p:sp>
    </p:spTree>
    <p:extLst>
      <p:ext uri="{BB962C8B-B14F-4D97-AF65-F5344CB8AC3E}">
        <p14:creationId xmlns:p14="http://schemas.microsoft.com/office/powerpoint/2010/main" val="2079860347"/>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ransition>
    <p:wipe/>
  </p:transition>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7.wmf"/><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slideLayout" Target="../slideLayouts/slideLayout7.xml"/><Relationship Id="rId1" Type="http://schemas.openxmlformats.org/officeDocument/2006/relationships/themeOverride" Target="../theme/themeOverride1.xml"/><Relationship Id="rId4" Type="http://schemas.openxmlformats.org/officeDocument/2006/relationships/image" Target="../media/image21.jpg"/></Relationships>
</file>

<file path=ppt/slides/_rels/slide2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4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4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735779" y="551024"/>
            <a:ext cx="7643866" cy="566738"/>
          </a:xfrm>
        </p:spPr>
        <p:txBody>
          <a:bodyPr/>
          <a:lstStyle/>
          <a:p>
            <a:pPr algn="ctr" rtl="1" eaLnBrk="1" hangingPunct="1"/>
            <a:r>
              <a:rPr lang="fa-IR" sz="4400" dirty="0" smtClean="0">
                <a:cs typeface="B Titr" panose="00000700000000000000" pitchFamily="2" charset="-78"/>
              </a:rPr>
              <a:t>ارزیابی رشد کودک</a:t>
            </a:r>
            <a:endParaRPr lang="en-US" sz="4400" dirty="0" smtClean="0">
              <a:cs typeface="B Titr" panose="00000700000000000000" pitchFamily="2" charset="-78"/>
            </a:endParaRPr>
          </a:p>
        </p:txBody>
      </p:sp>
      <p:sp>
        <p:nvSpPr>
          <p:cNvPr id="5" name="Picture Placeholder 4"/>
          <p:cNvSpPr>
            <a:spLocks noGrp="1"/>
          </p:cNvSpPr>
          <p:nvPr>
            <p:ph type="pic" idx="1"/>
          </p:nvPr>
        </p:nvSpPr>
        <p:spPr>
          <a:xfrm>
            <a:off x="1792288" y="1700807"/>
            <a:ext cx="5486400" cy="3026767"/>
          </a:xfrm>
        </p:spPr>
      </p:sp>
      <p:pic>
        <p:nvPicPr>
          <p:cNvPr id="4" name="Picture 8" descr="untitled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31640" y="1643679"/>
            <a:ext cx="6852137" cy="4807337"/>
          </a:xfrm>
          <a:prstGeom prst="rect">
            <a:avLst/>
          </a:prstGeom>
          <a:noFill/>
          <a:effectLst>
            <a:glow rad="228600">
              <a:schemeClr val="accent1">
                <a:satMod val="175000"/>
                <a:alpha val="40000"/>
              </a:schemeClr>
            </a:glow>
          </a:effectLst>
          <a:scene3d>
            <a:camera prst="orthographicFront"/>
            <a:lightRig rig="threePt" dir="t"/>
          </a:scene3d>
          <a:sp3d>
            <a:bevelT prst="angle"/>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1054614"/>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Picture 4" descr="4FhwIyOg.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14313" y="0"/>
            <a:ext cx="96440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9507" name="Title 1"/>
          <p:cNvSpPr>
            <a:spLocks noGrp="1"/>
          </p:cNvSpPr>
          <p:nvPr>
            <p:ph type="title"/>
          </p:nvPr>
        </p:nvSpPr>
        <p:spPr>
          <a:xfrm>
            <a:off x="0" y="785813"/>
            <a:ext cx="9144000" cy="3143250"/>
          </a:xfrm>
        </p:spPr>
        <p:txBody>
          <a:bodyPr/>
          <a:lstStyle/>
          <a:p>
            <a:pPr eaLnBrk="1" hangingPunct="1"/>
            <a:r>
              <a:rPr lang="fa-IR" altLang="en-US" sz="8800" smtClean="0">
                <a:latin typeface="IranNastaliq" panose="02020505000000020003" pitchFamily="18" charset="0"/>
                <a:cs typeface="2  Arshia" panose="00000400000000000000" pitchFamily="2" charset="-78"/>
              </a:rPr>
              <a:t>بسم الله الرحمن الرحيم</a:t>
            </a:r>
            <a:endParaRPr lang="en-US" altLang="en-US" sz="8800" smtClean="0">
              <a:latin typeface="IranNastaliq" panose="02020505000000020003" pitchFamily="18" charset="0"/>
              <a:cs typeface="2  Arshia" panose="00000400000000000000" pitchFamily="2" charset="-78"/>
            </a:endParaRPr>
          </a:p>
        </p:txBody>
      </p:sp>
    </p:spTree>
    <p:extLst>
      <p:ext uri="{BB962C8B-B14F-4D97-AF65-F5344CB8AC3E}">
        <p14:creationId xmlns:p14="http://schemas.microsoft.com/office/powerpoint/2010/main" val="3755523647"/>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0354" name="Text Box 2"/>
          <p:cNvSpPr txBox="1">
            <a:spLocks noChangeArrowheads="1"/>
          </p:cNvSpPr>
          <p:nvPr/>
        </p:nvSpPr>
        <p:spPr bwMode="auto">
          <a:xfrm>
            <a:off x="2682280" y="1722437"/>
            <a:ext cx="6077376" cy="36933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rtl="1" eaLnBrk="0" fontAlgn="base" hangingPunct="0">
              <a:spcBef>
                <a:spcPct val="0"/>
              </a:spcBef>
              <a:spcAft>
                <a:spcPct val="0"/>
              </a:spcAft>
            </a:pPr>
            <a:r>
              <a:rPr lang="ar-SA" altLang="en-US" sz="2600" dirty="0" smtClean="0">
                <a:solidFill>
                  <a:srgbClr val="999900">
                    <a:lumMod val="75000"/>
                  </a:srgbClr>
                </a:solidFill>
                <a:latin typeface="Times New Roman" panose="02020603050405020304" pitchFamily="18" charset="0"/>
                <a:cs typeface="B Nazanin" panose="00000400000000000000" pitchFamily="2" charset="-78"/>
              </a:rPr>
              <a:t>در جهان امروز ما به دليل اشتباهات زيادي كه مرتكب </a:t>
            </a:r>
            <a:r>
              <a:rPr lang="fa-IR" altLang="en-US" sz="2600" dirty="0" smtClean="0">
                <a:solidFill>
                  <a:srgbClr val="999900">
                    <a:lumMod val="75000"/>
                  </a:srgbClr>
                </a:solidFill>
                <a:latin typeface="Times New Roman" panose="02020603050405020304" pitchFamily="18" charset="0"/>
                <a:cs typeface="B Nazanin" panose="00000400000000000000" pitchFamily="2" charset="-78"/>
              </a:rPr>
              <a:t> </a:t>
            </a:r>
            <a:r>
              <a:rPr lang="ar-SA" altLang="en-US" sz="2600" dirty="0" smtClean="0">
                <a:solidFill>
                  <a:srgbClr val="999900">
                    <a:lumMod val="75000"/>
                  </a:srgbClr>
                </a:solidFill>
                <a:latin typeface="Times New Roman" panose="02020603050405020304" pitchFamily="18" charset="0"/>
                <a:cs typeface="B Nazanin" panose="00000400000000000000" pitchFamily="2" charset="-78"/>
              </a:rPr>
              <a:t>شده ايم</a:t>
            </a:r>
            <a:r>
              <a:rPr lang="fa-IR" altLang="en-US" sz="2600" dirty="0" smtClean="0">
                <a:solidFill>
                  <a:srgbClr val="999900">
                    <a:lumMod val="75000"/>
                  </a:srgbClr>
                </a:solidFill>
                <a:latin typeface="Times New Roman" panose="02020603050405020304" pitchFamily="18" charset="0"/>
                <a:cs typeface="B Nazanin" panose="00000400000000000000" pitchFamily="2" charset="-78"/>
              </a:rPr>
              <a:t>،</a:t>
            </a:r>
            <a:r>
              <a:rPr lang="ar-SA" altLang="en-US" sz="2600" dirty="0" smtClean="0">
                <a:solidFill>
                  <a:srgbClr val="999900">
                    <a:lumMod val="75000"/>
                  </a:srgbClr>
                </a:solidFill>
                <a:latin typeface="Times New Roman" panose="02020603050405020304" pitchFamily="18" charset="0"/>
                <a:cs typeface="B Nazanin" panose="00000400000000000000" pitchFamily="2" charset="-78"/>
              </a:rPr>
              <a:t> مقصريم اما بزرگ</a:t>
            </a:r>
            <a:r>
              <a:rPr lang="en-US" altLang="en-US" sz="2600" dirty="0" smtClean="0">
                <a:solidFill>
                  <a:srgbClr val="999900">
                    <a:lumMod val="75000"/>
                  </a:srgbClr>
                </a:solidFill>
                <a:latin typeface="Times New Roman" panose="02020603050405020304" pitchFamily="18" charset="0"/>
                <a:cs typeface="B Nazanin" panose="00000400000000000000" pitchFamily="2" charset="-78"/>
              </a:rPr>
              <a:t> </a:t>
            </a:r>
            <a:r>
              <a:rPr lang="ar-SA" altLang="en-US" sz="2600" dirty="0" smtClean="0">
                <a:solidFill>
                  <a:srgbClr val="999900">
                    <a:lumMod val="75000"/>
                  </a:srgbClr>
                </a:solidFill>
                <a:latin typeface="Times New Roman" panose="02020603050405020304" pitchFamily="18" charset="0"/>
                <a:cs typeface="B Nazanin" panose="00000400000000000000" pitchFamily="2" charset="-78"/>
              </a:rPr>
              <a:t>ترين اشتباه ما يا بهتر بگويم </a:t>
            </a:r>
            <a:r>
              <a:rPr lang="ar-SA" altLang="en-US" sz="2600" i="1" dirty="0" smtClean="0">
                <a:solidFill>
                  <a:srgbClr val="FF0000"/>
                </a:solidFill>
                <a:latin typeface="Times New Roman" panose="02020603050405020304" pitchFamily="18" charset="0"/>
                <a:cs typeface="B Nazanin" panose="00000400000000000000" pitchFamily="2" charset="-78"/>
              </a:rPr>
              <a:t>جنايتي</a:t>
            </a:r>
            <a:r>
              <a:rPr lang="ar-SA" altLang="en-US" sz="2600" dirty="0" smtClean="0">
                <a:solidFill>
                  <a:srgbClr val="82979A"/>
                </a:solidFill>
                <a:latin typeface="Times New Roman" panose="02020603050405020304" pitchFamily="18" charset="0"/>
                <a:cs typeface="B Nazanin" panose="00000400000000000000" pitchFamily="2" charset="-78"/>
              </a:rPr>
              <a:t> </a:t>
            </a:r>
            <a:r>
              <a:rPr lang="ar-SA" altLang="en-US" sz="2600" dirty="0" smtClean="0">
                <a:solidFill>
                  <a:srgbClr val="999900">
                    <a:lumMod val="75000"/>
                  </a:srgbClr>
                </a:solidFill>
                <a:latin typeface="Times New Roman" panose="02020603050405020304" pitchFamily="18" charset="0"/>
                <a:cs typeface="B Nazanin" panose="00000400000000000000" pitchFamily="2" charset="-78"/>
              </a:rPr>
              <a:t>كه مرتكب شده ايم</a:t>
            </a:r>
            <a:r>
              <a:rPr lang="fa-IR" altLang="en-US" sz="2600" dirty="0" smtClean="0">
                <a:solidFill>
                  <a:srgbClr val="999900">
                    <a:lumMod val="75000"/>
                  </a:srgbClr>
                </a:solidFill>
                <a:latin typeface="Times New Roman" panose="02020603050405020304" pitchFamily="18" charset="0"/>
                <a:cs typeface="B Nazanin" panose="00000400000000000000" pitchFamily="2" charset="-78"/>
              </a:rPr>
              <a:t> </a:t>
            </a:r>
            <a:r>
              <a:rPr lang="ar-SA" altLang="en-US" sz="2600" dirty="0" smtClean="0">
                <a:solidFill>
                  <a:srgbClr val="D60093"/>
                </a:solidFill>
                <a:latin typeface="Times New Roman" panose="02020603050405020304" pitchFamily="18" charset="0"/>
                <a:cs typeface="B Nazanin" panose="00000400000000000000" pitchFamily="2" charset="-78"/>
              </a:rPr>
              <a:t>بي توجهي به نوزادان و كودكان بوده است</a:t>
            </a:r>
            <a:r>
              <a:rPr lang="en-US" altLang="en-US" sz="2600" dirty="0" smtClean="0">
                <a:solidFill>
                  <a:srgbClr val="999900"/>
                </a:solidFill>
                <a:latin typeface="Times New Roman" panose="02020603050405020304" pitchFamily="18" charset="0"/>
                <a:cs typeface="B Nazanin" panose="00000400000000000000" pitchFamily="2" charset="-78"/>
              </a:rPr>
              <a:t>.</a:t>
            </a:r>
            <a:r>
              <a:rPr lang="ar-SA" altLang="en-US" sz="2600" dirty="0" smtClean="0">
                <a:solidFill>
                  <a:srgbClr val="999900">
                    <a:lumMod val="75000"/>
                  </a:srgbClr>
                </a:solidFill>
                <a:latin typeface="Times New Roman" panose="02020603050405020304" pitchFamily="18" charset="0"/>
                <a:cs typeface="B Nazanin" panose="00000400000000000000" pitchFamily="2" charset="-78"/>
              </a:rPr>
              <a:t> بسياري از نيازها را مي توان  به بعد  موكول كرد اما در مورد كودك اين</a:t>
            </a:r>
            <a:r>
              <a:rPr lang="en-US" altLang="en-US" sz="2600" dirty="0" smtClean="0">
                <a:solidFill>
                  <a:srgbClr val="999900">
                    <a:lumMod val="75000"/>
                  </a:srgbClr>
                </a:solidFill>
                <a:latin typeface="Times New Roman" panose="02020603050405020304" pitchFamily="18" charset="0"/>
                <a:cs typeface="B Nazanin" panose="00000400000000000000" pitchFamily="2" charset="-78"/>
              </a:rPr>
              <a:t> </a:t>
            </a:r>
            <a:r>
              <a:rPr lang="ar-SA" altLang="en-US" sz="2600" dirty="0" smtClean="0">
                <a:solidFill>
                  <a:srgbClr val="999900">
                    <a:lumMod val="75000"/>
                  </a:srgbClr>
                </a:solidFill>
                <a:latin typeface="Times New Roman" panose="02020603050405020304" pitchFamily="18" charset="0"/>
                <a:cs typeface="B Nazanin" panose="00000400000000000000" pitchFamily="2" charset="-78"/>
              </a:rPr>
              <a:t>چنين ن</a:t>
            </a:r>
            <a:r>
              <a:rPr lang="fa-IR" altLang="en-US" sz="2600" dirty="0" smtClean="0">
                <a:solidFill>
                  <a:srgbClr val="999900">
                    <a:lumMod val="75000"/>
                  </a:srgbClr>
                </a:solidFill>
                <a:latin typeface="Times New Roman" panose="02020603050405020304" pitchFamily="18" charset="0"/>
                <a:cs typeface="B Nazanin" panose="00000400000000000000" pitchFamily="2" charset="-78"/>
              </a:rPr>
              <a:t>يست</a:t>
            </a:r>
            <a:r>
              <a:rPr lang="ar-SA" altLang="en-US" sz="2600" dirty="0" smtClean="0">
                <a:solidFill>
                  <a:srgbClr val="999900">
                    <a:lumMod val="75000"/>
                  </a:srgbClr>
                </a:solidFill>
                <a:latin typeface="Times New Roman" panose="02020603050405020304" pitchFamily="18" charset="0"/>
                <a:cs typeface="B Nazanin" panose="00000400000000000000" pitchFamily="2" charset="-78"/>
              </a:rPr>
              <a:t> زيرا </a:t>
            </a:r>
            <a:r>
              <a:rPr lang="fa-IR" altLang="en-US" sz="2600" dirty="0" smtClean="0">
                <a:solidFill>
                  <a:srgbClr val="999900">
                    <a:lumMod val="75000"/>
                  </a:srgbClr>
                </a:solidFill>
                <a:latin typeface="Times New Roman" panose="02020603050405020304" pitchFamily="18" charset="0"/>
                <a:cs typeface="B Nazanin" panose="00000400000000000000" pitchFamily="2" charset="-78"/>
              </a:rPr>
              <a:t>ه</a:t>
            </a:r>
            <a:r>
              <a:rPr lang="ar-SA" altLang="en-US" sz="2600" dirty="0" smtClean="0">
                <a:solidFill>
                  <a:srgbClr val="999900">
                    <a:lumMod val="75000"/>
                  </a:srgbClr>
                </a:solidFill>
                <a:latin typeface="Times New Roman" panose="02020603050405020304" pitchFamily="18" charset="0"/>
                <a:cs typeface="B Nazanin" panose="00000400000000000000" pitchFamily="2" charset="-78"/>
              </a:rPr>
              <a:t>مين لحظه  استخوانش در حال تكميل</a:t>
            </a:r>
            <a:r>
              <a:rPr lang="fa-IR" altLang="en-US" sz="2600" dirty="0" smtClean="0">
                <a:solidFill>
                  <a:srgbClr val="999900">
                    <a:lumMod val="75000"/>
                  </a:srgbClr>
                </a:solidFill>
                <a:latin typeface="Times New Roman" panose="02020603050405020304" pitchFamily="18" charset="0"/>
                <a:cs typeface="B Nazanin" panose="00000400000000000000" pitchFamily="2" charset="-78"/>
              </a:rPr>
              <a:t> شدن،</a:t>
            </a:r>
            <a:r>
              <a:rPr lang="ar-SA" altLang="en-US" sz="2600" dirty="0" smtClean="0">
                <a:solidFill>
                  <a:srgbClr val="999900">
                    <a:lumMod val="75000"/>
                  </a:srgbClr>
                </a:solidFill>
                <a:latin typeface="Times New Roman" panose="02020603050405020304" pitchFamily="18" charset="0"/>
                <a:cs typeface="B Nazanin" panose="00000400000000000000" pitchFamily="2" charset="-78"/>
              </a:rPr>
              <a:t> خونش در حال ساخته شدن و</a:t>
            </a:r>
            <a:r>
              <a:rPr lang="fa-IR" altLang="en-US" sz="2600" dirty="0" smtClean="0">
                <a:solidFill>
                  <a:srgbClr val="999900">
                    <a:lumMod val="75000"/>
                  </a:srgbClr>
                </a:solidFill>
                <a:latin typeface="Times New Roman" panose="02020603050405020304" pitchFamily="18" charset="0"/>
                <a:cs typeface="B Nazanin" panose="00000400000000000000" pitchFamily="2" charset="-78"/>
              </a:rPr>
              <a:t> </a:t>
            </a:r>
            <a:r>
              <a:rPr lang="ar-SA" altLang="en-US" sz="2600" dirty="0" smtClean="0">
                <a:solidFill>
                  <a:srgbClr val="999900">
                    <a:lumMod val="75000"/>
                  </a:srgbClr>
                </a:solidFill>
                <a:latin typeface="Times New Roman" panose="02020603050405020304" pitchFamily="18" charset="0"/>
                <a:cs typeface="B Nazanin" panose="00000400000000000000" pitchFamily="2" charset="-78"/>
              </a:rPr>
              <a:t>شعور و</a:t>
            </a:r>
            <a:r>
              <a:rPr lang="fa-IR" altLang="en-US" sz="2600" dirty="0" smtClean="0">
                <a:solidFill>
                  <a:srgbClr val="999900">
                    <a:lumMod val="75000"/>
                  </a:srgbClr>
                </a:solidFill>
                <a:latin typeface="Times New Roman" panose="02020603050405020304" pitchFamily="18" charset="0"/>
                <a:cs typeface="B Nazanin" panose="00000400000000000000" pitchFamily="2" charset="-78"/>
              </a:rPr>
              <a:t> </a:t>
            </a:r>
            <a:r>
              <a:rPr lang="ar-SA" altLang="en-US" sz="2600" dirty="0" smtClean="0">
                <a:solidFill>
                  <a:srgbClr val="999900">
                    <a:lumMod val="75000"/>
                  </a:srgbClr>
                </a:solidFill>
                <a:latin typeface="Times New Roman" panose="02020603050405020304" pitchFamily="18" charset="0"/>
                <a:cs typeface="B Nazanin" panose="00000400000000000000" pitchFamily="2" charset="-78"/>
              </a:rPr>
              <a:t>احساسش در حال رشد است.</a:t>
            </a:r>
            <a:r>
              <a:rPr lang="fa-IR" altLang="en-US" sz="2600" dirty="0" smtClean="0">
                <a:solidFill>
                  <a:srgbClr val="999900">
                    <a:lumMod val="75000"/>
                  </a:srgbClr>
                </a:solidFill>
                <a:latin typeface="Times New Roman" panose="02020603050405020304" pitchFamily="18" charset="0"/>
                <a:cs typeface="B Nazanin" panose="00000400000000000000" pitchFamily="2" charset="-78"/>
              </a:rPr>
              <a:t> </a:t>
            </a:r>
            <a:r>
              <a:rPr lang="ar-SA" altLang="en-US" sz="2600" dirty="0" smtClean="0">
                <a:solidFill>
                  <a:srgbClr val="999900">
                    <a:lumMod val="75000"/>
                  </a:srgbClr>
                </a:solidFill>
                <a:latin typeface="Times New Roman" panose="02020603050405020304" pitchFamily="18" charset="0"/>
                <a:cs typeface="B Nazanin" panose="00000400000000000000" pitchFamily="2" charset="-78"/>
              </a:rPr>
              <a:t>به همين دليل نيازهايش را نمي توانيم به فردا موكول كنيم</a:t>
            </a:r>
            <a:r>
              <a:rPr lang="fa-IR" altLang="en-US" sz="2600" dirty="0" smtClean="0">
                <a:solidFill>
                  <a:srgbClr val="82979A"/>
                </a:solidFill>
                <a:latin typeface="Times New Roman" panose="02020603050405020304" pitchFamily="18" charset="0"/>
                <a:cs typeface="B Nazanin" panose="00000400000000000000" pitchFamily="2" charset="-78"/>
              </a:rPr>
              <a:t>  </a:t>
            </a:r>
            <a:r>
              <a:rPr lang="ar-SA" altLang="en-US" sz="2600" i="1" dirty="0" smtClean="0">
                <a:solidFill>
                  <a:srgbClr val="FF33CC"/>
                </a:solidFill>
                <a:latin typeface="Times New Roman" panose="02020603050405020304" pitchFamily="18" charset="0"/>
                <a:cs typeface="B Nazanin" panose="00000400000000000000" pitchFamily="2" charset="-78"/>
              </a:rPr>
              <a:t>زيرا اسم او امروز است</a:t>
            </a:r>
            <a:r>
              <a:rPr lang="fa-IR" altLang="en-US" sz="2600" dirty="0" smtClean="0">
                <a:solidFill>
                  <a:srgbClr val="FF33CC"/>
                </a:solidFill>
                <a:latin typeface="Times New Roman" panose="02020603050405020304" pitchFamily="18" charset="0"/>
                <a:cs typeface="B Nazanin" panose="00000400000000000000" pitchFamily="2" charset="-78"/>
              </a:rPr>
              <a:t>.</a:t>
            </a:r>
            <a:r>
              <a:rPr lang="ar-SA" altLang="en-US" sz="2600" dirty="0" smtClean="0">
                <a:solidFill>
                  <a:srgbClr val="82979A"/>
                </a:solidFill>
                <a:latin typeface="Times New Roman" panose="02020603050405020304" pitchFamily="18" charset="0"/>
                <a:cs typeface="B Nazanin" panose="00000400000000000000" pitchFamily="2" charset="-78"/>
              </a:rPr>
              <a:t>    </a:t>
            </a:r>
          </a:p>
        </p:txBody>
      </p:sp>
      <p:pic>
        <p:nvPicPr>
          <p:cNvPr id="10035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2744" y="990600"/>
            <a:ext cx="1905000" cy="2343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035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3200400"/>
            <a:ext cx="1209675" cy="136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035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1680" y="4457719"/>
            <a:ext cx="990600" cy="136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0358" name="Text Box 6"/>
          <p:cNvSpPr txBox="1">
            <a:spLocks noChangeArrowheads="1"/>
          </p:cNvSpPr>
          <p:nvPr/>
        </p:nvSpPr>
        <p:spPr bwMode="auto">
          <a:xfrm>
            <a:off x="2819400" y="5621356"/>
            <a:ext cx="55626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rtl="1" eaLnBrk="0" fontAlgn="base" hangingPunct="0">
              <a:spcBef>
                <a:spcPct val="50000"/>
              </a:spcBef>
              <a:spcAft>
                <a:spcPct val="0"/>
              </a:spcAft>
            </a:pPr>
            <a:r>
              <a:rPr lang="ar-SA" altLang="en-US" sz="2400" i="1" dirty="0" smtClean="0">
                <a:solidFill>
                  <a:srgbClr val="999900"/>
                </a:solidFill>
                <a:latin typeface="BYagut"/>
                <a:cs typeface="B Mitra" panose="00000400000000000000" pitchFamily="2" charset="-78"/>
              </a:rPr>
              <a:t>گابريلا ميسترال شاعر شيليا</a:t>
            </a:r>
            <a:r>
              <a:rPr lang="fa-IR" altLang="en-US" sz="2400" i="1" dirty="0" smtClean="0">
                <a:solidFill>
                  <a:srgbClr val="999900"/>
                </a:solidFill>
                <a:latin typeface="BYagut"/>
                <a:cs typeface="B Mitra" panose="00000400000000000000" pitchFamily="2" charset="-78"/>
              </a:rPr>
              <a:t>ي</a:t>
            </a:r>
            <a:r>
              <a:rPr lang="ar-SA" altLang="en-US" sz="2400" i="1" dirty="0" smtClean="0">
                <a:solidFill>
                  <a:srgbClr val="999900"/>
                </a:solidFill>
                <a:latin typeface="BYagut"/>
                <a:cs typeface="B Mitra" panose="00000400000000000000" pitchFamily="2" charset="-78"/>
              </a:rPr>
              <a:t>ي و</a:t>
            </a:r>
            <a:r>
              <a:rPr lang="fa-IR" altLang="en-US" sz="2400" i="1" dirty="0" smtClean="0">
                <a:solidFill>
                  <a:srgbClr val="999900"/>
                </a:solidFill>
                <a:latin typeface="BYagut"/>
                <a:cs typeface="B Mitra" panose="00000400000000000000" pitchFamily="2" charset="-78"/>
              </a:rPr>
              <a:t> </a:t>
            </a:r>
            <a:r>
              <a:rPr lang="ar-SA" altLang="en-US" sz="2400" i="1" dirty="0" smtClean="0">
                <a:solidFill>
                  <a:srgbClr val="999900"/>
                </a:solidFill>
                <a:latin typeface="BYagut"/>
                <a:cs typeface="B Mitra" panose="00000400000000000000" pitchFamily="2" charset="-78"/>
              </a:rPr>
              <a:t>برنده جايزه نوبل در ادبيات</a:t>
            </a:r>
          </a:p>
        </p:txBody>
      </p:sp>
    </p:spTree>
    <p:extLst>
      <p:ext uri="{BB962C8B-B14F-4D97-AF65-F5344CB8AC3E}">
        <p14:creationId xmlns:p14="http://schemas.microsoft.com/office/powerpoint/2010/main" val="1466300571"/>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8205" y="785794"/>
            <a:ext cx="8127199" cy="5365206"/>
          </a:xfrm>
          <a:prstGeom prst="rect">
            <a:avLst/>
          </a:prstGeom>
          <a:ln w="88900" cap="sq" cmpd="thickThin">
            <a:solidFill>
              <a:srgbClr val="000000"/>
            </a:solidFill>
            <a:prstDash val="solid"/>
            <a:miter lim="800000"/>
          </a:ln>
          <a:effectLst>
            <a:glow rad="228600">
              <a:schemeClr val="accent1">
                <a:satMod val="175000"/>
                <a:alpha val="40000"/>
              </a:schemeClr>
            </a:glow>
            <a:innerShdw blurRad="76200">
              <a:srgbClr val="000000"/>
            </a:inn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956267415"/>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5"/>
          <p:cNvGraphicFramePr>
            <a:graphicFrameLocks/>
          </p:cNvGraphicFramePr>
          <p:nvPr>
            <p:extLst/>
          </p:nvPr>
        </p:nvGraphicFramePr>
        <p:xfrm>
          <a:off x="-76200" y="428604"/>
          <a:ext cx="8934480" cy="621510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65421112"/>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WHO Child Growth Standards</a:t>
            </a:r>
            <a:endParaRPr lang="en-US" dirty="0"/>
          </a:p>
        </p:txBody>
      </p:sp>
      <p:pic>
        <p:nvPicPr>
          <p:cNvPr id="3" name="Picture 9"/>
          <p:cNvPicPr>
            <a:picLocks noChangeAspect="1" noChangeArrowheads="1"/>
          </p:cNvPicPr>
          <p:nvPr/>
        </p:nvPicPr>
        <p:blipFill>
          <a:blip r:embed="rId2" cstate="print"/>
          <a:srcRect/>
          <a:stretch>
            <a:fillRect/>
          </a:stretch>
        </p:blipFill>
        <p:spPr>
          <a:xfrm rot="5400000">
            <a:off x="607191" y="2178835"/>
            <a:ext cx="3643338" cy="3571900"/>
          </a:xfrm>
          <a:prstGeom prst="rect">
            <a:avLst/>
          </a:prstGeom>
          <a:effectLst>
            <a:glow rad="228600">
              <a:schemeClr val="accent1">
                <a:satMod val="175000"/>
                <a:alpha val="40000"/>
              </a:schemeClr>
            </a:glow>
            <a:outerShdw dist="35921" dir="2700000" algn="ctr" rotWithShape="0">
              <a:srgbClr val="000000"/>
            </a:outerShdw>
          </a:effectLst>
          <a:scene3d>
            <a:camera prst="isometricOffAxis1Right"/>
            <a:lightRig rig="threePt" dir="t"/>
          </a:scene3d>
          <a:sp3d>
            <a:bevelT prst="angle"/>
          </a:sp3d>
        </p:spPr>
      </p:pic>
      <p:sp>
        <p:nvSpPr>
          <p:cNvPr id="4" name="Rectangle 3"/>
          <p:cNvSpPr/>
          <p:nvPr/>
        </p:nvSpPr>
        <p:spPr>
          <a:xfrm>
            <a:off x="4572000" y="2428868"/>
            <a:ext cx="4000528" cy="3046988"/>
          </a:xfrm>
          <a:prstGeom prst="rect">
            <a:avLst/>
          </a:prstGeom>
        </p:spPr>
        <p:txBody>
          <a:bodyPr wrap="square">
            <a:spAutoFit/>
          </a:bodyPr>
          <a:lstStyle/>
          <a:p>
            <a:pPr>
              <a:buClr>
                <a:srgbClr val="666600"/>
              </a:buClr>
              <a:buSzPct val="74000"/>
              <a:buFontTx/>
              <a:buBlip>
                <a:blip r:embed="rId3"/>
              </a:buBlip>
              <a:defRPr/>
            </a:pPr>
            <a:r>
              <a:rPr lang="en-US" sz="3200" dirty="0" smtClean="0">
                <a:solidFill>
                  <a:srgbClr val="000000"/>
                </a:solidFill>
                <a:latin typeface="Calibri" pitchFamily="34" charset="0"/>
                <a:cs typeface="Calibri" pitchFamily="34" charset="0"/>
              </a:rPr>
              <a:t> Breastfed infant as normative model,</a:t>
            </a:r>
          </a:p>
          <a:p>
            <a:pPr>
              <a:buClr>
                <a:srgbClr val="666600"/>
              </a:buClr>
              <a:buSzPct val="74000"/>
              <a:buFontTx/>
              <a:buBlip>
                <a:blip r:embed="rId3"/>
              </a:buBlip>
              <a:defRPr/>
            </a:pPr>
            <a:endParaRPr lang="en-US" sz="3200" dirty="0" smtClean="0">
              <a:solidFill>
                <a:srgbClr val="000000"/>
              </a:solidFill>
              <a:latin typeface="Calibri" pitchFamily="34" charset="0"/>
              <a:cs typeface="Calibri" pitchFamily="34" charset="0"/>
            </a:endParaRPr>
          </a:p>
          <a:p>
            <a:pPr>
              <a:buClr>
                <a:srgbClr val="666600"/>
              </a:buClr>
              <a:buSzPct val="74000"/>
              <a:buFontTx/>
              <a:buBlip>
                <a:blip r:embed="rId3"/>
              </a:buBlip>
              <a:defRPr/>
            </a:pPr>
            <a:r>
              <a:rPr lang="en-US" sz="3200" dirty="0" smtClean="0">
                <a:solidFill>
                  <a:srgbClr val="000000"/>
                </a:solidFill>
                <a:latin typeface="Calibri" pitchFamily="34" charset="0"/>
                <a:cs typeface="Calibri" pitchFamily="34" charset="0"/>
              </a:rPr>
              <a:t> Link between physical growth &amp; motor development.</a:t>
            </a:r>
          </a:p>
        </p:txBody>
      </p:sp>
    </p:spTree>
    <p:extLst>
      <p:ext uri="{BB962C8B-B14F-4D97-AF65-F5344CB8AC3E}">
        <p14:creationId xmlns:p14="http://schemas.microsoft.com/office/powerpoint/2010/main" val="752575909"/>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nvGraphicFramePr>
        <p:xfrm>
          <a:off x="928662" y="714356"/>
          <a:ext cx="7286676" cy="58579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58809406"/>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1472" y="500042"/>
            <a:ext cx="8018924" cy="5780550"/>
          </a:xfrm>
          <a:prstGeom prst="rect">
            <a:avLst/>
          </a:prstGeom>
          <a:noFill/>
          <a:ln>
            <a:noFill/>
          </a:ln>
          <a:effectLst>
            <a:glow rad="228600">
              <a:schemeClr val="accent1">
                <a:satMod val="175000"/>
                <a:alpha val="40000"/>
              </a:schemeClr>
            </a:glow>
          </a:effectLst>
          <a:scene3d>
            <a:camera prst="orthographicFront"/>
            <a:lightRig rig="threePt" dir="t"/>
          </a:scene3d>
          <a:sp3d>
            <a:bevelT prst="angle"/>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73472931"/>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srcRect l="11765" t="17708" r="29412" b="7292"/>
          <a:stretch/>
        </p:blipFill>
        <p:spPr>
          <a:xfrm>
            <a:off x="381000" y="228600"/>
            <a:ext cx="4127500" cy="2971800"/>
          </a:xfrm>
          <a:prstGeom prst="rect">
            <a:avLst/>
          </a:prstGeom>
          <a:ln w="22225">
            <a:solidFill>
              <a:srgbClr val="0070C0"/>
            </a:solidFill>
          </a:ln>
        </p:spPr>
      </p:pic>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l="10833" t="17704" r="29167" b="7426"/>
          <a:stretch/>
        </p:blipFill>
        <p:spPr>
          <a:xfrm>
            <a:off x="4052046" y="3352800"/>
            <a:ext cx="4410635" cy="3124200"/>
          </a:xfrm>
          <a:prstGeom prst="rect">
            <a:avLst/>
          </a:prstGeom>
          <a:ln w="22225">
            <a:solidFill>
              <a:srgbClr val="0070C0"/>
            </a:solidFill>
          </a:ln>
        </p:spPr>
      </p:pic>
    </p:spTree>
    <p:extLst>
      <p:ext uri="{BB962C8B-B14F-4D97-AF65-F5344CB8AC3E}">
        <p14:creationId xmlns:p14="http://schemas.microsoft.com/office/powerpoint/2010/main" val="2508878994"/>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srcRect l="11176" t="17708" r="29412" b="7292"/>
          <a:stretch/>
        </p:blipFill>
        <p:spPr>
          <a:xfrm>
            <a:off x="304800" y="209550"/>
            <a:ext cx="4409282" cy="3143250"/>
          </a:xfrm>
          <a:prstGeom prst="rect">
            <a:avLst/>
          </a:prstGeom>
          <a:solidFill>
            <a:srgbClr val="FF66FF"/>
          </a:solidFill>
          <a:ln w="25400">
            <a:solidFill>
              <a:srgbClr val="FF66FF"/>
            </a:solidFill>
          </a:ln>
        </p:spPr>
      </p:pic>
      <p:pic>
        <p:nvPicPr>
          <p:cNvPr id="9" name="Picture 8"/>
          <p:cNvPicPr>
            <a:picLocks noChangeAspect="1"/>
          </p:cNvPicPr>
          <p:nvPr/>
        </p:nvPicPr>
        <p:blipFill rotWithShape="1">
          <a:blip r:embed="rId3">
            <a:extLst>
              <a:ext uri="{28A0092B-C50C-407E-A947-70E740481C1C}">
                <a14:useLocalDpi xmlns:a14="http://schemas.microsoft.com/office/drawing/2010/main" val="0"/>
              </a:ext>
            </a:extLst>
          </a:blip>
          <a:srcRect r="21407" b="55556"/>
          <a:stretch/>
        </p:blipFill>
        <p:spPr>
          <a:xfrm>
            <a:off x="4267200" y="3581400"/>
            <a:ext cx="4189026" cy="3048000"/>
          </a:xfrm>
          <a:prstGeom prst="rect">
            <a:avLst/>
          </a:prstGeom>
        </p:spPr>
      </p:pic>
    </p:spTree>
    <p:extLst>
      <p:ext uri="{BB962C8B-B14F-4D97-AF65-F5344CB8AC3E}">
        <p14:creationId xmlns:p14="http://schemas.microsoft.com/office/powerpoint/2010/main" val="2103922473"/>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l="10833" t="17704" r="29167" b="7426"/>
          <a:stretch/>
        </p:blipFill>
        <p:spPr>
          <a:xfrm>
            <a:off x="152401" y="152400"/>
            <a:ext cx="4457698" cy="3157536"/>
          </a:xfrm>
          <a:prstGeom prst="rect">
            <a:avLst/>
          </a:prstGeom>
          <a:solidFill>
            <a:srgbClr val="FF66FF"/>
          </a:solidFill>
          <a:ln w="25400">
            <a:solidFill>
              <a:srgbClr val="FF66FF"/>
            </a:solidFill>
          </a:ln>
        </p:spPr>
      </p:pic>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10833" t="17704" r="29167" b="7426"/>
          <a:stretch/>
        </p:blipFill>
        <p:spPr>
          <a:xfrm>
            <a:off x="4267200" y="3429000"/>
            <a:ext cx="4495801" cy="3184526"/>
          </a:xfrm>
          <a:prstGeom prst="rect">
            <a:avLst/>
          </a:prstGeom>
          <a:solidFill>
            <a:srgbClr val="FF66FF"/>
          </a:solidFill>
          <a:ln w="25400">
            <a:solidFill>
              <a:srgbClr val="FF66FF"/>
            </a:solidFill>
          </a:ln>
        </p:spPr>
      </p:pic>
    </p:spTree>
    <p:extLst>
      <p:ext uri="{BB962C8B-B14F-4D97-AF65-F5344CB8AC3E}">
        <p14:creationId xmlns:p14="http://schemas.microsoft.com/office/powerpoint/2010/main" val="3960594236"/>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10834" t="17704" r="29166" b="7426"/>
          <a:stretch/>
        </p:blipFill>
        <p:spPr>
          <a:xfrm>
            <a:off x="228600" y="114301"/>
            <a:ext cx="4571999" cy="3238499"/>
          </a:xfrm>
          <a:prstGeom prst="rect">
            <a:avLst/>
          </a:prstGeom>
          <a:ln w="22225">
            <a:solidFill>
              <a:srgbClr val="0070C0"/>
            </a:solidFill>
          </a:ln>
        </p:spPr>
      </p:pic>
      <p:pic>
        <p:nvPicPr>
          <p:cNvPr id="3" name="Picture 2"/>
          <p:cNvPicPr>
            <a:picLocks noChangeAspect="1"/>
          </p:cNvPicPr>
          <p:nvPr/>
        </p:nvPicPr>
        <p:blipFill rotWithShape="1">
          <a:blip r:embed="rId4"/>
          <a:srcRect l="11176" t="17708" r="29412" b="7292"/>
          <a:stretch/>
        </p:blipFill>
        <p:spPr>
          <a:xfrm>
            <a:off x="4312708" y="3429000"/>
            <a:ext cx="4526492" cy="3226806"/>
          </a:xfrm>
          <a:prstGeom prst="rect">
            <a:avLst/>
          </a:prstGeom>
          <a:ln w="22225">
            <a:solidFill>
              <a:srgbClr val="0070C0"/>
            </a:solidFill>
          </a:ln>
        </p:spPr>
      </p:pic>
    </p:spTree>
    <p:extLst>
      <p:ext uri="{BB962C8B-B14F-4D97-AF65-F5344CB8AC3E}">
        <p14:creationId xmlns:p14="http://schemas.microsoft.com/office/powerpoint/2010/main" val="2109832212"/>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4294967295"/>
            <p:extLst/>
          </p:nvPr>
        </p:nvGraphicFramePr>
        <p:xfrm>
          <a:off x="1214414" y="785792"/>
          <a:ext cx="6786610" cy="5500728"/>
        </p:xfrm>
        <a:graphic>
          <a:graphicData uri="http://schemas.openxmlformats.org/drawingml/2006/table">
            <a:tbl>
              <a:tblPr rtl="1" firstRow="1" firstCol="1" bandRow="1">
                <a:effectLst>
                  <a:innerShdw blurRad="114300">
                    <a:prstClr val="black"/>
                  </a:innerShdw>
                </a:effectLst>
                <a:tableStyleId>{5C22544A-7EE6-4342-B048-85BDC9FD1C3A}</a:tableStyleId>
              </a:tblPr>
              <a:tblGrid>
                <a:gridCol w="3393305">
                  <a:extLst>
                    <a:ext uri="{9D8B030D-6E8A-4147-A177-3AD203B41FA5}">
                      <a16:colId xmlns:a16="http://schemas.microsoft.com/office/drawing/2014/main" xmlns="" val="20000"/>
                    </a:ext>
                  </a:extLst>
                </a:gridCol>
                <a:gridCol w="3393305">
                  <a:extLst>
                    <a:ext uri="{9D8B030D-6E8A-4147-A177-3AD203B41FA5}">
                      <a16:colId xmlns:a16="http://schemas.microsoft.com/office/drawing/2014/main" xmlns="" val="20001"/>
                    </a:ext>
                  </a:extLst>
                </a:gridCol>
              </a:tblGrid>
              <a:tr h="687591">
                <a:tc>
                  <a:txBody>
                    <a:bodyPr/>
                    <a:lstStyle/>
                    <a:p>
                      <a:pPr algn="ctr" rtl="1">
                        <a:lnSpc>
                          <a:spcPct val="115000"/>
                        </a:lnSpc>
                        <a:spcAft>
                          <a:spcPts val="0"/>
                        </a:spcAft>
                        <a:tabLst>
                          <a:tab pos="5025390" algn="l"/>
                        </a:tabLst>
                      </a:pPr>
                      <a:r>
                        <a:rPr lang="en-US" sz="2800" dirty="0">
                          <a:effectLst/>
                          <a:cs typeface="B Nazanin" pitchFamily="2" charset="-78"/>
                        </a:rPr>
                        <a:t>z-scores</a:t>
                      </a:r>
                      <a:endParaRPr lang="en-US" sz="2800" dirty="0">
                        <a:effectLst/>
                        <a:latin typeface="Calibri"/>
                        <a:ea typeface="Calibri"/>
                        <a:cs typeface="B Nazanin" pitchFamily="2" charset="-78"/>
                      </a:endParaRPr>
                    </a:p>
                  </a:txBody>
                  <a:tcPr marL="68580" marR="68580" marT="0" marB="0" anchor="ctr">
                    <a:gradFill>
                      <a:gsLst>
                        <a:gs pos="0">
                          <a:schemeClr val="accent2">
                            <a:lumMod val="75000"/>
                          </a:schemeClr>
                        </a:gs>
                        <a:gs pos="50000">
                          <a:schemeClr val="accent2">
                            <a:lumMod val="75000"/>
                          </a:schemeClr>
                        </a:gs>
                        <a:gs pos="100000">
                          <a:schemeClr val="accent1">
                            <a:tint val="23500"/>
                            <a:satMod val="160000"/>
                          </a:schemeClr>
                        </a:gs>
                      </a:gsLst>
                      <a:lin ang="5400000" scaled="0"/>
                    </a:gradFill>
                  </a:tcPr>
                </a:tc>
                <a:tc>
                  <a:txBody>
                    <a:bodyPr/>
                    <a:lstStyle/>
                    <a:p>
                      <a:pPr algn="ctr" rtl="1">
                        <a:lnSpc>
                          <a:spcPct val="115000"/>
                        </a:lnSpc>
                        <a:spcAft>
                          <a:spcPts val="0"/>
                        </a:spcAft>
                        <a:tabLst>
                          <a:tab pos="5025390" algn="l"/>
                        </a:tabLst>
                      </a:pPr>
                      <a:r>
                        <a:rPr lang="en-US" sz="2800" dirty="0" smtClean="0">
                          <a:effectLst/>
                          <a:cs typeface="B Nazanin" pitchFamily="2" charset="-78"/>
                        </a:rPr>
                        <a:t>Percentiles</a:t>
                      </a:r>
                      <a:endParaRPr lang="en-US" sz="2800" dirty="0">
                        <a:effectLst/>
                        <a:latin typeface="Calibri"/>
                        <a:ea typeface="Calibri"/>
                        <a:cs typeface="B Nazanin" pitchFamily="2" charset="-78"/>
                      </a:endParaRPr>
                    </a:p>
                  </a:txBody>
                  <a:tcPr marL="68580" marR="68580" marT="0" marB="0" anchor="ctr">
                    <a:gradFill>
                      <a:gsLst>
                        <a:gs pos="0">
                          <a:schemeClr val="accent2">
                            <a:lumMod val="75000"/>
                          </a:schemeClr>
                        </a:gs>
                        <a:gs pos="50000">
                          <a:schemeClr val="accent2">
                            <a:lumMod val="75000"/>
                          </a:schemeClr>
                        </a:gs>
                        <a:gs pos="100000">
                          <a:schemeClr val="accent1">
                            <a:tint val="23500"/>
                            <a:satMod val="160000"/>
                          </a:schemeClr>
                        </a:gs>
                      </a:gsLst>
                      <a:lin ang="5400000" scaled="0"/>
                    </a:gradFill>
                  </a:tcPr>
                </a:tc>
                <a:extLst>
                  <a:ext uri="{0D108BD9-81ED-4DB2-BD59-A6C34878D82A}">
                    <a16:rowId xmlns:a16="http://schemas.microsoft.com/office/drawing/2014/main" xmlns="" val="10000"/>
                  </a:ext>
                </a:extLst>
              </a:tr>
              <a:tr h="687591">
                <a:tc>
                  <a:txBody>
                    <a:bodyPr/>
                    <a:lstStyle/>
                    <a:p>
                      <a:pPr algn="ctr" rtl="1">
                        <a:lnSpc>
                          <a:spcPct val="115000"/>
                        </a:lnSpc>
                        <a:spcAft>
                          <a:spcPts val="0"/>
                        </a:spcAft>
                        <a:tabLst>
                          <a:tab pos="5025390" algn="l"/>
                        </a:tabLst>
                      </a:pPr>
                      <a:r>
                        <a:rPr lang="en-US" sz="2800" b="0" dirty="0" smtClean="0">
                          <a:effectLst/>
                          <a:cs typeface="B Nazanin" pitchFamily="2" charset="-78"/>
                        </a:rPr>
                        <a:t>3</a:t>
                      </a:r>
                      <a:r>
                        <a:rPr lang="fa-IR" sz="2800" b="0" dirty="0" smtClean="0">
                          <a:effectLst/>
                          <a:cs typeface="B Nazanin" pitchFamily="2" charset="-78"/>
                        </a:rPr>
                        <a:t>+</a:t>
                      </a:r>
                      <a:endParaRPr lang="en-US" sz="2800" b="0" dirty="0">
                        <a:effectLst/>
                        <a:latin typeface="Calibri"/>
                        <a:ea typeface="Calibri"/>
                        <a:cs typeface="B Nazanin" pitchFamily="2" charset="-78"/>
                      </a:endParaRPr>
                    </a:p>
                  </a:txBody>
                  <a:tcPr marL="68580" marR="68580" marT="0" marB="0">
                    <a:gradFill>
                      <a:gsLst>
                        <a:gs pos="0">
                          <a:schemeClr val="accent2">
                            <a:lumMod val="75000"/>
                          </a:schemeClr>
                        </a:gs>
                        <a:gs pos="50000">
                          <a:schemeClr val="accent2">
                            <a:lumMod val="75000"/>
                          </a:schemeClr>
                        </a:gs>
                        <a:gs pos="100000">
                          <a:schemeClr val="accent1">
                            <a:tint val="23500"/>
                            <a:satMod val="160000"/>
                          </a:schemeClr>
                        </a:gs>
                      </a:gsLst>
                      <a:lin ang="5400000" scaled="0"/>
                    </a:gradFill>
                  </a:tcPr>
                </a:tc>
                <a:tc>
                  <a:txBody>
                    <a:bodyPr/>
                    <a:lstStyle/>
                    <a:p>
                      <a:pPr algn="ctr" rtl="1">
                        <a:lnSpc>
                          <a:spcPct val="115000"/>
                        </a:lnSpc>
                        <a:spcAft>
                          <a:spcPts val="0"/>
                        </a:spcAft>
                        <a:tabLst>
                          <a:tab pos="5025390" algn="l"/>
                        </a:tabLst>
                      </a:pPr>
                      <a:r>
                        <a:rPr lang="en-US" sz="2800" dirty="0" smtClean="0">
                          <a:effectLst/>
                          <a:latin typeface="Calibri" pitchFamily="34" charset="0"/>
                          <a:cs typeface="Calibri" pitchFamily="34" charset="0"/>
                        </a:rPr>
                        <a:t>99/9</a:t>
                      </a:r>
                      <a:endParaRPr lang="en-US" sz="2800" dirty="0">
                        <a:effectLst/>
                        <a:latin typeface="Calibri" pitchFamily="34" charset="0"/>
                        <a:ea typeface="Calibri"/>
                        <a:cs typeface="Calibri" pitchFamily="34" charset="0"/>
                      </a:endParaRPr>
                    </a:p>
                  </a:txBody>
                  <a:tcPr marL="68580" marR="68580" marT="0" marB="0">
                    <a:gradFill>
                      <a:gsLst>
                        <a:gs pos="0">
                          <a:schemeClr val="accent2">
                            <a:lumMod val="75000"/>
                          </a:schemeClr>
                        </a:gs>
                        <a:gs pos="50000">
                          <a:schemeClr val="accent2">
                            <a:lumMod val="75000"/>
                          </a:schemeClr>
                        </a:gs>
                        <a:gs pos="100000">
                          <a:schemeClr val="accent1">
                            <a:tint val="23500"/>
                            <a:satMod val="160000"/>
                          </a:schemeClr>
                        </a:gs>
                      </a:gsLst>
                      <a:lin ang="5400000" scaled="0"/>
                    </a:gradFill>
                  </a:tcPr>
                </a:tc>
                <a:extLst>
                  <a:ext uri="{0D108BD9-81ED-4DB2-BD59-A6C34878D82A}">
                    <a16:rowId xmlns:a16="http://schemas.microsoft.com/office/drawing/2014/main" xmlns="" val="10001"/>
                  </a:ext>
                </a:extLst>
              </a:tr>
              <a:tr h="687591">
                <a:tc>
                  <a:txBody>
                    <a:bodyPr/>
                    <a:lstStyle/>
                    <a:p>
                      <a:pPr algn="ctr" rtl="1">
                        <a:lnSpc>
                          <a:spcPct val="115000"/>
                        </a:lnSpc>
                        <a:spcAft>
                          <a:spcPts val="0"/>
                        </a:spcAft>
                        <a:tabLst>
                          <a:tab pos="5025390" algn="l"/>
                        </a:tabLst>
                      </a:pPr>
                      <a:r>
                        <a:rPr lang="en-US" sz="2800" b="0" dirty="0" smtClean="0">
                          <a:effectLst/>
                          <a:cs typeface="B Nazanin" pitchFamily="2" charset="-78"/>
                        </a:rPr>
                        <a:t>2</a:t>
                      </a:r>
                      <a:r>
                        <a:rPr lang="fa-IR" sz="2800" b="0" dirty="0" smtClean="0">
                          <a:effectLst/>
                          <a:cs typeface="B Nazanin" pitchFamily="2" charset="-78"/>
                        </a:rPr>
                        <a:t>+</a:t>
                      </a:r>
                      <a:endParaRPr lang="en-US" sz="2800" b="0" dirty="0">
                        <a:effectLst/>
                        <a:latin typeface="Calibri"/>
                        <a:ea typeface="Calibri"/>
                        <a:cs typeface="B Nazanin" pitchFamily="2" charset="-78"/>
                      </a:endParaRPr>
                    </a:p>
                  </a:txBody>
                  <a:tcPr marL="68580" marR="68580" marT="0" marB="0">
                    <a:gradFill>
                      <a:gsLst>
                        <a:gs pos="0">
                          <a:schemeClr val="accent2">
                            <a:lumMod val="75000"/>
                          </a:schemeClr>
                        </a:gs>
                        <a:gs pos="50000">
                          <a:schemeClr val="accent2">
                            <a:lumMod val="75000"/>
                          </a:schemeClr>
                        </a:gs>
                        <a:gs pos="100000">
                          <a:schemeClr val="accent1">
                            <a:tint val="23500"/>
                            <a:satMod val="160000"/>
                          </a:schemeClr>
                        </a:gs>
                      </a:gsLst>
                      <a:lin ang="5400000" scaled="0"/>
                    </a:gradFill>
                  </a:tcPr>
                </a:tc>
                <a:tc>
                  <a:txBody>
                    <a:bodyPr/>
                    <a:lstStyle/>
                    <a:p>
                      <a:pPr algn="ctr" rtl="1">
                        <a:lnSpc>
                          <a:spcPct val="115000"/>
                        </a:lnSpc>
                        <a:spcAft>
                          <a:spcPts val="0"/>
                        </a:spcAft>
                        <a:tabLst>
                          <a:tab pos="5025390" algn="l"/>
                        </a:tabLst>
                      </a:pPr>
                      <a:r>
                        <a:rPr lang="en-US" sz="2800" dirty="0" smtClean="0">
                          <a:effectLst/>
                          <a:latin typeface="Calibri" pitchFamily="34" charset="0"/>
                          <a:cs typeface="Calibri" pitchFamily="34" charset="0"/>
                        </a:rPr>
                        <a:t>97/7</a:t>
                      </a:r>
                      <a:endParaRPr lang="en-US" sz="2800" dirty="0">
                        <a:effectLst/>
                        <a:latin typeface="Calibri" pitchFamily="34" charset="0"/>
                        <a:ea typeface="Calibri"/>
                        <a:cs typeface="Calibri" pitchFamily="34" charset="0"/>
                      </a:endParaRPr>
                    </a:p>
                  </a:txBody>
                  <a:tcPr marL="68580" marR="68580" marT="0" marB="0">
                    <a:gradFill>
                      <a:gsLst>
                        <a:gs pos="0">
                          <a:schemeClr val="accent2">
                            <a:lumMod val="75000"/>
                          </a:schemeClr>
                        </a:gs>
                        <a:gs pos="50000">
                          <a:schemeClr val="accent2">
                            <a:lumMod val="75000"/>
                          </a:schemeClr>
                        </a:gs>
                        <a:gs pos="100000">
                          <a:schemeClr val="accent1">
                            <a:tint val="23500"/>
                            <a:satMod val="160000"/>
                          </a:schemeClr>
                        </a:gs>
                      </a:gsLst>
                      <a:lin ang="5400000" scaled="0"/>
                    </a:gradFill>
                  </a:tcPr>
                </a:tc>
                <a:extLst>
                  <a:ext uri="{0D108BD9-81ED-4DB2-BD59-A6C34878D82A}">
                    <a16:rowId xmlns:a16="http://schemas.microsoft.com/office/drawing/2014/main" xmlns="" val="10002"/>
                  </a:ext>
                </a:extLst>
              </a:tr>
              <a:tr h="687591">
                <a:tc>
                  <a:txBody>
                    <a:bodyPr/>
                    <a:lstStyle/>
                    <a:p>
                      <a:pPr algn="ctr" rtl="1">
                        <a:lnSpc>
                          <a:spcPct val="115000"/>
                        </a:lnSpc>
                        <a:spcAft>
                          <a:spcPts val="0"/>
                        </a:spcAft>
                        <a:tabLst>
                          <a:tab pos="5025390" algn="l"/>
                        </a:tabLst>
                      </a:pPr>
                      <a:r>
                        <a:rPr lang="en-US" sz="2800" b="0" dirty="0" smtClean="0">
                          <a:effectLst/>
                          <a:cs typeface="B Nazanin" pitchFamily="2" charset="-78"/>
                        </a:rPr>
                        <a:t>1</a:t>
                      </a:r>
                      <a:r>
                        <a:rPr lang="fa-IR" sz="2800" b="0" dirty="0" smtClean="0">
                          <a:effectLst/>
                          <a:cs typeface="B Nazanin" pitchFamily="2" charset="-78"/>
                        </a:rPr>
                        <a:t>+</a:t>
                      </a:r>
                      <a:endParaRPr lang="en-US" sz="2800" b="0" dirty="0">
                        <a:effectLst/>
                        <a:latin typeface="Calibri"/>
                        <a:ea typeface="Calibri"/>
                        <a:cs typeface="B Nazanin" pitchFamily="2" charset="-78"/>
                      </a:endParaRPr>
                    </a:p>
                  </a:txBody>
                  <a:tcPr marL="68580" marR="68580" marT="0" marB="0">
                    <a:gradFill>
                      <a:gsLst>
                        <a:gs pos="0">
                          <a:schemeClr val="accent2">
                            <a:lumMod val="75000"/>
                          </a:schemeClr>
                        </a:gs>
                        <a:gs pos="50000">
                          <a:schemeClr val="accent2">
                            <a:lumMod val="75000"/>
                          </a:schemeClr>
                        </a:gs>
                        <a:gs pos="100000">
                          <a:schemeClr val="accent1">
                            <a:tint val="23500"/>
                            <a:satMod val="160000"/>
                          </a:schemeClr>
                        </a:gs>
                      </a:gsLst>
                      <a:lin ang="5400000" scaled="0"/>
                    </a:gradFill>
                  </a:tcPr>
                </a:tc>
                <a:tc>
                  <a:txBody>
                    <a:bodyPr/>
                    <a:lstStyle/>
                    <a:p>
                      <a:pPr algn="ctr" rtl="1">
                        <a:lnSpc>
                          <a:spcPct val="115000"/>
                        </a:lnSpc>
                        <a:spcAft>
                          <a:spcPts val="0"/>
                        </a:spcAft>
                        <a:tabLst>
                          <a:tab pos="5025390" algn="l"/>
                        </a:tabLst>
                      </a:pPr>
                      <a:r>
                        <a:rPr lang="en-US" sz="2800" dirty="0" smtClean="0">
                          <a:effectLst/>
                          <a:latin typeface="Calibri" pitchFamily="34" charset="0"/>
                          <a:ea typeface="+mn-ea"/>
                          <a:cs typeface="Calibri" pitchFamily="34" charset="0"/>
                        </a:rPr>
                        <a:t>84</a:t>
                      </a:r>
                      <a:endParaRPr lang="en-US" sz="2800" dirty="0">
                        <a:effectLst/>
                        <a:latin typeface="Calibri" pitchFamily="34" charset="0"/>
                        <a:ea typeface="Calibri"/>
                        <a:cs typeface="Calibri" pitchFamily="34" charset="0"/>
                      </a:endParaRPr>
                    </a:p>
                  </a:txBody>
                  <a:tcPr marL="68580" marR="68580" marT="0" marB="0">
                    <a:gradFill>
                      <a:gsLst>
                        <a:gs pos="0">
                          <a:schemeClr val="accent2">
                            <a:lumMod val="75000"/>
                          </a:schemeClr>
                        </a:gs>
                        <a:gs pos="50000">
                          <a:schemeClr val="accent2">
                            <a:lumMod val="75000"/>
                          </a:schemeClr>
                        </a:gs>
                        <a:gs pos="100000">
                          <a:schemeClr val="accent1">
                            <a:tint val="23500"/>
                            <a:satMod val="160000"/>
                          </a:schemeClr>
                        </a:gs>
                      </a:gsLst>
                      <a:lin ang="5400000" scaled="0"/>
                    </a:gradFill>
                  </a:tcPr>
                </a:tc>
                <a:extLst>
                  <a:ext uri="{0D108BD9-81ED-4DB2-BD59-A6C34878D82A}">
                    <a16:rowId xmlns:a16="http://schemas.microsoft.com/office/drawing/2014/main" xmlns="" val="10003"/>
                  </a:ext>
                </a:extLst>
              </a:tr>
              <a:tr h="687591">
                <a:tc>
                  <a:txBody>
                    <a:bodyPr/>
                    <a:lstStyle/>
                    <a:p>
                      <a:pPr algn="ctr" rtl="1">
                        <a:lnSpc>
                          <a:spcPct val="115000"/>
                        </a:lnSpc>
                        <a:spcAft>
                          <a:spcPts val="0"/>
                        </a:spcAft>
                        <a:tabLst>
                          <a:tab pos="5025390" algn="l"/>
                        </a:tabLst>
                      </a:pPr>
                      <a:r>
                        <a:rPr lang="en-US" sz="2800" b="0" dirty="0" smtClean="0">
                          <a:effectLst/>
                          <a:cs typeface="B Nazanin" pitchFamily="2" charset="-78"/>
                        </a:rPr>
                        <a:t>0</a:t>
                      </a:r>
                      <a:endParaRPr lang="en-US" sz="2800" b="0" dirty="0">
                        <a:effectLst/>
                        <a:latin typeface="Calibri"/>
                        <a:ea typeface="Calibri"/>
                        <a:cs typeface="B Nazanin" pitchFamily="2" charset="-78"/>
                      </a:endParaRPr>
                    </a:p>
                  </a:txBody>
                  <a:tcPr marL="68580" marR="68580" marT="0" marB="0">
                    <a:gradFill>
                      <a:gsLst>
                        <a:gs pos="0">
                          <a:schemeClr val="accent2">
                            <a:lumMod val="75000"/>
                          </a:schemeClr>
                        </a:gs>
                        <a:gs pos="50000">
                          <a:schemeClr val="accent2">
                            <a:lumMod val="75000"/>
                          </a:schemeClr>
                        </a:gs>
                        <a:gs pos="100000">
                          <a:schemeClr val="accent1">
                            <a:tint val="23500"/>
                            <a:satMod val="160000"/>
                          </a:schemeClr>
                        </a:gs>
                      </a:gsLst>
                      <a:lin ang="5400000" scaled="0"/>
                    </a:gradFill>
                  </a:tcPr>
                </a:tc>
                <a:tc>
                  <a:txBody>
                    <a:bodyPr/>
                    <a:lstStyle/>
                    <a:p>
                      <a:pPr algn="ctr" rtl="1">
                        <a:lnSpc>
                          <a:spcPct val="115000"/>
                        </a:lnSpc>
                        <a:spcAft>
                          <a:spcPts val="0"/>
                        </a:spcAft>
                        <a:tabLst>
                          <a:tab pos="5025390" algn="l"/>
                        </a:tabLst>
                      </a:pPr>
                      <a:r>
                        <a:rPr lang="en-US" sz="2800" dirty="0" smtClean="0">
                          <a:effectLst/>
                          <a:latin typeface="Calibri" pitchFamily="34" charset="0"/>
                          <a:cs typeface="Calibri" pitchFamily="34" charset="0"/>
                        </a:rPr>
                        <a:t>50</a:t>
                      </a:r>
                      <a:endParaRPr lang="en-US" sz="2800" dirty="0">
                        <a:effectLst/>
                        <a:latin typeface="Calibri" pitchFamily="34" charset="0"/>
                        <a:ea typeface="Calibri"/>
                        <a:cs typeface="Calibri" pitchFamily="34" charset="0"/>
                      </a:endParaRPr>
                    </a:p>
                  </a:txBody>
                  <a:tcPr marL="68580" marR="68580" marT="0" marB="0">
                    <a:gradFill>
                      <a:gsLst>
                        <a:gs pos="0">
                          <a:schemeClr val="accent2">
                            <a:lumMod val="75000"/>
                          </a:schemeClr>
                        </a:gs>
                        <a:gs pos="50000">
                          <a:schemeClr val="accent2">
                            <a:lumMod val="75000"/>
                          </a:schemeClr>
                        </a:gs>
                        <a:gs pos="100000">
                          <a:schemeClr val="accent1">
                            <a:tint val="23500"/>
                            <a:satMod val="160000"/>
                          </a:schemeClr>
                        </a:gs>
                      </a:gsLst>
                      <a:lin ang="5400000" scaled="0"/>
                    </a:gradFill>
                  </a:tcPr>
                </a:tc>
                <a:extLst>
                  <a:ext uri="{0D108BD9-81ED-4DB2-BD59-A6C34878D82A}">
                    <a16:rowId xmlns:a16="http://schemas.microsoft.com/office/drawing/2014/main" xmlns="" val="10004"/>
                  </a:ext>
                </a:extLst>
              </a:tr>
              <a:tr h="687591">
                <a:tc>
                  <a:txBody>
                    <a:bodyPr/>
                    <a:lstStyle/>
                    <a:p>
                      <a:pPr algn="ctr" rtl="1">
                        <a:lnSpc>
                          <a:spcPct val="115000"/>
                        </a:lnSpc>
                        <a:spcAft>
                          <a:spcPts val="0"/>
                        </a:spcAft>
                        <a:tabLst>
                          <a:tab pos="5025390" algn="l"/>
                        </a:tabLst>
                      </a:pPr>
                      <a:r>
                        <a:rPr lang="en-US" sz="2800" b="0" dirty="0" smtClean="0">
                          <a:effectLst/>
                          <a:cs typeface="B Nazanin" pitchFamily="2" charset="-78"/>
                        </a:rPr>
                        <a:t>1</a:t>
                      </a:r>
                      <a:r>
                        <a:rPr lang="fa-IR" sz="2800" b="0" dirty="0" smtClean="0">
                          <a:effectLst/>
                          <a:cs typeface="B Nazanin" pitchFamily="2" charset="-78"/>
                        </a:rPr>
                        <a:t>-</a:t>
                      </a:r>
                      <a:endParaRPr lang="en-US" sz="2800" b="0" dirty="0">
                        <a:effectLst/>
                        <a:latin typeface="Calibri"/>
                        <a:ea typeface="Calibri"/>
                        <a:cs typeface="B Nazanin" pitchFamily="2" charset="-78"/>
                      </a:endParaRPr>
                    </a:p>
                  </a:txBody>
                  <a:tcPr marL="68580" marR="68580" marT="0" marB="0">
                    <a:gradFill>
                      <a:gsLst>
                        <a:gs pos="0">
                          <a:schemeClr val="accent2">
                            <a:lumMod val="75000"/>
                          </a:schemeClr>
                        </a:gs>
                        <a:gs pos="50000">
                          <a:schemeClr val="accent2">
                            <a:lumMod val="75000"/>
                          </a:schemeClr>
                        </a:gs>
                        <a:gs pos="100000">
                          <a:schemeClr val="accent1">
                            <a:tint val="23500"/>
                            <a:satMod val="160000"/>
                          </a:schemeClr>
                        </a:gs>
                      </a:gsLst>
                      <a:lin ang="5400000" scaled="0"/>
                    </a:gradFill>
                  </a:tcPr>
                </a:tc>
                <a:tc>
                  <a:txBody>
                    <a:bodyPr/>
                    <a:lstStyle/>
                    <a:p>
                      <a:pPr algn="ctr" rtl="1">
                        <a:lnSpc>
                          <a:spcPct val="115000"/>
                        </a:lnSpc>
                        <a:spcAft>
                          <a:spcPts val="0"/>
                        </a:spcAft>
                        <a:tabLst>
                          <a:tab pos="5025390" algn="l"/>
                        </a:tabLst>
                      </a:pPr>
                      <a:r>
                        <a:rPr lang="en-US" sz="2800" dirty="0" smtClean="0">
                          <a:effectLst/>
                          <a:latin typeface="Calibri"/>
                          <a:ea typeface="Calibri"/>
                          <a:cs typeface="B Nazanin" pitchFamily="2" charset="-78"/>
                        </a:rPr>
                        <a:t>15/9</a:t>
                      </a:r>
                      <a:endParaRPr lang="en-US" sz="2800" dirty="0">
                        <a:effectLst/>
                        <a:latin typeface="Calibri"/>
                        <a:ea typeface="Calibri"/>
                        <a:cs typeface="B Nazanin" pitchFamily="2" charset="-78"/>
                      </a:endParaRPr>
                    </a:p>
                  </a:txBody>
                  <a:tcPr marL="68580" marR="68580" marT="0" marB="0">
                    <a:gradFill>
                      <a:gsLst>
                        <a:gs pos="0">
                          <a:schemeClr val="accent2">
                            <a:lumMod val="75000"/>
                          </a:schemeClr>
                        </a:gs>
                        <a:gs pos="50000">
                          <a:schemeClr val="accent2">
                            <a:lumMod val="75000"/>
                          </a:schemeClr>
                        </a:gs>
                        <a:gs pos="100000">
                          <a:schemeClr val="accent1">
                            <a:tint val="23500"/>
                            <a:satMod val="160000"/>
                          </a:schemeClr>
                        </a:gs>
                      </a:gsLst>
                      <a:lin ang="5400000" scaled="0"/>
                    </a:gradFill>
                  </a:tcPr>
                </a:tc>
                <a:extLst>
                  <a:ext uri="{0D108BD9-81ED-4DB2-BD59-A6C34878D82A}">
                    <a16:rowId xmlns:a16="http://schemas.microsoft.com/office/drawing/2014/main" xmlns="" val="10005"/>
                  </a:ext>
                </a:extLst>
              </a:tr>
              <a:tr h="687591">
                <a:tc>
                  <a:txBody>
                    <a:bodyPr/>
                    <a:lstStyle/>
                    <a:p>
                      <a:pPr algn="ctr" rtl="1">
                        <a:lnSpc>
                          <a:spcPct val="115000"/>
                        </a:lnSpc>
                        <a:spcAft>
                          <a:spcPts val="0"/>
                        </a:spcAft>
                        <a:tabLst>
                          <a:tab pos="5025390" algn="l"/>
                        </a:tabLst>
                      </a:pPr>
                      <a:r>
                        <a:rPr lang="en-US" sz="2800" b="0" dirty="0" smtClean="0">
                          <a:effectLst/>
                          <a:cs typeface="B Nazanin" pitchFamily="2" charset="-78"/>
                        </a:rPr>
                        <a:t>2</a:t>
                      </a:r>
                      <a:r>
                        <a:rPr lang="fa-IR" sz="2800" b="0" dirty="0" smtClean="0">
                          <a:effectLst/>
                          <a:cs typeface="B Nazanin" pitchFamily="2" charset="-78"/>
                        </a:rPr>
                        <a:t>-</a:t>
                      </a:r>
                      <a:endParaRPr lang="en-US" sz="2800" b="0" dirty="0">
                        <a:effectLst/>
                        <a:latin typeface="Calibri"/>
                        <a:ea typeface="Calibri"/>
                        <a:cs typeface="B Nazanin" pitchFamily="2" charset="-78"/>
                      </a:endParaRPr>
                    </a:p>
                  </a:txBody>
                  <a:tcPr marL="68580" marR="68580" marT="0" marB="0">
                    <a:gradFill>
                      <a:gsLst>
                        <a:gs pos="0">
                          <a:schemeClr val="accent2">
                            <a:lumMod val="75000"/>
                          </a:schemeClr>
                        </a:gs>
                        <a:gs pos="50000">
                          <a:schemeClr val="accent2">
                            <a:lumMod val="75000"/>
                          </a:schemeClr>
                        </a:gs>
                        <a:gs pos="100000">
                          <a:schemeClr val="accent1">
                            <a:tint val="23500"/>
                            <a:satMod val="160000"/>
                          </a:schemeClr>
                        </a:gs>
                      </a:gsLst>
                      <a:lin ang="5400000" scaled="0"/>
                    </a:gradFill>
                  </a:tcPr>
                </a:tc>
                <a:tc>
                  <a:txBody>
                    <a:bodyPr/>
                    <a:lstStyle/>
                    <a:p>
                      <a:pPr algn="ctr" rtl="1">
                        <a:lnSpc>
                          <a:spcPct val="115000"/>
                        </a:lnSpc>
                        <a:spcAft>
                          <a:spcPts val="0"/>
                        </a:spcAft>
                        <a:tabLst>
                          <a:tab pos="5025390" algn="l"/>
                        </a:tabLst>
                      </a:pPr>
                      <a:r>
                        <a:rPr lang="en-US" sz="2800" dirty="0" smtClean="0">
                          <a:effectLst/>
                          <a:latin typeface="Calibri"/>
                          <a:ea typeface="Calibri"/>
                          <a:cs typeface="B Nazanin" pitchFamily="2" charset="-78"/>
                        </a:rPr>
                        <a:t>2/3</a:t>
                      </a:r>
                      <a:endParaRPr lang="en-US" sz="2800" dirty="0">
                        <a:effectLst/>
                        <a:latin typeface="Calibri"/>
                        <a:ea typeface="Calibri"/>
                        <a:cs typeface="B Nazanin" pitchFamily="2" charset="-78"/>
                      </a:endParaRPr>
                    </a:p>
                  </a:txBody>
                  <a:tcPr marL="68580" marR="68580" marT="0" marB="0">
                    <a:gradFill>
                      <a:gsLst>
                        <a:gs pos="0">
                          <a:schemeClr val="accent2">
                            <a:lumMod val="75000"/>
                          </a:schemeClr>
                        </a:gs>
                        <a:gs pos="50000">
                          <a:schemeClr val="accent2">
                            <a:lumMod val="75000"/>
                          </a:schemeClr>
                        </a:gs>
                        <a:gs pos="100000">
                          <a:schemeClr val="accent1">
                            <a:tint val="23500"/>
                            <a:satMod val="160000"/>
                          </a:schemeClr>
                        </a:gs>
                      </a:gsLst>
                      <a:lin ang="5400000" scaled="0"/>
                    </a:gradFill>
                  </a:tcPr>
                </a:tc>
                <a:extLst>
                  <a:ext uri="{0D108BD9-81ED-4DB2-BD59-A6C34878D82A}">
                    <a16:rowId xmlns:a16="http://schemas.microsoft.com/office/drawing/2014/main" xmlns="" val="10006"/>
                  </a:ext>
                </a:extLst>
              </a:tr>
              <a:tr h="687591">
                <a:tc>
                  <a:txBody>
                    <a:bodyPr/>
                    <a:lstStyle/>
                    <a:p>
                      <a:pPr algn="ctr" rtl="1">
                        <a:lnSpc>
                          <a:spcPct val="115000"/>
                        </a:lnSpc>
                        <a:spcAft>
                          <a:spcPts val="0"/>
                        </a:spcAft>
                        <a:tabLst>
                          <a:tab pos="5025390" algn="l"/>
                        </a:tabLst>
                      </a:pPr>
                      <a:r>
                        <a:rPr lang="en-US" sz="2800" b="0" dirty="0" smtClean="0">
                          <a:effectLst/>
                          <a:cs typeface="B Nazanin" pitchFamily="2" charset="-78"/>
                        </a:rPr>
                        <a:t>3</a:t>
                      </a:r>
                      <a:r>
                        <a:rPr lang="fa-IR" sz="2800" b="0" dirty="0" smtClean="0">
                          <a:effectLst/>
                          <a:cs typeface="B Nazanin" pitchFamily="2" charset="-78"/>
                        </a:rPr>
                        <a:t>-</a:t>
                      </a:r>
                      <a:endParaRPr lang="en-US" sz="2800" b="0" dirty="0">
                        <a:effectLst/>
                        <a:latin typeface="Calibri"/>
                        <a:ea typeface="Calibri"/>
                        <a:cs typeface="B Nazanin" pitchFamily="2" charset="-78"/>
                      </a:endParaRPr>
                    </a:p>
                  </a:txBody>
                  <a:tcPr marL="68580" marR="68580" marT="0" marB="0">
                    <a:gradFill>
                      <a:gsLst>
                        <a:gs pos="0">
                          <a:schemeClr val="accent2">
                            <a:lumMod val="75000"/>
                          </a:schemeClr>
                        </a:gs>
                        <a:gs pos="50000">
                          <a:schemeClr val="accent2">
                            <a:lumMod val="75000"/>
                          </a:schemeClr>
                        </a:gs>
                        <a:gs pos="100000">
                          <a:schemeClr val="accent1">
                            <a:tint val="23500"/>
                            <a:satMod val="160000"/>
                          </a:schemeClr>
                        </a:gs>
                      </a:gsLst>
                      <a:lin ang="5400000" scaled="0"/>
                    </a:gradFill>
                  </a:tcPr>
                </a:tc>
                <a:tc>
                  <a:txBody>
                    <a:bodyPr/>
                    <a:lstStyle/>
                    <a:p>
                      <a:pPr algn="ctr" rtl="1">
                        <a:lnSpc>
                          <a:spcPct val="115000"/>
                        </a:lnSpc>
                        <a:spcAft>
                          <a:spcPts val="0"/>
                        </a:spcAft>
                        <a:tabLst>
                          <a:tab pos="5025390" algn="l"/>
                        </a:tabLst>
                      </a:pPr>
                      <a:r>
                        <a:rPr lang="en-US" sz="2800" dirty="0" smtClean="0">
                          <a:effectLst/>
                          <a:latin typeface="Calibri"/>
                          <a:ea typeface="Calibri"/>
                          <a:cs typeface="B Nazanin" pitchFamily="2" charset="-78"/>
                        </a:rPr>
                        <a:t>0/13</a:t>
                      </a:r>
                      <a:endParaRPr lang="en-US" sz="2800" dirty="0">
                        <a:effectLst/>
                        <a:latin typeface="Calibri"/>
                        <a:ea typeface="Calibri"/>
                        <a:cs typeface="B Nazanin" pitchFamily="2" charset="-78"/>
                      </a:endParaRPr>
                    </a:p>
                  </a:txBody>
                  <a:tcPr marL="68580" marR="68580" marT="0" marB="0">
                    <a:gradFill>
                      <a:gsLst>
                        <a:gs pos="0">
                          <a:schemeClr val="accent2">
                            <a:lumMod val="75000"/>
                          </a:schemeClr>
                        </a:gs>
                        <a:gs pos="50000">
                          <a:schemeClr val="accent2">
                            <a:lumMod val="75000"/>
                          </a:schemeClr>
                        </a:gs>
                        <a:gs pos="100000">
                          <a:schemeClr val="accent1">
                            <a:tint val="23500"/>
                            <a:satMod val="160000"/>
                          </a:schemeClr>
                        </a:gs>
                      </a:gsLst>
                      <a:lin ang="5400000" scaled="0"/>
                    </a:gradFill>
                  </a:tcPr>
                </a:tc>
                <a:extLst>
                  <a:ext uri="{0D108BD9-81ED-4DB2-BD59-A6C34878D82A}">
                    <a16:rowId xmlns:a16="http://schemas.microsoft.com/office/drawing/2014/main" xmlns="" val="10007"/>
                  </a:ext>
                </a:extLst>
              </a:tr>
            </a:tbl>
          </a:graphicData>
        </a:graphic>
      </p:graphicFrame>
    </p:spTree>
    <p:extLst>
      <p:ext uri="{BB962C8B-B14F-4D97-AF65-F5344CB8AC3E}">
        <p14:creationId xmlns:p14="http://schemas.microsoft.com/office/powerpoint/2010/main" val="1286725534"/>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4294967295"/>
            <p:extLst>
              <p:ext uri="{D42A27DB-BD31-4B8C-83A1-F6EECF244321}">
                <p14:modId xmlns:p14="http://schemas.microsoft.com/office/powerpoint/2010/main" val="4290713416"/>
              </p:ext>
            </p:extLst>
          </p:nvPr>
        </p:nvGraphicFramePr>
        <p:xfrm>
          <a:off x="216025" y="692697"/>
          <a:ext cx="8892479" cy="5986889"/>
        </p:xfrm>
        <a:graphic>
          <a:graphicData uri="http://schemas.openxmlformats.org/drawingml/2006/table">
            <a:tbl>
              <a:tblPr rtl="1" firstRow="1" firstCol="1" bandRow="1">
                <a:effectLst>
                  <a:innerShdw blurRad="114300">
                    <a:prstClr val="black"/>
                  </a:innerShdw>
                </a:effectLst>
                <a:tableStyleId>{5C22544A-7EE6-4342-B048-85BDC9FD1C3A}</a:tableStyleId>
              </a:tblPr>
              <a:tblGrid>
                <a:gridCol w="1309369">
                  <a:extLst>
                    <a:ext uri="{9D8B030D-6E8A-4147-A177-3AD203B41FA5}">
                      <a16:colId xmlns:a16="http://schemas.microsoft.com/office/drawing/2014/main" xmlns="" val="20000"/>
                    </a:ext>
                  </a:extLst>
                </a:gridCol>
                <a:gridCol w="1746376">
                  <a:extLst>
                    <a:ext uri="{9D8B030D-6E8A-4147-A177-3AD203B41FA5}">
                      <a16:colId xmlns:a16="http://schemas.microsoft.com/office/drawing/2014/main" xmlns="" val="20001"/>
                    </a:ext>
                  </a:extLst>
                </a:gridCol>
                <a:gridCol w="2058711">
                  <a:extLst>
                    <a:ext uri="{9D8B030D-6E8A-4147-A177-3AD203B41FA5}">
                      <a16:colId xmlns:a16="http://schemas.microsoft.com/office/drawing/2014/main" xmlns="" val="20002"/>
                    </a:ext>
                  </a:extLst>
                </a:gridCol>
                <a:gridCol w="1853656">
                  <a:extLst>
                    <a:ext uri="{9D8B030D-6E8A-4147-A177-3AD203B41FA5}">
                      <a16:colId xmlns:a16="http://schemas.microsoft.com/office/drawing/2014/main" xmlns="" val="20003"/>
                    </a:ext>
                  </a:extLst>
                </a:gridCol>
                <a:gridCol w="1924367">
                  <a:extLst>
                    <a:ext uri="{9D8B030D-6E8A-4147-A177-3AD203B41FA5}">
                      <a16:colId xmlns:a16="http://schemas.microsoft.com/office/drawing/2014/main" xmlns="" val="20004"/>
                    </a:ext>
                  </a:extLst>
                </a:gridCol>
              </a:tblGrid>
              <a:tr h="878618">
                <a:tc>
                  <a:txBody>
                    <a:bodyPr/>
                    <a:lstStyle/>
                    <a:p>
                      <a:pPr algn="ctr" rtl="1">
                        <a:lnSpc>
                          <a:spcPct val="115000"/>
                        </a:lnSpc>
                        <a:spcAft>
                          <a:spcPts val="0"/>
                        </a:spcAft>
                      </a:pPr>
                      <a:r>
                        <a:rPr lang="en-US" sz="2000" dirty="0">
                          <a:effectLst/>
                          <a:cs typeface="B Nazanin" pitchFamily="2" charset="-78"/>
                        </a:rPr>
                        <a:t>z-score</a:t>
                      </a:r>
                      <a:endParaRPr lang="en-US" sz="2000" dirty="0">
                        <a:effectLst/>
                        <a:latin typeface="Calibri"/>
                        <a:ea typeface="Times New Roman"/>
                        <a:cs typeface="B Nazanin" pitchFamily="2" charset="-78"/>
                      </a:endParaRPr>
                    </a:p>
                  </a:txBody>
                  <a:tcPr marL="66161" marR="66161" marT="0" marB="0" anchor="ctr">
                    <a:cell3D prstMaterial="dkEdge">
                      <a:bevel prst="convex"/>
                      <a:lightRig rig="flood" dir="t"/>
                    </a:cell3D>
                    <a:solidFill>
                      <a:schemeClr val="accent2"/>
                    </a:solidFill>
                  </a:tcPr>
                </a:tc>
                <a:tc>
                  <a:txBody>
                    <a:bodyPr/>
                    <a:lstStyle/>
                    <a:p>
                      <a:pPr algn="ctr" rtl="1">
                        <a:lnSpc>
                          <a:spcPct val="115000"/>
                        </a:lnSpc>
                        <a:spcAft>
                          <a:spcPts val="0"/>
                        </a:spcAft>
                      </a:pPr>
                      <a:r>
                        <a:rPr lang="ar-SA" sz="2200" dirty="0">
                          <a:effectLst/>
                          <a:cs typeface="B Nazanin" pitchFamily="2" charset="-78"/>
                        </a:rPr>
                        <a:t>قد برای سن</a:t>
                      </a:r>
                      <a:endParaRPr lang="en-US" sz="2200" dirty="0">
                        <a:effectLst/>
                        <a:latin typeface="Calibri"/>
                        <a:ea typeface="Times New Roman"/>
                        <a:cs typeface="B Nazanin" pitchFamily="2" charset="-78"/>
                      </a:endParaRPr>
                    </a:p>
                  </a:txBody>
                  <a:tcPr marL="66161" marR="66161" marT="0" marB="0" anchor="ctr">
                    <a:cell3D prstMaterial="dkEdge">
                      <a:bevel prst="convex"/>
                      <a:lightRig rig="flood" dir="t"/>
                    </a:cell3D>
                    <a:solidFill>
                      <a:schemeClr val="accent2"/>
                    </a:solidFill>
                  </a:tcPr>
                </a:tc>
                <a:tc>
                  <a:txBody>
                    <a:bodyPr/>
                    <a:lstStyle/>
                    <a:p>
                      <a:pPr algn="ctr" rtl="1">
                        <a:lnSpc>
                          <a:spcPct val="115000"/>
                        </a:lnSpc>
                        <a:spcAft>
                          <a:spcPts val="0"/>
                        </a:spcAft>
                      </a:pPr>
                      <a:r>
                        <a:rPr lang="ar-SA" sz="2200" dirty="0">
                          <a:effectLst/>
                          <a:cs typeface="B Nazanin" pitchFamily="2" charset="-78"/>
                        </a:rPr>
                        <a:t>وزن برای سن</a:t>
                      </a:r>
                      <a:endParaRPr lang="en-US" sz="2200" dirty="0">
                        <a:effectLst/>
                        <a:latin typeface="Calibri"/>
                        <a:ea typeface="Times New Roman"/>
                        <a:cs typeface="B Nazanin" pitchFamily="2" charset="-78"/>
                      </a:endParaRPr>
                    </a:p>
                  </a:txBody>
                  <a:tcPr marL="66161" marR="66161" marT="0" marB="0" anchor="ctr">
                    <a:cell3D prstMaterial="dkEdge">
                      <a:bevel prst="convex"/>
                      <a:lightRig rig="flood" dir="t"/>
                    </a:cell3D>
                    <a:solidFill>
                      <a:schemeClr val="accent2"/>
                    </a:solidFill>
                  </a:tcPr>
                </a:tc>
                <a:tc>
                  <a:txBody>
                    <a:bodyPr/>
                    <a:lstStyle/>
                    <a:p>
                      <a:pPr algn="ctr" rtl="1">
                        <a:lnSpc>
                          <a:spcPct val="115000"/>
                        </a:lnSpc>
                        <a:spcAft>
                          <a:spcPts val="0"/>
                        </a:spcAft>
                      </a:pPr>
                      <a:r>
                        <a:rPr lang="ar-SA" sz="2200" dirty="0">
                          <a:effectLst/>
                          <a:cs typeface="B Nazanin" pitchFamily="2" charset="-78"/>
                        </a:rPr>
                        <a:t>وزن برای قد</a:t>
                      </a:r>
                      <a:endParaRPr lang="en-US" sz="2200" dirty="0">
                        <a:effectLst/>
                        <a:latin typeface="Calibri"/>
                        <a:ea typeface="Times New Roman"/>
                        <a:cs typeface="B Nazanin" pitchFamily="2" charset="-78"/>
                      </a:endParaRPr>
                    </a:p>
                  </a:txBody>
                  <a:tcPr marL="66161" marR="66161" marT="0" marB="0" anchor="ctr">
                    <a:cell3D prstMaterial="dkEdge">
                      <a:bevel prst="convex"/>
                      <a:lightRig rig="flood" dir="t"/>
                    </a:cell3D>
                    <a:solidFill>
                      <a:schemeClr val="accent2"/>
                    </a:solidFill>
                  </a:tcPr>
                </a:tc>
                <a:tc>
                  <a:txBody>
                    <a:bodyPr/>
                    <a:lstStyle/>
                    <a:p>
                      <a:pPr algn="ctr" rtl="1">
                        <a:lnSpc>
                          <a:spcPct val="115000"/>
                        </a:lnSpc>
                        <a:spcAft>
                          <a:spcPts val="0"/>
                        </a:spcAft>
                      </a:pPr>
                      <a:r>
                        <a:rPr lang="fa-IR" sz="2200" dirty="0" smtClean="0">
                          <a:effectLst/>
                          <a:cs typeface="B Nazanin" pitchFamily="2" charset="-78"/>
                        </a:rPr>
                        <a:t>نمایه ی</a:t>
                      </a:r>
                      <a:r>
                        <a:rPr lang="ar-SA" sz="2200" dirty="0" smtClean="0">
                          <a:effectLst/>
                          <a:cs typeface="B Nazanin" pitchFamily="2" charset="-78"/>
                        </a:rPr>
                        <a:t> </a:t>
                      </a:r>
                      <a:r>
                        <a:rPr lang="ar-SA" sz="2200" dirty="0">
                          <a:effectLst/>
                          <a:cs typeface="B Nazanin" pitchFamily="2" charset="-78"/>
                        </a:rPr>
                        <a:t>توده ی بدن برای سن</a:t>
                      </a:r>
                      <a:endParaRPr lang="en-US" sz="2200" dirty="0">
                        <a:effectLst/>
                        <a:latin typeface="Calibri"/>
                        <a:ea typeface="Times New Roman"/>
                        <a:cs typeface="B Nazanin" pitchFamily="2" charset="-78"/>
                      </a:endParaRPr>
                    </a:p>
                  </a:txBody>
                  <a:tcPr marL="66161" marR="66161" marT="0" marB="0" anchor="ctr">
                    <a:cell3D prstMaterial="dkEdge">
                      <a:bevel prst="convex"/>
                      <a:lightRig rig="flood" dir="t"/>
                    </a:cell3D>
                    <a:solidFill>
                      <a:schemeClr val="accent2"/>
                    </a:solidFill>
                  </a:tcPr>
                </a:tc>
                <a:extLst>
                  <a:ext uri="{0D108BD9-81ED-4DB2-BD59-A6C34878D82A}">
                    <a16:rowId xmlns:a16="http://schemas.microsoft.com/office/drawing/2014/main" xmlns="" val="10000"/>
                  </a:ext>
                </a:extLst>
              </a:tr>
              <a:tr h="709486">
                <a:tc>
                  <a:txBody>
                    <a:bodyPr/>
                    <a:lstStyle/>
                    <a:p>
                      <a:pPr algn="ctr" rtl="1">
                        <a:lnSpc>
                          <a:spcPct val="115000"/>
                        </a:lnSpc>
                        <a:spcAft>
                          <a:spcPts val="0"/>
                        </a:spcAft>
                      </a:pPr>
                      <a:r>
                        <a:rPr lang="ar-SA" sz="2200" dirty="0">
                          <a:effectLst/>
                          <a:cs typeface="B Nazanin" pitchFamily="2" charset="-78"/>
                        </a:rPr>
                        <a:t>بالای 3</a:t>
                      </a:r>
                      <a:endParaRPr lang="en-US" sz="2200" dirty="0">
                        <a:effectLst/>
                        <a:latin typeface="Calibri"/>
                        <a:ea typeface="Times New Roman"/>
                        <a:cs typeface="B Nazanin" pitchFamily="2" charset="-78"/>
                      </a:endParaRPr>
                    </a:p>
                  </a:txBody>
                  <a:tcPr marL="66161" marR="66161" marT="0" marB="0" anchor="ctr">
                    <a:cell3D prstMaterial="dkEdge">
                      <a:bevel prst="convex"/>
                      <a:lightRig rig="flood" dir="t"/>
                    </a:cell3D>
                    <a:solidFill>
                      <a:schemeClr val="accent2"/>
                    </a:solidFill>
                  </a:tcPr>
                </a:tc>
                <a:tc>
                  <a:txBody>
                    <a:bodyPr/>
                    <a:lstStyle/>
                    <a:p>
                      <a:pPr algn="ctr" rtl="1">
                        <a:lnSpc>
                          <a:spcPct val="115000"/>
                        </a:lnSpc>
                        <a:spcAft>
                          <a:spcPts val="0"/>
                        </a:spcAft>
                      </a:pPr>
                      <a:endParaRPr lang="en-US" sz="2000" dirty="0">
                        <a:effectLst/>
                        <a:latin typeface="Calibri"/>
                        <a:ea typeface="Times New Roman"/>
                        <a:cs typeface="B Nazanin" pitchFamily="2" charset="-78"/>
                      </a:endParaRPr>
                    </a:p>
                  </a:txBody>
                  <a:tcPr marL="66161" marR="66161" marT="0" marB="0" anchor="ctr">
                    <a:cell3D prstMaterial="dkEdge">
                      <a:bevel prst="convex"/>
                      <a:lightRig rig="flood" dir="t"/>
                    </a:cell3D>
                    <a:solidFill>
                      <a:schemeClr val="accent2"/>
                    </a:solidFill>
                  </a:tcPr>
                </a:tc>
                <a:tc>
                  <a:txBody>
                    <a:bodyPr/>
                    <a:lstStyle/>
                    <a:p>
                      <a:pPr algn="ctr" rtl="1">
                        <a:lnSpc>
                          <a:spcPct val="115000"/>
                        </a:lnSpc>
                        <a:spcAft>
                          <a:spcPts val="0"/>
                        </a:spcAft>
                      </a:pPr>
                      <a:endParaRPr lang="en-US" sz="2000" dirty="0">
                        <a:effectLst/>
                        <a:latin typeface="Calibri"/>
                        <a:ea typeface="Times New Roman"/>
                        <a:cs typeface="B Nazanin" pitchFamily="2" charset="-78"/>
                      </a:endParaRPr>
                    </a:p>
                  </a:txBody>
                  <a:tcPr marL="66161" marR="66161" marT="0" marB="0" anchor="ctr">
                    <a:cell3D prstMaterial="dkEdge">
                      <a:bevel prst="convex"/>
                      <a:lightRig rig="flood" dir="t"/>
                    </a:cell3D>
                    <a:solidFill>
                      <a:schemeClr val="accent2"/>
                    </a:solidFill>
                  </a:tcPr>
                </a:tc>
                <a:tc>
                  <a:txBody>
                    <a:bodyPr/>
                    <a:lstStyle/>
                    <a:p>
                      <a:pPr algn="ctr" rtl="1">
                        <a:lnSpc>
                          <a:spcPct val="115000"/>
                        </a:lnSpc>
                        <a:spcAft>
                          <a:spcPts val="0"/>
                        </a:spcAft>
                      </a:pPr>
                      <a:r>
                        <a:rPr lang="ar-SA" sz="2200" dirty="0">
                          <a:effectLst/>
                          <a:cs typeface="B Nazanin" pitchFamily="2" charset="-78"/>
                        </a:rPr>
                        <a:t>چاق</a:t>
                      </a:r>
                      <a:endParaRPr lang="en-US" sz="2200" dirty="0">
                        <a:effectLst/>
                        <a:cs typeface="B Nazanin" pitchFamily="2" charset="-78"/>
                      </a:endParaRPr>
                    </a:p>
                    <a:p>
                      <a:pPr algn="ctr" rtl="1">
                        <a:lnSpc>
                          <a:spcPct val="115000"/>
                        </a:lnSpc>
                        <a:spcAft>
                          <a:spcPts val="0"/>
                        </a:spcAft>
                      </a:pPr>
                      <a:r>
                        <a:rPr lang="en-US" sz="2000" dirty="0">
                          <a:effectLst/>
                          <a:cs typeface="B Nazanin" pitchFamily="2" charset="-78"/>
                        </a:rPr>
                        <a:t>(Obese)</a:t>
                      </a:r>
                      <a:endParaRPr lang="en-US" sz="2000" dirty="0">
                        <a:effectLst/>
                        <a:latin typeface="Calibri"/>
                        <a:ea typeface="Times New Roman"/>
                        <a:cs typeface="B Nazanin" pitchFamily="2" charset="-78"/>
                      </a:endParaRPr>
                    </a:p>
                  </a:txBody>
                  <a:tcPr marL="66161" marR="66161" marT="0" marB="0" anchor="ctr">
                    <a:cell3D prstMaterial="dkEdge">
                      <a:bevel prst="convex"/>
                      <a:lightRig rig="flood" dir="t"/>
                    </a:cell3D>
                    <a:solidFill>
                      <a:schemeClr val="accent2"/>
                    </a:solidFill>
                  </a:tcPr>
                </a:tc>
                <a:tc>
                  <a:txBody>
                    <a:bodyPr/>
                    <a:lstStyle/>
                    <a:p>
                      <a:pPr algn="ctr" rtl="1">
                        <a:lnSpc>
                          <a:spcPct val="115000"/>
                        </a:lnSpc>
                        <a:spcAft>
                          <a:spcPts val="0"/>
                        </a:spcAft>
                      </a:pPr>
                      <a:r>
                        <a:rPr lang="ar-SA" sz="2200" dirty="0">
                          <a:effectLst/>
                          <a:cs typeface="B Nazanin" pitchFamily="2" charset="-78"/>
                        </a:rPr>
                        <a:t>چاق</a:t>
                      </a:r>
                      <a:endParaRPr lang="en-US" sz="2200" dirty="0">
                        <a:effectLst/>
                        <a:cs typeface="B Nazanin" pitchFamily="2" charset="-78"/>
                      </a:endParaRPr>
                    </a:p>
                    <a:p>
                      <a:pPr algn="ctr" rtl="1">
                        <a:lnSpc>
                          <a:spcPct val="115000"/>
                        </a:lnSpc>
                        <a:spcAft>
                          <a:spcPts val="0"/>
                        </a:spcAft>
                      </a:pPr>
                      <a:r>
                        <a:rPr lang="en-US" sz="2000" dirty="0">
                          <a:effectLst/>
                          <a:cs typeface="B Nazanin" pitchFamily="2" charset="-78"/>
                        </a:rPr>
                        <a:t>(Obese)</a:t>
                      </a:r>
                      <a:endParaRPr lang="en-US" sz="2000" dirty="0">
                        <a:effectLst/>
                        <a:latin typeface="Calibri"/>
                        <a:ea typeface="Times New Roman"/>
                        <a:cs typeface="B Nazanin" pitchFamily="2" charset="-78"/>
                      </a:endParaRPr>
                    </a:p>
                  </a:txBody>
                  <a:tcPr marL="66161" marR="66161" marT="0" marB="0" anchor="ctr">
                    <a:cell3D prstMaterial="dkEdge">
                      <a:bevel prst="convex"/>
                      <a:lightRig rig="flood" dir="t"/>
                    </a:cell3D>
                    <a:solidFill>
                      <a:schemeClr val="accent2"/>
                    </a:solidFill>
                  </a:tcPr>
                </a:tc>
                <a:extLst>
                  <a:ext uri="{0D108BD9-81ED-4DB2-BD59-A6C34878D82A}">
                    <a16:rowId xmlns:a16="http://schemas.microsoft.com/office/drawing/2014/main" xmlns="" val="10001"/>
                  </a:ext>
                </a:extLst>
              </a:tr>
              <a:tr h="723176">
                <a:tc>
                  <a:txBody>
                    <a:bodyPr/>
                    <a:lstStyle/>
                    <a:p>
                      <a:pPr algn="ctr" rtl="1">
                        <a:lnSpc>
                          <a:spcPct val="115000"/>
                        </a:lnSpc>
                        <a:spcAft>
                          <a:spcPts val="0"/>
                        </a:spcAft>
                      </a:pPr>
                      <a:r>
                        <a:rPr lang="ar-SA" sz="2200">
                          <a:effectLst/>
                          <a:cs typeface="B Nazanin" pitchFamily="2" charset="-78"/>
                        </a:rPr>
                        <a:t>بالای 2</a:t>
                      </a:r>
                      <a:endParaRPr lang="en-US" sz="2200">
                        <a:effectLst/>
                        <a:latin typeface="Calibri"/>
                        <a:ea typeface="Times New Roman"/>
                        <a:cs typeface="B Nazanin" pitchFamily="2" charset="-78"/>
                      </a:endParaRPr>
                    </a:p>
                  </a:txBody>
                  <a:tcPr marL="66161" marR="66161" marT="0" marB="0" anchor="ctr">
                    <a:cell3D prstMaterial="dkEdge">
                      <a:bevel prst="convex"/>
                      <a:lightRig rig="flood" dir="t"/>
                    </a:cell3D>
                    <a:solidFill>
                      <a:schemeClr val="accent2"/>
                    </a:solidFill>
                  </a:tcPr>
                </a:tc>
                <a:tc>
                  <a:txBody>
                    <a:bodyPr/>
                    <a:lstStyle/>
                    <a:p>
                      <a:pPr algn="ctr" rtl="1">
                        <a:lnSpc>
                          <a:spcPct val="115000"/>
                        </a:lnSpc>
                        <a:spcAft>
                          <a:spcPts val="0"/>
                        </a:spcAft>
                      </a:pPr>
                      <a:r>
                        <a:rPr lang="ar-SA" sz="2200" dirty="0">
                          <a:effectLst/>
                          <a:cs typeface="B Nazanin" pitchFamily="2" charset="-78"/>
                        </a:rPr>
                        <a:t>طبیعی</a:t>
                      </a:r>
                      <a:endParaRPr lang="en-US" sz="2200" dirty="0">
                        <a:effectLst/>
                        <a:latin typeface="Calibri"/>
                        <a:ea typeface="Times New Roman"/>
                        <a:cs typeface="B Nazanin" pitchFamily="2" charset="-78"/>
                      </a:endParaRPr>
                    </a:p>
                  </a:txBody>
                  <a:tcPr marL="66161" marR="66161" marT="0" marB="0" anchor="ctr">
                    <a:cell3D prstMaterial="dkEdge">
                      <a:bevel prst="convex"/>
                      <a:lightRig rig="flood" dir="t"/>
                    </a:cell3D>
                    <a:solidFill>
                      <a:schemeClr val="accent2"/>
                    </a:solidFill>
                  </a:tcPr>
                </a:tc>
                <a:tc>
                  <a:txBody>
                    <a:bodyPr/>
                    <a:lstStyle/>
                    <a:p>
                      <a:pPr algn="ctr" rtl="1">
                        <a:lnSpc>
                          <a:spcPct val="115000"/>
                        </a:lnSpc>
                        <a:spcAft>
                          <a:spcPts val="0"/>
                        </a:spcAft>
                      </a:pPr>
                      <a:endParaRPr lang="en-US" sz="2000" dirty="0">
                        <a:effectLst/>
                        <a:latin typeface="Calibri"/>
                        <a:ea typeface="Times New Roman"/>
                        <a:cs typeface="B Nazanin" pitchFamily="2" charset="-78"/>
                      </a:endParaRPr>
                    </a:p>
                  </a:txBody>
                  <a:tcPr marL="66161" marR="66161" marT="0" marB="0" anchor="ctr">
                    <a:cell3D prstMaterial="dkEdge">
                      <a:bevel prst="convex"/>
                      <a:lightRig rig="flood" dir="t"/>
                    </a:cell3D>
                    <a:solidFill>
                      <a:schemeClr val="accent2"/>
                    </a:solidFill>
                  </a:tcPr>
                </a:tc>
                <a:tc>
                  <a:txBody>
                    <a:bodyPr/>
                    <a:lstStyle/>
                    <a:p>
                      <a:pPr algn="ctr" rtl="1">
                        <a:lnSpc>
                          <a:spcPct val="115000"/>
                        </a:lnSpc>
                        <a:spcAft>
                          <a:spcPts val="0"/>
                        </a:spcAft>
                      </a:pPr>
                      <a:r>
                        <a:rPr lang="ar-SA" sz="2200" dirty="0">
                          <a:effectLst/>
                          <a:cs typeface="B Nazanin" pitchFamily="2" charset="-78"/>
                        </a:rPr>
                        <a:t>اضافه وزن</a:t>
                      </a:r>
                      <a:endParaRPr lang="en-US" sz="2200" dirty="0">
                        <a:effectLst/>
                        <a:cs typeface="B Nazanin" pitchFamily="2" charset="-78"/>
                      </a:endParaRPr>
                    </a:p>
                    <a:p>
                      <a:pPr algn="ctr" rtl="1">
                        <a:lnSpc>
                          <a:spcPct val="115000"/>
                        </a:lnSpc>
                        <a:spcAft>
                          <a:spcPts val="0"/>
                        </a:spcAft>
                      </a:pPr>
                      <a:r>
                        <a:rPr lang="en-US" sz="2000" dirty="0">
                          <a:effectLst/>
                          <a:cs typeface="B Nazanin" pitchFamily="2" charset="-78"/>
                        </a:rPr>
                        <a:t>(Overweight)</a:t>
                      </a:r>
                      <a:endParaRPr lang="en-US" sz="2000" dirty="0">
                        <a:effectLst/>
                        <a:latin typeface="Calibri"/>
                        <a:ea typeface="Times New Roman"/>
                        <a:cs typeface="B Nazanin" pitchFamily="2" charset="-78"/>
                      </a:endParaRPr>
                    </a:p>
                  </a:txBody>
                  <a:tcPr marL="66161" marR="66161" marT="0" marB="0" anchor="ctr">
                    <a:cell3D prstMaterial="dkEdge">
                      <a:bevel prst="convex"/>
                      <a:lightRig rig="flood" dir="t"/>
                    </a:cell3D>
                    <a:solidFill>
                      <a:schemeClr val="accent2"/>
                    </a:solidFill>
                  </a:tcPr>
                </a:tc>
                <a:tc>
                  <a:txBody>
                    <a:bodyPr/>
                    <a:lstStyle/>
                    <a:p>
                      <a:pPr algn="ctr" rtl="1">
                        <a:lnSpc>
                          <a:spcPct val="115000"/>
                        </a:lnSpc>
                        <a:spcAft>
                          <a:spcPts val="0"/>
                        </a:spcAft>
                      </a:pPr>
                      <a:r>
                        <a:rPr lang="ar-SA" sz="2200" dirty="0">
                          <a:effectLst/>
                          <a:cs typeface="B Nazanin" pitchFamily="2" charset="-78"/>
                        </a:rPr>
                        <a:t>اضافه وزن</a:t>
                      </a:r>
                      <a:endParaRPr lang="en-US" sz="2200" dirty="0">
                        <a:effectLst/>
                        <a:cs typeface="B Nazanin" pitchFamily="2" charset="-78"/>
                      </a:endParaRPr>
                    </a:p>
                    <a:p>
                      <a:pPr algn="ctr" rtl="1">
                        <a:lnSpc>
                          <a:spcPct val="115000"/>
                        </a:lnSpc>
                        <a:spcAft>
                          <a:spcPts val="0"/>
                        </a:spcAft>
                      </a:pPr>
                      <a:r>
                        <a:rPr lang="en-US" sz="2000" dirty="0">
                          <a:effectLst/>
                          <a:cs typeface="B Nazanin" pitchFamily="2" charset="-78"/>
                        </a:rPr>
                        <a:t>(Overweight)</a:t>
                      </a:r>
                      <a:endParaRPr lang="en-US" sz="2000" dirty="0">
                        <a:effectLst/>
                        <a:latin typeface="Calibri"/>
                        <a:ea typeface="Times New Roman"/>
                        <a:cs typeface="B Nazanin" pitchFamily="2" charset="-78"/>
                      </a:endParaRPr>
                    </a:p>
                  </a:txBody>
                  <a:tcPr marL="66161" marR="66161" marT="0" marB="0" anchor="ctr">
                    <a:cell3D prstMaterial="dkEdge">
                      <a:bevel prst="convex"/>
                      <a:lightRig rig="flood" dir="t"/>
                    </a:cell3D>
                    <a:solidFill>
                      <a:schemeClr val="accent2"/>
                    </a:solidFill>
                  </a:tcPr>
                </a:tc>
                <a:extLst>
                  <a:ext uri="{0D108BD9-81ED-4DB2-BD59-A6C34878D82A}">
                    <a16:rowId xmlns:a16="http://schemas.microsoft.com/office/drawing/2014/main" xmlns="" val="10002"/>
                  </a:ext>
                </a:extLst>
              </a:tr>
              <a:tr h="709486">
                <a:tc>
                  <a:txBody>
                    <a:bodyPr/>
                    <a:lstStyle/>
                    <a:p>
                      <a:pPr algn="ctr" rtl="1">
                        <a:lnSpc>
                          <a:spcPct val="115000"/>
                        </a:lnSpc>
                        <a:spcAft>
                          <a:spcPts val="0"/>
                        </a:spcAft>
                      </a:pPr>
                      <a:r>
                        <a:rPr lang="ar-SA" sz="2200" dirty="0">
                          <a:effectLst/>
                          <a:cs typeface="B Nazanin" pitchFamily="2" charset="-78"/>
                        </a:rPr>
                        <a:t>بالای 1</a:t>
                      </a:r>
                      <a:endParaRPr lang="en-US" sz="2200" dirty="0">
                        <a:effectLst/>
                        <a:latin typeface="Calibri"/>
                        <a:ea typeface="Times New Roman"/>
                        <a:cs typeface="B Nazanin" pitchFamily="2" charset="-78"/>
                      </a:endParaRPr>
                    </a:p>
                  </a:txBody>
                  <a:tcPr marL="66161" marR="66161" marT="0" marB="0" anchor="ctr">
                    <a:cell3D prstMaterial="dkEdge">
                      <a:bevel prst="convex"/>
                      <a:lightRig rig="flood" dir="t"/>
                    </a:cell3D>
                    <a:solidFill>
                      <a:schemeClr val="accent2"/>
                    </a:solidFill>
                  </a:tcPr>
                </a:tc>
                <a:tc>
                  <a:txBody>
                    <a:bodyPr/>
                    <a:lstStyle/>
                    <a:p>
                      <a:pPr algn="ctr" rtl="1">
                        <a:lnSpc>
                          <a:spcPct val="115000"/>
                        </a:lnSpc>
                        <a:spcAft>
                          <a:spcPts val="0"/>
                        </a:spcAft>
                      </a:pPr>
                      <a:r>
                        <a:rPr lang="ar-SA" sz="2200" dirty="0">
                          <a:effectLst/>
                          <a:cs typeface="B Nazanin" pitchFamily="2" charset="-78"/>
                        </a:rPr>
                        <a:t>طبیعی</a:t>
                      </a:r>
                      <a:endParaRPr lang="en-US" sz="2200" dirty="0">
                        <a:effectLst/>
                        <a:latin typeface="Calibri"/>
                        <a:ea typeface="Times New Roman"/>
                        <a:cs typeface="B Nazanin" pitchFamily="2" charset="-78"/>
                      </a:endParaRPr>
                    </a:p>
                  </a:txBody>
                  <a:tcPr marL="66161" marR="66161" marT="0" marB="0" anchor="ctr">
                    <a:cell3D prstMaterial="dkEdge">
                      <a:bevel prst="convex"/>
                      <a:lightRig rig="flood" dir="t"/>
                    </a:cell3D>
                    <a:solidFill>
                      <a:schemeClr val="accent2"/>
                    </a:solidFill>
                  </a:tcPr>
                </a:tc>
                <a:tc>
                  <a:txBody>
                    <a:bodyPr/>
                    <a:lstStyle/>
                    <a:p>
                      <a:pPr algn="ctr" rtl="1">
                        <a:lnSpc>
                          <a:spcPct val="115000"/>
                        </a:lnSpc>
                        <a:spcAft>
                          <a:spcPts val="0"/>
                        </a:spcAft>
                      </a:pPr>
                      <a:endParaRPr lang="en-US" sz="2000" dirty="0">
                        <a:effectLst/>
                        <a:latin typeface="Calibri"/>
                        <a:ea typeface="Times New Roman"/>
                        <a:cs typeface="B Nazanin" pitchFamily="2" charset="-78"/>
                      </a:endParaRPr>
                    </a:p>
                  </a:txBody>
                  <a:tcPr marL="66161" marR="66161" marT="0" marB="0" anchor="ctr">
                    <a:cell3D prstMaterial="dkEdge">
                      <a:bevel prst="convex"/>
                      <a:lightRig rig="flood" dir="t"/>
                    </a:cell3D>
                    <a:solidFill>
                      <a:schemeClr val="accent2"/>
                    </a:solidFill>
                  </a:tcPr>
                </a:tc>
                <a:tc>
                  <a:txBody>
                    <a:bodyPr/>
                    <a:lstStyle/>
                    <a:p>
                      <a:pPr algn="ctr" rtl="1">
                        <a:lnSpc>
                          <a:spcPct val="115000"/>
                        </a:lnSpc>
                        <a:spcAft>
                          <a:spcPts val="0"/>
                        </a:spcAft>
                      </a:pPr>
                      <a:r>
                        <a:rPr lang="ar-SA" sz="2200" dirty="0" smtClean="0">
                          <a:effectLst/>
                          <a:cs typeface="B Nazanin" pitchFamily="2" charset="-78"/>
                        </a:rPr>
                        <a:t>اضافه وزن</a:t>
                      </a:r>
                      <a:endParaRPr lang="en-US" sz="2200" dirty="0">
                        <a:effectLst/>
                        <a:latin typeface="Calibri"/>
                        <a:ea typeface="Times New Roman"/>
                        <a:cs typeface="B Nazanin" pitchFamily="2" charset="-78"/>
                      </a:endParaRPr>
                    </a:p>
                  </a:txBody>
                  <a:tcPr marL="66161" marR="66161" marT="0" marB="0" anchor="ctr">
                    <a:cell3D prstMaterial="dkEdge">
                      <a:bevel prst="convex"/>
                      <a:lightRig rig="flood" dir="t"/>
                    </a:cell3D>
                    <a:solidFill>
                      <a:schemeClr val="accent2"/>
                    </a:solidFill>
                  </a:tcPr>
                </a:tc>
                <a:tc>
                  <a:txBody>
                    <a:bodyPr/>
                    <a:lstStyle/>
                    <a:p>
                      <a:pPr algn="ctr" rtl="1">
                        <a:lnSpc>
                          <a:spcPct val="115000"/>
                        </a:lnSpc>
                        <a:spcAft>
                          <a:spcPts val="0"/>
                        </a:spcAft>
                      </a:pPr>
                      <a:r>
                        <a:rPr lang="ar-SA" sz="2200" dirty="0" smtClean="0">
                          <a:effectLst/>
                          <a:cs typeface="B Nazanin" pitchFamily="2" charset="-78"/>
                        </a:rPr>
                        <a:t>اضافه وزن</a:t>
                      </a:r>
                      <a:endParaRPr lang="en-US" sz="2200" dirty="0">
                        <a:effectLst/>
                        <a:latin typeface="Calibri"/>
                        <a:ea typeface="Times New Roman"/>
                        <a:cs typeface="B Nazanin" pitchFamily="2" charset="-78"/>
                      </a:endParaRPr>
                    </a:p>
                  </a:txBody>
                  <a:tcPr marL="66161" marR="66161" marT="0" marB="0" anchor="ctr">
                    <a:cell3D prstMaterial="dkEdge">
                      <a:bevel prst="convex"/>
                      <a:lightRig rig="flood" dir="t"/>
                    </a:cell3D>
                    <a:solidFill>
                      <a:schemeClr val="accent2"/>
                    </a:solidFill>
                  </a:tcPr>
                </a:tc>
                <a:extLst>
                  <a:ext uri="{0D108BD9-81ED-4DB2-BD59-A6C34878D82A}">
                    <a16:rowId xmlns:a16="http://schemas.microsoft.com/office/drawing/2014/main" xmlns="" val="10003"/>
                  </a:ext>
                </a:extLst>
              </a:tr>
              <a:tr h="435903">
                <a:tc>
                  <a:txBody>
                    <a:bodyPr/>
                    <a:lstStyle/>
                    <a:p>
                      <a:pPr algn="ctr" rtl="1">
                        <a:lnSpc>
                          <a:spcPct val="115000"/>
                        </a:lnSpc>
                        <a:spcAft>
                          <a:spcPts val="0"/>
                        </a:spcAft>
                      </a:pPr>
                      <a:r>
                        <a:rPr lang="ar-SA" sz="2200">
                          <a:effectLst/>
                          <a:cs typeface="B Nazanin" pitchFamily="2" charset="-78"/>
                        </a:rPr>
                        <a:t>میانگین (0)</a:t>
                      </a:r>
                      <a:endParaRPr lang="en-US" sz="2200">
                        <a:effectLst/>
                        <a:latin typeface="Calibri"/>
                        <a:ea typeface="Times New Roman"/>
                        <a:cs typeface="B Nazanin" pitchFamily="2" charset="-78"/>
                      </a:endParaRPr>
                    </a:p>
                  </a:txBody>
                  <a:tcPr marL="66161" marR="66161" marT="0" marB="0" anchor="ctr">
                    <a:cell3D prstMaterial="dkEdge">
                      <a:bevel prst="convex"/>
                      <a:lightRig rig="flood" dir="t"/>
                    </a:cell3D>
                    <a:solidFill>
                      <a:schemeClr val="accent2"/>
                    </a:solidFill>
                  </a:tcPr>
                </a:tc>
                <a:tc>
                  <a:txBody>
                    <a:bodyPr/>
                    <a:lstStyle/>
                    <a:p>
                      <a:pPr algn="ctr" rtl="1">
                        <a:lnSpc>
                          <a:spcPct val="115000"/>
                        </a:lnSpc>
                        <a:spcAft>
                          <a:spcPts val="0"/>
                        </a:spcAft>
                      </a:pPr>
                      <a:r>
                        <a:rPr lang="ar-SA" sz="2200" dirty="0">
                          <a:effectLst/>
                          <a:cs typeface="B Nazanin" pitchFamily="2" charset="-78"/>
                        </a:rPr>
                        <a:t>طبیعی</a:t>
                      </a:r>
                      <a:endParaRPr lang="en-US" sz="2200" dirty="0">
                        <a:effectLst/>
                        <a:latin typeface="Calibri"/>
                        <a:ea typeface="Times New Roman"/>
                        <a:cs typeface="B Nazanin" pitchFamily="2" charset="-78"/>
                      </a:endParaRPr>
                    </a:p>
                  </a:txBody>
                  <a:tcPr marL="66161" marR="66161" marT="0" marB="0" anchor="ctr">
                    <a:cell3D prstMaterial="dkEdge">
                      <a:bevel prst="convex"/>
                      <a:lightRig rig="flood" dir="t"/>
                    </a:cell3D>
                    <a:solidFill>
                      <a:schemeClr val="accent2"/>
                    </a:solidFill>
                  </a:tcPr>
                </a:tc>
                <a:tc>
                  <a:txBody>
                    <a:bodyPr/>
                    <a:lstStyle/>
                    <a:p>
                      <a:pPr algn="ctr" rtl="1">
                        <a:lnSpc>
                          <a:spcPct val="115000"/>
                        </a:lnSpc>
                        <a:spcAft>
                          <a:spcPts val="0"/>
                        </a:spcAft>
                      </a:pPr>
                      <a:r>
                        <a:rPr lang="ar-SA" sz="2200" dirty="0">
                          <a:effectLst/>
                          <a:cs typeface="B Nazanin" pitchFamily="2" charset="-78"/>
                        </a:rPr>
                        <a:t>طبیعی</a:t>
                      </a:r>
                      <a:endParaRPr lang="en-US" sz="2200" dirty="0">
                        <a:effectLst/>
                        <a:latin typeface="Calibri"/>
                        <a:ea typeface="Times New Roman"/>
                        <a:cs typeface="B Nazanin" pitchFamily="2" charset="-78"/>
                      </a:endParaRPr>
                    </a:p>
                  </a:txBody>
                  <a:tcPr marL="66161" marR="66161" marT="0" marB="0" anchor="ctr">
                    <a:cell3D prstMaterial="dkEdge">
                      <a:bevel prst="convex"/>
                      <a:lightRig rig="flood" dir="t"/>
                    </a:cell3D>
                    <a:solidFill>
                      <a:schemeClr val="accent2"/>
                    </a:solidFill>
                  </a:tcPr>
                </a:tc>
                <a:tc>
                  <a:txBody>
                    <a:bodyPr/>
                    <a:lstStyle/>
                    <a:p>
                      <a:pPr algn="ctr" rtl="1">
                        <a:lnSpc>
                          <a:spcPct val="115000"/>
                        </a:lnSpc>
                        <a:spcAft>
                          <a:spcPts val="0"/>
                        </a:spcAft>
                      </a:pPr>
                      <a:r>
                        <a:rPr lang="ar-SA" sz="2200" dirty="0">
                          <a:effectLst/>
                          <a:cs typeface="B Nazanin" pitchFamily="2" charset="-78"/>
                        </a:rPr>
                        <a:t>طبیعی</a:t>
                      </a:r>
                      <a:endParaRPr lang="en-US" sz="2200" dirty="0">
                        <a:effectLst/>
                        <a:latin typeface="Calibri"/>
                        <a:ea typeface="Times New Roman"/>
                        <a:cs typeface="B Nazanin" pitchFamily="2" charset="-78"/>
                      </a:endParaRPr>
                    </a:p>
                  </a:txBody>
                  <a:tcPr marL="66161" marR="66161" marT="0" marB="0" anchor="ctr">
                    <a:cell3D prstMaterial="dkEdge">
                      <a:bevel prst="convex"/>
                      <a:lightRig rig="flood" dir="t"/>
                    </a:cell3D>
                    <a:solidFill>
                      <a:schemeClr val="accent2"/>
                    </a:solidFill>
                  </a:tcPr>
                </a:tc>
                <a:tc>
                  <a:txBody>
                    <a:bodyPr/>
                    <a:lstStyle/>
                    <a:p>
                      <a:pPr algn="ctr" rtl="1">
                        <a:lnSpc>
                          <a:spcPct val="115000"/>
                        </a:lnSpc>
                        <a:spcAft>
                          <a:spcPts val="0"/>
                        </a:spcAft>
                      </a:pPr>
                      <a:r>
                        <a:rPr lang="ar-SA" sz="2200" dirty="0">
                          <a:effectLst/>
                          <a:cs typeface="B Nazanin" pitchFamily="2" charset="-78"/>
                        </a:rPr>
                        <a:t>طبیعی</a:t>
                      </a:r>
                      <a:endParaRPr lang="en-US" sz="2200" dirty="0">
                        <a:effectLst/>
                        <a:latin typeface="Calibri"/>
                        <a:ea typeface="Times New Roman"/>
                        <a:cs typeface="B Nazanin" pitchFamily="2" charset="-78"/>
                      </a:endParaRPr>
                    </a:p>
                  </a:txBody>
                  <a:tcPr marL="66161" marR="66161" marT="0" marB="0" anchor="ctr">
                    <a:cell3D prstMaterial="dkEdge">
                      <a:bevel prst="convex"/>
                      <a:lightRig rig="flood" dir="t"/>
                    </a:cell3D>
                    <a:solidFill>
                      <a:schemeClr val="accent2"/>
                    </a:solidFill>
                  </a:tcPr>
                </a:tc>
                <a:extLst>
                  <a:ext uri="{0D108BD9-81ED-4DB2-BD59-A6C34878D82A}">
                    <a16:rowId xmlns:a16="http://schemas.microsoft.com/office/drawing/2014/main" xmlns="" val="10004"/>
                  </a:ext>
                </a:extLst>
              </a:tr>
              <a:tr h="406579">
                <a:tc>
                  <a:txBody>
                    <a:bodyPr/>
                    <a:lstStyle/>
                    <a:p>
                      <a:pPr algn="ctr" rtl="1">
                        <a:lnSpc>
                          <a:spcPct val="115000"/>
                        </a:lnSpc>
                        <a:spcAft>
                          <a:spcPts val="0"/>
                        </a:spcAft>
                      </a:pPr>
                      <a:r>
                        <a:rPr lang="ar-SA" sz="2200" dirty="0">
                          <a:effectLst/>
                          <a:cs typeface="B Nazanin" pitchFamily="2" charset="-78"/>
                        </a:rPr>
                        <a:t>پایین 1-</a:t>
                      </a:r>
                      <a:endParaRPr lang="en-US" sz="2200" dirty="0">
                        <a:effectLst/>
                        <a:latin typeface="Calibri"/>
                        <a:ea typeface="Times New Roman"/>
                        <a:cs typeface="B Nazanin" pitchFamily="2" charset="-78"/>
                      </a:endParaRPr>
                    </a:p>
                  </a:txBody>
                  <a:tcPr marL="66161" marR="66161" marT="0" marB="0" anchor="ctr">
                    <a:cell3D prstMaterial="dkEdge">
                      <a:bevel prst="convex"/>
                      <a:lightRig rig="flood" dir="t"/>
                    </a:cell3D>
                    <a:solidFill>
                      <a:schemeClr val="accent2"/>
                    </a:solidFill>
                  </a:tcPr>
                </a:tc>
                <a:tc>
                  <a:txBody>
                    <a:bodyPr/>
                    <a:lstStyle/>
                    <a:p>
                      <a:pPr algn="ctr" rtl="1">
                        <a:lnSpc>
                          <a:spcPct val="115000"/>
                        </a:lnSpc>
                        <a:spcAft>
                          <a:spcPts val="0"/>
                        </a:spcAft>
                      </a:pPr>
                      <a:r>
                        <a:rPr lang="ar-SA" sz="2200" dirty="0">
                          <a:effectLst/>
                          <a:cs typeface="B Nazanin" pitchFamily="2" charset="-78"/>
                        </a:rPr>
                        <a:t>طبیعی</a:t>
                      </a:r>
                      <a:endParaRPr lang="en-US" sz="2200" dirty="0">
                        <a:effectLst/>
                        <a:latin typeface="Calibri"/>
                        <a:ea typeface="Times New Roman"/>
                        <a:cs typeface="B Nazanin" pitchFamily="2" charset="-78"/>
                      </a:endParaRPr>
                    </a:p>
                  </a:txBody>
                  <a:tcPr marL="66161" marR="66161" marT="0" marB="0" anchor="ctr">
                    <a:cell3D prstMaterial="dkEdge">
                      <a:bevel prst="convex"/>
                      <a:lightRig rig="flood" dir="t"/>
                    </a:cell3D>
                    <a:solidFill>
                      <a:schemeClr val="accent2"/>
                    </a:solidFill>
                  </a:tcPr>
                </a:tc>
                <a:tc>
                  <a:txBody>
                    <a:bodyPr/>
                    <a:lstStyle/>
                    <a:p>
                      <a:pPr algn="ctr" rtl="1">
                        <a:lnSpc>
                          <a:spcPct val="115000"/>
                        </a:lnSpc>
                        <a:spcAft>
                          <a:spcPts val="0"/>
                        </a:spcAft>
                      </a:pPr>
                      <a:r>
                        <a:rPr lang="ar-SA" sz="2200" dirty="0">
                          <a:effectLst/>
                          <a:cs typeface="B Nazanin" pitchFamily="2" charset="-78"/>
                        </a:rPr>
                        <a:t>طبیعی</a:t>
                      </a:r>
                      <a:endParaRPr lang="en-US" sz="2200" dirty="0">
                        <a:effectLst/>
                        <a:latin typeface="Calibri"/>
                        <a:ea typeface="Times New Roman"/>
                        <a:cs typeface="B Nazanin" pitchFamily="2" charset="-78"/>
                      </a:endParaRPr>
                    </a:p>
                  </a:txBody>
                  <a:tcPr marL="66161" marR="66161" marT="0" marB="0" anchor="ctr">
                    <a:cell3D prstMaterial="dkEdge">
                      <a:bevel prst="convex"/>
                      <a:lightRig rig="flood" dir="t"/>
                    </a:cell3D>
                    <a:solidFill>
                      <a:schemeClr val="accent2"/>
                    </a:solidFill>
                  </a:tcPr>
                </a:tc>
                <a:tc>
                  <a:txBody>
                    <a:bodyPr/>
                    <a:lstStyle/>
                    <a:p>
                      <a:pPr algn="ctr" rtl="1">
                        <a:lnSpc>
                          <a:spcPct val="115000"/>
                        </a:lnSpc>
                        <a:spcAft>
                          <a:spcPts val="0"/>
                        </a:spcAft>
                      </a:pPr>
                      <a:r>
                        <a:rPr lang="ar-SA" sz="2200" dirty="0">
                          <a:effectLst/>
                          <a:cs typeface="B Nazanin" pitchFamily="2" charset="-78"/>
                        </a:rPr>
                        <a:t>طبیعی</a:t>
                      </a:r>
                      <a:endParaRPr lang="en-US" sz="2200" dirty="0">
                        <a:effectLst/>
                        <a:latin typeface="Calibri"/>
                        <a:ea typeface="Times New Roman"/>
                        <a:cs typeface="B Nazanin" pitchFamily="2" charset="-78"/>
                      </a:endParaRPr>
                    </a:p>
                  </a:txBody>
                  <a:tcPr marL="66161" marR="66161" marT="0" marB="0" anchor="ctr">
                    <a:cell3D prstMaterial="dkEdge">
                      <a:bevel prst="convex"/>
                      <a:lightRig rig="flood" dir="t"/>
                    </a:cell3D>
                    <a:solidFill>
                      <a:schemeClr val="accent2"/>
                    </a:solidFill>
                  </a:tcPr>
                </a:tc>
                <a:tc>
                  <a:txBody>
                    <a:bodyPr/>
                    <a:lstStyle/>
                    <a:p>
                      <a:pPr algn="ctr" rtl="1">
                        <a:lnSpc>
                          <a:spcPct val="115000"/>
                        </a:lnSpc>
                        <a:spcAft>
                          <a:spcPts val="0"/>
                        </a:spcAft>
                      </a:pPr>
                      <a:r>
                        <a:rPr lang="ar-SA" sz="2200" dirty="0">
                          <a:effectLst/>
                          <a:cs typeface="B Nazanin" pitchFamily="2" charset="-78"/>
                        </a:rPr>
                        <a:t>طبیعی</a:t>
                      </a:r>
                      <a:endParaRPr lang="en-US" sz="2200" dirty="0">
                        <a:effectLst/>
                        <a:latin typeface="Calibri"/>
                        <a:ea typeface="Times New Roman"/>
                        <a:cs typeface="B Nazanin" pitchFamily="2" charset="-78"/>
                      </a:endParaRPr>
                    </a:p>
                  </a:txBody>
                  <a:tcPr marL="66161" marR="66161" marT="0" marB="0" anchor="ctr">
                    <a:cell3D prstMaterial="dkEdge">
                      <a:bevel prst="convex"/>
                      <a:lightRig rig="flood" dir="t"/>
                    </a:cell3D>
                    <a:solidFill>
                      <a:schemeClr val="accent2"/>
                    </a:solidFill>
                  </a:tcPr>
                </a:tc>
                <a:extLst>
                  <a:ext uri="{0D108BD9-81ED-4DB2-BD59-A6C34878D82A}">
                    <a16:rowId xmlns:a16="http://schemas.microsoft.com/office/drawing/2014/main" xmlns="" val="10005"/>
                  </a:ext>
                </a:extLst>
              </a:tr>
              <a:tr h="896645">
                <a:tc>
                  <a:txBody>
                    <a:bodyPr/>
                    <a:lstStyle/>
                    <a:p>
                      <a:pPr algn="ctr" rtl="1">
                        <a:lnSpc>
                          <a:spcPct val="115000"/>
                        </a:lnSpc>
                        <a:spcAft>
                          <a:spcPts val="0"/>
                        </a:spcAft>
                      </a:pPr>
                      <a:r>
                        <a:rPr lang="ar-SA" sz="2200" dirty="0">
                          <a:effectLst/>
                          <a:cs typeface="B Nazanin" pitchFamily="2" charset="-78"/>
                        </a:rPr>
                        <a:t>پایین 2-</a:t>
                      </a:r>
                      <a:endParaRPr lang="en-US" sz="2200" dirty="0">
                        <a:effectLst/>
                        <a:latin typeface="Calibri"/>
                        <a:ea typeface="Times New Roman"/>
                        <a:cs typeface="B Nazanin" pitchFamily="2" charset="-78"/>
                      </a:endParaRPr>
                    </a:p>
                  </a:txBody>
                  <a:tcPr marL="66161" marR="66161" marT="0" marB="0" anchor="ctr">
                    <a:cell3D prstMaterial="dkEdge">
                      <a:bevel prst="convex"/>
                      <a:lightRig rig="flood" dir="t"/>
                    </a:cell3D>
                    <a:solidFill>
                      <a:schemeClr val="accent2"/>
                    </a:solidFill>
                  </a:tcPr>
                </a:tc>
                <a:tc>
                  <a:txBody>
                    <a:bodyPr/>
                    <a:lstStyle/>
                    <a:p>
                      <a:pPr algn="ctr" rtl="1">
                        <a:lnSpc>
                          <a:spcPct val="115000"/>
                        </a:lnSpc>
                        <a:spcAft>
                          <a:spcPts val="0"/>
                        </a:spcAft>
                      </a:pPr>
                      <a:r>
                        <a:rPr lang="ar-SA" sz="2200" dirty="0">
                          <a:effectLst/>
                          <a:cs typeface="B Nazanin" pitchFamily="2" charset="-78"/>
                        </a:rPr>
                        <a:t>کوتاه قد </a:t>
                      </a:r>
                      <a:endParaRPr lang="en-US" sz="2200" dirty="0" smtClean="0">
                        <a:effectLst/>
                        <a:cs typeface="B Nazanin" pitchFamily="2" charset="-78"/>
                      </a:endParaRPr>
                    </a:p>
                    <a:p>
                      <a:pPr algn="ctr" rtl="1">
                        <a:lnSpc>
                          <a:spcPct val="115000"/>
                        </a:lnSpc>
                        <a:spcAft>
                          <a:spcPts val="0"/>
                        </a:spcAft>
                      </a:pPr>
                      <a:r>
                        <a:rPr lang="en-US" sz="2000" dirty="0" smtClean="0">
                          <a:effectLst/>
                          <a:cs typeface="B Nazanin" pitchFamily="2" charset="-78"/>
                        </a:rPr>
                        <a:t>(Stunted)</a:t>
                      </a:r>
                      <a:endParaRPr lang="en-US" sz="2000" dirty="0">
                        <a:effectLst/>
                        <a:latin typeface="Calibri"/>
                        <a:ea typeface="Times New Roman"/>
                        <a:cs typeface="B Nazanin" pitchFamily="2" charset="-78"/>
                      </a:endParaRPr>
                    </a:p>
                  </a:txBody>
                  <a:tcPr marL="66161" marR="66161" marT="0" marB="0" anchor="ctr">
                    <a:cell3D prstMaterial="dkEdge">
                      <a:bevel prst="convex"/>
                      <a:lightRig rig="flood" dir="t"/>
                    </a:cell3D>
                    <a:solidFill>
                      <a:schemeClr val="accent2"/>
                    </a:solidFill>
                  </a:tcPr>
                </a:tc>
                <a:tc>
                  <a:txBody>
                    <a:bodyPr/>
                    <a:lstStyle/>
                    <a:p>
                      <a:pPr algn="ctr" rtl="1">
                        <a:lnSpc>
                          <a:spcPct val="115000"/>
                        </a:lnSpc>
                        <a:spcAft>
                          <a:spcPts val="0"/>
                        </a:spcAft>
                      </a:pPr>
                      <a:r>
                        <a:rPr lang="ar-SA" sz="2200" dirty="0">
                          <a:effectLst/>
                          <a:cs typeface="B Nazanin" pitchFamily="2" charset="-78"/>
                        </a:rPr>
                        <a:t>کم وزن</a:t>
                      </a:r>
                      <a:endParaRPr lang="en-US" sz="2200" dirty="0">
                        <a:effectLst/>
                        <a:cs typeface="B Nazanin" pitchFamily="2" charset="-78"/>
                      </a:endParaRPr>
                    </a:p>
                    <a:p>
                      <a:pPr algn="ctr" rtl="1">
                        <a:lnSpc>
                          <a:spcPct val="115000"/>
                        </a:lnSpc>
                        <a:spcAft>
                          <a:spcPts val="0"/>
                        </a:spcAft>
                      </a:pPr>
                      <a:r>
                        <a:rPr lang="en-US" sz="2000" dirty="0">
                          <a:effectLst/>
                          <a:cs typeface="B Nazanin" pitchFamily="2" charset="-78"/>
                        </a:rPr>
                        <a:t>(Underweight)</a:t>
                      </a:r>
                      <a:endParaRPr lang="en-US" sz="2000" dirty="0">
                        <a:effectLst/>
                        <a:latin typeface="Calibri"/>
                        <a:ea typeface="Times New Roman"/>
                        <a:cs typeface="B Nazanin" pitchFamily="2" charset="-78"/>
                      </a:endParaRPr>
                    </a:p>
                  </a:txBody>
                  <a:tcPr marL="66161" marR="66161" marT="0" marB="0" anchor="ctr">
                    <a:cell3D prstMaterial="dkEdge">
                      <a:bevel prst="convex"/>
                      <a:lightRig rig="flood" dir="t"/>
                    </a:cell3D>
                    <a:solidFill>
                      <a:schemeClr val="accent2"/>
                    </a:solidFill>
                  </a:tcPr>
                </a:tc>
                <a:tc>
                  <a:txBody>
                    <a:bodyPr/>
                    <a:lstStyle/>
                    <a:p>
                      <a:pPr algn="ctr" rtl="1">
                        <a:lnSpc>
                          <a:spcPct val="115000"/>
                        </a:lnSpc>
                        <a:spcAft>
                          <a:spcPts val="0"/>
                        </a:spcAft>
                      </a:pPr>
                      <a:r>
                        <a:rPr lang="ar-SA" sz="2200" dirty="0">
                          <a:effectLst/>
                          <a:cs typeface="B Nazanin" pitchFamily="2" charset="-78"/>
                        </a:rPr>
                        <a:t>لاغر</a:t>
                      </a:r>
                      <a:endParaRPr lang="en-US" sz="2200" dirty="0">
                        <a:effectLst/>
                        <a:cs typeface="B Nazanin" pitchFamily="2" charset="-78"/>
                      </a:endParaRPr>
                    </a:p>
                    <a:p>
                      <a:pPr algn="ctr" rtl="1">
                        <a:lnSpc>
                          <a:spcPct val="115000"/>
                        </a:lnSpc>
                        <a:spcAft>
                          <a:spcPts val="0"/>
                        </a:spcAft>
                      </a:pPr>
                      <a:r>
                        <a:rPr lang="en-US" sz="2000" dirty="0">
                          <a:effectLst/>
                          <a:cs typeface="B Nazanin" pitchFamily="2" charset="-78"/>
                        </a:rPr>
                        <a:t>(Wasted) </a:t>
                      </a:r>
                      <a:endParaRPr lang="en-US" sz="2000" dirty="0">
                        <a:effectLst/>
                        <a:latin typeface="Calibri"/>
                        <a:ea typeface="Times New Roman"/>
                        <a:cs typeface="B Nazanin" pitchFamily="2" charset="-78"/>
                      </a:endParaRPr>
                    </a:p>
                  </a:txBody>
                  <a:tcPr marL="66161" marR="66161" marT="0" marB="0" anchor="ctr">
                    <a:cell3D prstMaterial="dkEdge">
                      <a:bevel prst="convex"/>
                      <a:lightRig rig="flood" dir="t"/>
                    </a:cell3D>
                    <a:solidFill>
                      <a:schemeClr val="accent2"/>
                    </a:solidFill>
                  </a:tcPr>
                </a:tc>
                <a:tc>
                  <a:txBody>
                    <a:bodyPr/>
                    <a:lstStyle/>
                    <a:p>
                      <a:pPr marL="0" marR="0" lvl="0" indent="0" algn="ctr" defTabSz="914400" rtl="1" eaLnBrk="1" fontAlgn="auto" latinLnBrk="0" hangingPunct="1">
                        <a:lnSpc>
                          <a:spcPct val="115000"/>
                        </a:lnSpc>
                        <a:spcBef>
                          <a:spcPts val="0"/>
                        </a:spcBef>
                        <a:spcAft>
                          <a:spcPts val="0"/>
                        </a:spcAft>
                        <a:buClrTx/>
                        <a:buSzTx/>
                        <a:buFontTx/>
                        <a:buNone/>
                        <a:tabLst/>
                        <a:defRPr/>
                      </a:pPr>
                      <a:r>
                        <a:rPr kumimoji="0" lang="ar-SA" sz="2200" b="0" i="0" u="none" strike="noStrike" kern="1200" cap="none" spc="0" normalizeH="0" baseline="0" noProof="0" dirty="0" smtClean="0">
                          <a:ln>
                            <a:noFill/>
                          </a:ln>
                          <a:solidFill>
                            <a:srgbClr val="000000"/>
                          </a:solidFill>
                          <a:effectLst/>
                          <a:uLnTx/>
                          <a:uFillTx/>
                          <a:latin typeface="+mn-lt"/>
                          <a:ea typeface="+mn-ea"/>
                          <a:cs typeface="B Nazanin" pitchFamily="2" charset="-78"/>
                        </a:rPr>
                        <a:t>لاغر</a:t>
                      </a:r>
                      <a:endParaRPr kumimoji="0" lang="en-US" sz="2200" b="0" i="0" u="none" strike="noStrike" kern="1200" cap="none" spc="0" normalizeH="0" baseline="0" noProof="0" dirty="0" smtClean="0">
                        <a:ln>
                          <a:noFill/>
                        </a:ln>
                        <a:solidFill>
                          <a:srgbClr val="000000"/>
                        </a:solidFill>
                        <a:effectLst/>
                        <a:uLnTx/>
                        <a:uFillTx/>
                        <a:latin typeface="+mn-lt"/>
                        <a:ea typeface="+mn-ea"/>
                        <a:cs typeface="B Nazanin" pitchFamily="2" charset="-78"/>
                      </a:endParaRPr>
                    </a:p>
                    <a:p>
                      <a:pPr algn="ctr" rtl="1">
                        <a:lnSpc>
                          <a:spcPct val="115000"/>
                        </a:lnSpc>
                        <a:spcAft>
                          <a:spcPts val="0"/>
                        </a:spcAft>
                      </a:pPr>
                      <a:r>
                        <a:rPr lang="en-US" sz="2000" dirty="0" smtClean="0">
                          <a:effectLst/>
                          <a:cs typeface="B Nazanin" pitchFamily="2" charset="-78"/>
                        </a:rPr>
                        <a:t>(Wasted) </a:t>
                      </a:r>
                      <a:endParaRPr lang="en-US" sz="2000" dirty="0">
                        <a:effectLst/>
                        <a:latin typeface="Calibri"/>
                        <a:ea typeface="Times New Roman"/>
                        <a:cs typeface="B Nazanin" pitchFamily="2" charset="-78"/>
                      </a:endParaRPr>
                    </a:p>
                  </a:txBody>
                  <a:tcPr marL="66161" marR="66161" marT="0" marB="0" anchor="ctr">
                    <a:cell3D prstMaterial="dkEdge">
                      <a:bevel prst="convex"/>
                      <a:lightRig rig="flood" dir="t"/>
                    </a:cell3D>
                    <a:solidFill>
                      <a:schemeClr val="accent2"/>
                    </a:solidFill>
                  </a:tcPr>
                </a:tc>
                <a:extLst>
                  <a:ext uri="{0D108BD9-81ED-4DB2-BD59-A6C34878D82A}">
                    <a16:rowId xmlns:a16="http://schemas.microsoft.com/office/drawing/2014/main" xmlns="" val="10006"/>
                  </a:ext>
                </a:extLst>
              </a:tr>
              <a:tr h="1187474">
                <a:tc>
                  <a:txBody>
                    <a:bodyPr/>
                    <a:lstStyle/>
                    <a:p>
                      <a:pPr algn="ctr" rtl="1">
                        <a:lnSpc>
                          <a:spcPct val="115000"/>
                        </a:lnSpc>
                        <a:spcAft>
                          <a:spcPts val="0"/>
                        </a:spcAft>
                      </a:pPr>
                      <a:r>
                        <a:rPr lang="ar-SA" sz="2200" dirty="0">
                          <a:effectLst/>
                          <a:cs typeface="B Nazanin" pitchFamily="2" charset="-78"/>
                        </a:rPr>
                        <a:t>پایین 3-</a:t>
                      </a:r>
                      <a:endParaRPr lang="en-US" sz="2200" dirty="0">
                        <a:effectLst/>
                        <a:latin typeface="Calibri"/>
                        <a:ea typeface="Times New Roman"/>
                        <a:cs typeface="B Nazanin" pitchFamily="2" charset="-78"/>
                      </a:endParaRPr>
                    </a:p>
                  </a:txBody>
                  <a:tcPr marL="66161" marR="66161" marT="0" marB="0" anchor="ctr">
                    <a:cell3D prstMaterial="dkEdge">
                      <a:bevel prst="convex"/>
                      <a:lightRig rig="flood" dir="t"/>
                    </a:cell3D>
                    <a:solidFill>
                      <a:schemeClr val="accent2"/>
                    </a:solidFill>
                  </a:tcPr>
                </a:tc>
                <a:tc>
                  <a:txBody>
                    <a:bodyPr/>
                    <a:lstStyle/>
                    <a:p>
                      <a:pPr algn="ctr" rtl="1">
                        <a:lnSpc>
                          <a:spcPct val="115000"/>
                        </a:lnSpc>
                        <a:spcAft>
                          <a:spcPts val="0"/>
                        </a:spcAft>
                      </a:pPr>
                      <a:r>
                        <a:rPr lang="ar-SA" sz="2200" dirty="0" smtClean="0">
                          <a:effectLst/>
                          <a:cs typeface="B Nazanin" pitchFamily="2" charset="-78"/>
                        </a:rPr>
                        <a:t>کوتاه قد</a:t>
                      </a:r>
                      <a:r>
                        <a:rPr lang="fa-IR" sz="2200" dirty="0" smtClean="0">
                          <a:effectLst/>
                          <a:cs typeface="B Nazanin" pitchFamily="2" charset="-78"/>
                        </a:rPr>
                        <a:t>ی شدید</a:t>
                      </a:r>
                      <a:endParaRPr lang="en-US" sz="2200" dirty="0" smtClean="0">
                        <a:effectLst/>
                        <a:cs typeface="B Nazanin" pitchFamily="2" charset="-78"/>
                      </a:endParaRPr>
                    </a:p>
                    <a:p>
                      <a:pPr algn="ctr" rtl="1">
                        <a:lnSpc>
                          <a:spcPct val="115000"/>
                        </a:lnSpc>
                        <a:spcAft>
                          <a:spcPts val="0"/>
                        </a:spcAft>
                      </a:pPr>
                      <a:r>
                        <a:rPr lang="en-US" sz="2000" dirty="0" smtClean="0">
                          <a:effectLst/>
                          <a:cs typeface="B Nazanin" pitchFamily="2" charset="-78"/>
                        </a:rPr>
                        <a:t>(Severely stunted)</a:t>
                      </a:r>
                      <a:endParaRPr lang="en-US" sz="2000" dirty="0">
                        <a:effectLst/>
                        <a:latin typeface="Calibri"/>
                        <a:ea typeface="Times New Roman"/>
                        <a:cs typeface="B Nazanin" pitchFamily="2" charset="-78"/>
                      </a:endParaRPr>
                    </a:p>
                  </a:txBody>
                  <a:tcPr marL="66161" marR="66161" marT="0" marB="0" anchor="ctr">
                    <a:cell3D prstMaterial="dkEdge">
                      <a:bevel prst="convex"/>
                      <a:lightRig rig="flood" dir="t"/>
                    </a:cell3D>
                    <a:solidFill>
                      <a:schemeClr val="accent2"/>
                    </a:solidFill>
                  </a:tcPr>
                </a:tc>
                <a:tc>
                  <a:txBody>
                    <a:bodyPr/>
                    <a:lstStyle/>
                    <a:p>
                      <a:pPr algn="ctr" rtl="1">
                        <a:lnSpc>
                          <a:spcPct val="115000"/>
                        </a:lnSpc>
                        <a:spcAft>
                          <a:spcPts val="0"/>
                        </a:spcAft>
                      </a:pPr>
                      <a:r>
                        <a:rPr lang="ar-SA" sz="2200" dirty="0" smtClean="0">
                          <a:effectLst/>
                          <a:cs typeface="B Nazanin" pitchFamily="2" charset="-78"/>
                        </a:rPr>
                        <a:t>کم وزن</a:t>
                      </a:r>
                      <a:r>
                        <a:rPr lang="fa-IR" sz="2200" dirty="0" smtClean="0">
                          <a:effectLst/>
                          <a:cs typeface="B Nazanin" pitchFamily="2" charset="-78"/>
                        </a:rPr>
                        <a:t>ی شدید</a:t>
                      </a:r>
                      <a:endParaRPr lang="en-US" sz="2200" dirty="0">
                        <a:effectLst/>
                        <a:cs typeface="B Nazanin" pitchFamily="2" charset="-78"/>
                      </a:endParaRPr>
                    </a:p>
                    <a:p>
                      <a:pPr algn="ctr" rtl="1">
                        <a:lnSpc>
                          <a:spcPct val="115000"/>
                        </a:lnSpc>
                        <a:spcAft>
                          <a:spcPts val="0"/>
                        </a:spcAft>
                      </a:pPr>
                      <a:r>
                        <a:rPr lang="en-US" sz="2000" dirty="0">
                          <a:effectLst/>
                          <a:cs typeface="B Nazanin" pitchFamily="2" charset="-78"/>
                        </a:rPr>
                        <a:t>(Severely underweight)</a:t>
                      </a:r>
                      <a:endParaRPr lang="en-US" sz="2000" dirty="0">
                        <a:effectLst/>
                        <a:latin typeface="Calibri"/>
                        <a:ea typeface="Times New Roman"/>
                        <a:cs typeface="B Nazanin" pitchFamily="2" charset="-78"/>
                      </a:endParaRPr>
                    </a:p>
                  </a:txBody>
                  <a:tcPr marL="66161" marR="66161" marT="0" marB="0" anchor="ctr">
                    <a:cell3D prstMaterial="dkEdge">
                      <a:bevel prst="convex"/>
                      <a:lightRig rig="flood" dir="t"/>
                    </a:cell3D>
                    <a:solidFill>
                      <a:schemeClr val="accent2"/>
                    </a:solidFill>
                  </a:tcPr>
                </a:tc>
                <a:tc>
                  <a:txBody>
                    <a:bodyPr/>
                    <a:lstStyle/>
                    <a:p>
                      <a:pPr algn="ctr" rtl="1">
                        <a:lnSpc>
                          <a:spcPct val="115000"/>
                        </a:lnSpc>
                        <a:spcAft>
                          <a:spcPts val="0"/>
                        </a:spcAft>
                      </a:pPr>
                      <a:r>
                        <a:rPr lang="ar-SA" sz="2200" dirty="0" smtClean="0">
                          <a:effectLst/>
                          <a:cs typeface="B Nazanin" pitchFamily="2" charset="-78"/>
                        </a:rPr>
                        <a:t>لاغر</a:t>
                      </a:r>
                      <a:r>
                        <a:rPr lang="fa-IR" sz="2200" dirty="0" smtClean="0">
                          <a:effectLst/>
                          <a:cs typeface="B Nazanin" pitchFamily="2" charset="-78"/>
                        </a:rPr>
                        <a:t>ی شدید</a:t>
                      </a:r>
                      <a:endParaRPr lang="en-US" sz="2200" dirty="0">
                        <a:effectLst/>
                        <a:cs typeface="B Nazanin" pitchFamily="2" charset="-78"/>
                      </a:endParaRPr>
                    </a:p>
                    <a:p>
                      <a:pPr algn="ctr" rtl="1">
                        <a:lnSpc>
                          <a:spcPct val="115000"/>
                        </a:lnSpc>
                        <a:spcAft>
                          <a:spcPts val="0"/>
                        </a:spcAft>
                      </a:pPr>
                      <a:r>
                        <a:rPr lang="en-US" sz="2000" dirty="0">
                          <a:effectLst/>
                          <a:cs typeface="B Nazanin" pitchFamily="2" charset="-78"/>
                        </a:rPr>
                        <a:t>(Severely wasted)</a:t>
                      </a:r>
                      <a:endParaRPr lang="en-US" sz="2000" dirty="0">
                        <a:effectLst/>
                        <a:latin typeface="Calibri"/>
                        <a:ea typeface="Times New Roman"/>
                        <a:cs typeface="B Nazanin" pitchFamily="2" charset="-78"/>
                      </a:endParaRPr>
                    </a:p>
                  </a:txBody>
                  <a:tcPr marL="66161" marR="66161" marT="0" marB="0" anchor="ctr">
                    <a:cell3D prstMaterial="dkEdge">
                      <a:bevel prst="convex"/>
                      <a:lightRig rig="flood" dir="t"/>
                    </a:cell3D>
                    <a:solidFill>
                      <a:schemeClr val="accent2"/>
                    </a:solidFill>
                  </a:tcPr>
                </a:tc>
                <a:tc>
                  <a:txBody>
                    <a:bodyPr/>
                    <a:lstStyle/>
                    <a:p>
                      <a:pPr algn="ctr" rtl="1">
                        <a:lnSpc>
                          <a:spcPct val="115000"/>
                        </a:lnSpc>
                        <a:spcAft>
                          <a:spcPts val="0"/>
                        </a:spcAft>
                      </a:pPr>
                      <a:r>
                        <a:rPr lang="ar-SA" sz="2200" dirty="0" smtClean="0">
                          <a:effectLst/>
                          <a:cs typeface="B Nazanin" pitchFamily="2" charset="-78"/>
                        </a:rPr>
                        <a:t>لاغر</a:t>
                      </a:r>
                      <a:r>
                        <a:rPr lang="fa-IR" sz="2200" dirty="0" smtClean="0">
                          <a:effectLst/>
                          <a:cs typeface="B Nazanin" pitchFamily="2" charset="-78"/>
                        </a:rPr>
                        <a:t>ی شدید</a:t>
                      </a:r>
                      <a:endParaRPr lang="en-US" sz="2200" dirty="0">
                        <a:effectLst/>
                        <a:cs typeface="B Nazanin" pitchFamily="2" charset="-78"/>
                      </a:endParaRPr>
                    </a:p>
                    <a:p>
                      <a:pPr algn="ctr" rtl="1">
                        <a:lnSpc>
                          <a:spcPct val="115000"/>
                        </a:lnSpc>
                        <a:spcAft>
                          <a:spcPts val="0"/>
                        </a:spcAft>
                      </a:pPr>
                      <a:r>
                        <a:rPr lang="en-US" sz="2000" dirty="0">
                          <a:effectLst/>
                          <a:cs typeface="B Nazanin" pitchFamily="2" charset="-78"/>
                        </a:rPr>
                        <a:t>(Severely wasted)</a:t>
                      </a:r>
                      <a:endParaRPr lang="en-US" sz="2000" dirty="0">
                        <a:effectLst/>
                        <a:latin typeface="Calibri"/>
                        <a:ea typeface="Times New Roman"/>
                        <a:cs typeface="B Nazanin" pitchFamily="2" charset="-78"/>
                      </a:endParaRPr>
                    </a:p>
                  </a:txBody>
                  <a:tcPr marL="66161" marR="66161" marT="0" marB="0" anchor="ctr">
                    <a:cell3D prstMaterial="dkEdge">
                      <a:bevel prst="convex"/>
                      <a:lightRig rig="flood" dir="t"/>
                    </a:cell3D>
                    <a:solidFill>
                      <a:schemeClr val="accent2"/>
                    </a:solidFill>
                  </a:tcPr>
                </a:tc>
                <a:extLst>
                  <a:ext uri="{0D108BD9-81ED-4DB2-BD59-A6C34878D82A}">
                    <a16:rowId xmlns:a16="http://schemas.microsoft.com/office/drawing/2014/main" xmlns="" val="10007"/>
                  </a:ext>
                </a:extLst>
              </a:tr>
            </a:tbl>
          </a:graphicData>
        </a:graphic>
      </p:graphicFrame>
      <p:sp>
        <p:nvSpPr>
          <p:cNvPr id="3" name="Title 2"/>
          <p:cNvSpPr>
            <a:spLocks noGrp="1"/>
          </p:cNvSpPr>
          <p:nvPr>
            <p:ph type="title" idx="4294967295"/>
          </p:nvPr>
        </p:nvSpPr>
        <p:spPr>
          <a:xfrm>
            <a:off x="755576" y="-171400"/>
            <a:ext cx="7754938" cy="864096"/>
          </a:xfrm>
        </p:spPr>
        <p:txBody>
          <a:bodyPr/>
          <a:lstStyle/>
          <a:p>
            <a:pPr algn="ctr"/>
            <a:r>
              <a:rPr lang="fa-IR" sz="3600" b="1" dirty="0" smtClean="0">
                <a:cs typeface="B Nazanin" pitchFamily="2" charset="-78"/>
              </a:rPr>
              <a:t>تفسیر شاخص های رشد</a:t>
            </a:r>
            <a:endParaRPr lang="fa-IR" sz="3600" b="1" dirty="0">
              <a:cs typeface="B Nazanin" pitchFamily="2" charset="-78"/>
            </a:endParaRPr>
          </a:p>
        </p:txBody>
      </p:sp>
    </p:spTree>
    <p:extLst>
      <p:ext uri="{BB962C8B-B14F-4D97-AF65-F5344CB8AC3E}">
        <p14:creationId xmlns:p14="http://schemas.microsoft.com/office/powerpoint/2010/main" val="893024467"/>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381000"/>
            <a:ext cx="7772400" cy="990600"/>
          </a:xfrm>
        </p:spPr>
        <p:txBody>
          <a:bodyPr/>
          <a:lstStyle/>
          <a:p>
            <a:pPr algn="ctr"/>
            <a:r>
              <a:rPr lang="fa-IR" sz="4000" dirty="0" smtClean="0">
                <a:solidFill>
                  <a:schemeClr val="accent6">
                    <a:lumMod val="75000"/>
                  </a:schemeClr>
                </a:solidFill>
                <a:cs typeface="B Nazanin Outline" panose="00000400000000000000" pitchFamily="2" charset="-78"/>
              </a:rPr>
              <a:t>ارزیابی کودک از نظر وزن برای سن </a:t>
            </a:r>
            <a:endParaRPr lang="en-US" sz="4000" dirty="0">
              <a:solidFill>
                <a:schemeClr val="accent6">
                  <a:lumMod val="75000"/>
                </a:schemeClr>
              </a:solidFill>
              <a:cs typeface="B Nazanin Outline" panose="00000400000000000000" pitchFamily="2" charset="-78"/>
            </a:endParaRPr>
          </a:p>
        </p:txBody>
      </p:sp>
      <p:pic>
        <p:nvPicPr>
          <p:cNvPr id="5" name="Picture 4" descr="C:\Users\ayarparvar\Desktop\2009-05-05 at 11-31-0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3000" y="1600200"/>
            <a:ext cx="7086600" cy="4591266"/>
          </a:xfrm>
          <a:prstGeom prst="rect">
            <a:avLst/>
          </a:prstGeom>
          <a:solidFill>
            <a:schemeClr val="bg1"/>
          </a:solidFill>
          <a:ln w="38100" cap="sq">
            <a:solidFill>
              <a:srgbClr val="92D050"/>
            </a:solidFill>
            <a:prstDash val="solid"/>
            <a:miter lim="800000"/>
          </a:ln>
          <a:effectLst>
            <a:outerShdw blurRad="50800" dist="38100" dir="2700000" algn="tl" rotWithShape="0">
              <a:srgbClr val="000000">
                <a:alpha val="43000"/>
              </a:srgbClr>
            </a:outerShdw>
          </a:effectLst>
          <a:extLst/>
        </p:spPr>
      </p:pic>
    </p:spTree>
    <p:extLst>
      <p:ext uri="{BB962C8B-B14F-4D97-AF65-F5344CB8AC3E}">
        <p14:creationId xmlns:p14="http://schemas.microsoft.com/office/powerpoint/2010/main" val="1802475326"/>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112217530"/>
              </p:ext>
            </p:extLst>
          </p:nvPr>
        </p:nvGraphicFramePr>
        <p:xfrm>
          <a:off x="0" y="1"/>
          <a:ext cx="9144000" cy="7018604"/>
        </p:xfrm>
        <a:graphic>
          <a:graphicData uri="http://schemas.openxmlformats.org/drawingml/2006/table">
            <a:tbl>
              <a:tblPr rtl="1" firstRow="1" firstCol="1" bandRow="1"/>
              <a:tblGrid>
                <a:gridCol w="1808748">
                  <a:extLst>
                    <a:ext uri="{9D8B030D-6E8A-4147-A177-3AD203B41FA5}">
                      <a16:colId xmlns:a16="http://schemas.microsoft.com/office/drawing/2014/main" xmlns="" val="20000"/>
                    </a:ext>
                  </a:extLst>
                </a:gridCol>
                <a:gridCol w="1102894">
                  <a:extLst>
                    <a:ext uri="{9D8B030D-6E8A-4147-A177-3AD203B41FA5}">
                      <a16:colId xmlns:a16="http://schemas.microsoft.com/office/drawing/2014/main" xmlns="" val="20001"/>
                    </a:ext>
                  </a:extLst>
                </a:gridCol>
                <a:gridCol w="6232358">
                  <a:extLst>
                    <a:ext uri="{9D8B030D-6E8A-4147-A177-3AD203B41FA5}">
                      <a16:colId xmlns:a16="http://schemas.microsoft.com/office/drawing/2014/main" xmlns="" val="20002"/>
                    </a:ext>
                  </a:extLst>
                </a:gridCol>
              </a:tblGrid>
              <a:tr h="455056">
                <a:tc>
                  <a:txBody>
                    <a:bodyPr/>
                    <a:lstStyle/>
                    <a:p>
                      <a:pPr marL="0" marR="0" algn="ctr" rtl="1">
                        <a:spcBef>
                          <a:spcPts val="0"/>
                        </a:spcBef>
                        <a:spcAft>
                          <a:spcPts val="0"/>
                        </a:spcAft>
                        <a:tabLst>
                          <a:tab pos="1348740" algn="l"/>
                        </a:tabLst>
                      </a:pPr>
                      <a:r>
                        <a:rPr lang="ar-SA" sz="1400" b="1" dirty="0">
                          <a:effectLst/>
                          <a:latin typeface="Times New Roman" panose="02020603050405020304" pitchFamily="18" charset="0"/>
                          <a:ea typeface="Times New Roman" panose="02020603050405020304" pitchFamily="18" charset="0"/>
                          <a:cs typeface="B Nazanin" panose="00000400000000000000" pitchFamily="2" charset="-78"/>
                        </a:rPr>
                        <a:t>منحني وزن برای سن </a:t>
                      </a:r>
                      <a:endParaRPr lang="en-US" sz="14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73442" marR="73442" marT="36721" marB="36721"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marL="0" marR="0" algn="ctr" rtl="1">
                        <a:spcBef>
                          <a:spcPts val="0"/>
                        </a:spcBef>
                        <a:spcAft>
                          <a:spcPts val="0"/>
                        </a:spcAft>
                        <a:tabLst>
                          <a:tab pos="1348740" algn="l"/>
                        </a:tabLst>
                      </a:pPr>
                      <a:r>
                        <a:rPr lang="ar-SA" sz="1400" b="1" dirty="0">
                          <a:effectLst/>
                          <a:latin typeface="Times New Roman" panose="02020603050405020304" pitchFamily="18" charset="0"/>
                          <a:ea typeface="Times New Roman" panose="02020603050405020304" pitchFamily="18" charset="0"/>
                          <a:cs typeface="B Nazanin" panose="00000400000000000000" pitchFamily="2" charset="-78"/>
                        </a:rPr>
                        <a:t>طبقه بندي</a:t>
                      </a:r>
                      <a:r>
                        <a:rPr lang="ar-SA" sz="1400" dirty="0">
                          <a:effectLst/>
                          <a:latin typeface="Times New Roman" panose="02020603050405020304" pitchFamily="18" charset="0"/>
                          <a:ea typeface="Times New Roman" panose="02020603050405020304" pitchFamily="18" charset="0"/>
                          <a:cs typeface="B Nazanin" panose="00000400000000000000" pitchFamily="2" charset="-78"/>
                        </a:rPr>
                        <a:t> </a:t>
                      </a:r>
                      <a:endParaRPr lang="en-US" sz="14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73442" marR="73442" marT="36721" marB="36721"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marL="0" marR="0" algn="ctr" rtl="1">
                        <a:spcBef>
                          <a:spcPts val="0"/>
                        </a:spcBef>
                        <a:spcAft>
                          <a:spcPts val="0"/>
                        </a:spcAft>
                        <a:tabLst>
                          <a:tab pos="1348740" algn="l"/>
                        </a:tabLst>
                      </a:pPr>
                      <a:r>
                        <a:rPr lang="ar-SA" sz="1400" b="1" dirty="0">
                          <a:effectLst/>
                          <a:latin typeface="Times New Roman" panose="02020603050405020304" pitchFamily="18" charset="0"/>
                          <a:ea typeface="Times New Roman" panose="02020603050405020304" pitchFamily="18" charset="0"/>
                          <a:cs typeface="B Nazanin" panose="00000400000000000000" pitchFamily="2" charset="-78"/>
                        </a:rPr>
                        <a:t>توصيه‌ها/ اقدام </a:t>
                      </a:r>
                      <a:endParaRPr lang="en-US" sz="14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73442" marR="73442" marT="36721" marB="3672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extLst>
                  <a:ext uri="{0D108BD9-81ED-4DB2-BD59-A6C34878D82A}">
                    <a16:rowId xmlns:a16="http://schemas.microsoft.com/office/drawing/2014/main" xmlns="" val="10000"/>
                  </a:ext>
                </a:extLst>
              </a:tr>
              <a:tr h="2150264">
                <a:tc>
                  <a:txBody>
                    <a:bodyPr/>
                    <a:lstStyle/>
                    <a:p>
                      <a:pPr marL="0" marR="0" algn="r" rtl="1">
                        <a:spcBef>
                          <a:spcPts val="0"/>
                        </a:spcBef>
                        <a:spcAft>
                          <a:spcPts val="0"/>
                        </a:spcAft>
                        <a:tabLst>
                          <a:tab pos="1348740" algn="l"/>
                        </a:tabLst>
                      </a:pPr>
                      <a:r>
                        <a:rPr lang="ar-SA" sz="1100" b="1" dirty="0" smtClean="0">
                          <a:effectLst/>
                          <a:latin typeface="Times New Roman" panose="02020603050405020304" pitchFamily="18" charset="0"/>
                          <a:ea typeface="Times New Roman" panose="02020603050405020304" pitchFamily="18" charset="0"/>
                          <a:cs typeface="B Nazanin" panose="00000400000000000000" pitchFamily="2" charset="-78"/>
                        </a:rPr>
                        <a:t>پايين</a:t>
                      </a:r>
                      <a:r>
                        <a:rPr lang="fa-IR" sz="1100" b="1" dirty="0" smtClean="0">
                          <a:effectLst/>
                          <a:latin typeface="Times New Roman" panose="02020603050405020304" pitchFamily="18" charset="0"/>
                          <a:ea typeface="Times New Roman" panose="02020603050405020304" pitchFamily="18" charset="0"/>
                          <a:cs typeface="B Nazanin" panose="00000400000000000000" pitchFamily="2" charset="-78"/>
                        </a:rPr>
                        <a:t> تر از</a:t>
                      </a:r>
                      <a:r>
                        <a:rPr lang="en-US" sz="1100" b="1" dirty="0" smtClean="0">
                          <a:effectLst/>
                          <a:latin typeface="Times New Roman" panose="02020603050405020304" pitchFamily="18" charset="0"/>
                          <a:ea typeface="Times New Roman" panose="02020603050405020304" pitchFamily="18" charset="0"/>
                          <a:cs typeface="B Nazanin" panose="00000400000000000000" pitchFamily="2" charset="-78"/>
                        </a:rPr>
                        <a:t> </a:t>
                      </a:r>
                      <a:r>
                        <a:rPr lang="en-US" sz="1100" b="1" dirty="0">
                          <a:effectLst/>
                          <a:latin typeface="Times New Roman" panose="02020603050405020304" pitchFamily="18" charset="0"/>
                          <a:ea typeface="Times New Roman" panose="02020603050405020304" pitchFamily="18" charset="0"/>
                          <a:cs typeface="B Nazanin" panose="00000400000000000000" pitchFamily="2" charset="-78"/>
                        </a:rPr>
                        <a:t>-3 z- score </a:t>
                      </a:r>
                      <a:endParaRPr lang="en-US" sz="1100" dirty="0">
                        <a:effectLst/>
                        <a:latin typeface="Times New Roman" panose="02020603050405020304" pitchFamily="18" charset="0"/>
                        <a:ea typeface="Times New Roman" panose="02020603050405020304" pitchFamily="18" charset="0"/>
                        <a:cs typeface="B Nazanin" panose="00000400000000000000" pitchFamily="2" charset="-78"/>
                      </a:endParaRPr>
                    </a:p>
                  </a:txBody>
                  <a:tcPr marL="73442" marR="73442" marT="36721" marB="36721"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7C80"/>
                    </a:solidFill>
                  </a:tcPr>
                </a:tc>
                <a:tc>
                  <a:txBody>
                    <a:bodyPr/>
                    <a:lstStyle/>
                    <a:p>
                      <a:pPr marL="0" marR="0" algn="ctr" rtl="1">
                        <a:spcBef>
                          <a:spcPts val="0"/>
                        </a:spcBef>
                        <a:spcAft>
                          <a:spcPts val="0"/>
                        </a:spcAft>
                        <a:tabLst>
                          <a:tab pos="1348740" algn="l"/>
                        </a:tabLst>
                      </a:pPr>
                      <a:r>
                        <a:rPr lang="ar-SA" sz="1100" b="1" dirty="0">
                          <a:effectLst/>
                          <a:latin typeface="Times New Roman" panose="02020603050405020304" pitchFamily="18" charset="0"/>
                          <a:ea typeface="Times New Roman" panose="02020603050405020304" pitchFamily="18" charset="0"/>
                          <a:cs typeface="B Nazanin" panose="00000400000000000000" pitchFamily="2" charset="-78"/>
                        </a:rPr>
                        <a:t>كم‌وزني‌شديد</a:t>
                      </a:r>
                      <a:endParaRPr lang="en-US" sz="1100" dirty="0">
                        <a:effectLst/>
                        <a:latin typeface="Times New Roman" panose="02020603050405020304" pitchFamily="18" charset="0"/>
                        <a:ea typeface="Times New Roman" panose="02020603050405020304" pitchFamily="18" charset="0"/>
                        <a:cs typeface="Lotus" panose="00000400000000000000" pitchFamily="2" charset="-78"/>
                      </a:endParaRPr>
                    </a:p>
                    <a:p>
                      <a:pPr marL="0" marR="0" algn="ctr" rtl="1">
                        <a:spcBef>
                          <a:spcPts val="0"/>
                        </a:spcBef>
                        <a:spcAft>
                          <a:spcPts val="0"/>
                        </a:spcAft>
                        <a:tabLst>
                          <a:tab pos="1348740" algn="l"/>
                        </a:tabLst>
                      </a:pPr>
                      <a:r>
                        <a:rPr lang="en-US" sz="1100" b="1" dirty="0">
                          <a:effectLst/>
                          <a:latin typeface="Times New Roman" panose="02020603050405020304" pitchFamily="18" charset="0"/>
                          <a:ea typeface="Times New Roman" panose="02020603050405020304" pitchFamily="18" charset="0"/>
                          <a:cs typeface="B Nazanin" panose="00000400000000000000" pitchFamily="2" charset="-78"/>
                        </a:rPr>
                        <a:t>(Severely underweight)</a:t>
                      </a:r>
                      <a:endParaRPr lang="en-US" sz="11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73442" marR="73442" marT="36721" marB="36721"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7C80"/>
                    </a:solidFill>
                  </a:tcPr>
                </a:tc>
                <a:tc>
                  <a:txBody>
                    <a:bodyPr/>
                    <a:lstStyle/>
                    <a:p>
                      <a:pPr marL="342900" marR="0" lvl="0" indent="-342900" algn="justLow" rtl="1">
                        <a:lnSpc>
                          <a:spcPct val="115000"/>
                        </a:lnSpc>
                        <a:spcBef>
                          <a:spcPts val="0"/>
                        </a:spcBef>
                        <a:spcAft>
                          <a:spcPts val="0"/>
                        </a:spcAft>
                        <a:buSzPct val="125000"/>
                        <a:buFont typeface="Wingdings" panose="05000000000000000000" pitchFamily="2" charset="2"/>
                        <a:buChar char="v"/>
                        <a:tabLst>
                          <a:tab pos="215900" algn="l"/>
                          <a:tab pos="2400300" algn="l"/>
                        </a:tabLst>
                      </a:pPr>
                      <a:r>
                        <a:rPr lang="fa-IR" sz="1100" b="1" dirty="0">
                          <a:effectLst/>
                          <a:latin typeface="Calibri" panose="020F0502020204030204" pitchFamily="34" charset="0"/>
                          <a:ea typeface="Calibri" panose="020F0502020204030204" pitchFamily="34" charset="0"/>
                          <a:cs typeface="B Nazanin" panose="00000400000000000000" pitchFamily="2" charset="-78"/>
                        </a:rPr>
                        <a:t>در صورت وجود هریک از وضعیت های زیر پس از اقدامات اوليه و تثبيت وضعيت </a:t>
                      </a:r>
                      <a:r>
                        <a:rPr lang="fa-IR" sz="1100" b="1" dirty="0" smtClean="0">
                          <a:effectLst/>
                          <a:latin typeface="Calibri" panose="020F0502020204030204" pitchFamily="34" charset="0"/>
                          <a:ea typeface="Calibri" panose="020F0502020204030204" pitchFamily="34" charset="0"/>
                          <a:cs typeface="B Nazanin" panose="00000400000000000000" pitchFamily="2" charset="-78"/>
                        </a:rPr>
                        <a:t>كودك، به بیمارستان  </a:t>
                      </a:r>
                      <a:r>
                        <a:rPr lang="fa-IR" sz="1100" b="1" dirty="0">
                          <a:effectLst/>
                          <a:latin typeface="Calibri" panose="020F0502020204030204" pitchFamily="34" charset="0"/>
                          <a:ea typeface="Calibri" panose="020F0502020204030204" pitchFamily="34" charset="0"/>
                          <a:cs typeface="B Nazanin" panose="00000400000000000000" pitchFamily="2" charset="-78"/>
                        </a:rPr>
                        <a:t>ارجاع </a:t>
                      </a:r>
                      <a:r>
                        <a:rPr lang="fa-IR" sz="1100" b="1" dirty="0" smtClean="0">
                          <a:effectLst/>
                          <a:latin typeface="Calibri" panose="020F0502020204030204" pitchFamily="34" charset="0"/>
                          <a:ea typeface="Calibri" panose="020F0502020204030204" pitchFamily="34" charset="0"/>
                          <a:cs typeface="B Nazanin" panose="00000400000000000000" pitchFamily="2" charset="-78"/>
                        </a:rPr>
                        <a:t>دهید</a:t>
                      </a:r>
                      <a:r>
                        <a:rPr lang="en-US" sz="1100" b="1" dirty="0" smtClean="0">
                          <a:effectLst/>
                          <a:latin typeface="Calibri" panose="020F0502020204030204" pitchFamily="34" charset="0"/>
                          <a:ea typeface="Calibri" panose="020F0502020204030204" pitchFamily="34" charset="0"/>
                          <a:cs typeface="B Nazanin" panose="00000400000000000000" pitchFamily="2" charset="-78"/>
                        </a:rPr>
                        <a:t>.</a:t>
                      </a:r>
                      <a:endParaRPr lang="en-US" sz="1100" dirty="0">
                        <a:effectLst/>
                        <a:latin typeface="Calibri" panose="020F0502020204030204" pitchFamily="34" charset="0"/>
                        <a:ea typeface="Calibri" panose="020F0502020204030204" pitchFamily="34" charset="0"/>
                        <a:cs typeface="Arial" panose="020B0604020202020204" pitchFamily="34" charset="0"/>
                      </a:endParaRPr>
                    </a:p>
                    <a:p>
                      <a:pPr marL="457200" marR="0" lvl="1" indent="-60325" algn="justLow" rtl="1">
                        <a:spcBef>
                          <a:spcPts val="0"/>
                        </a:spcBef>
                        <a:spcAft>
                          <a:spcPts val="0"/>
                        </a:spcAft>
                        <a:buFont typeface="Symbol" panose="05050102010706020507" pitchFamily="18" charset="2"/>
                        <a:buChar char=""/>
                        <a:tabLst>
                          <a:tab pos="457200" algn="l"/>
                          <a:tab pos="1348740" algn="l"/>
                        </a:tabLst>
                      </a:pPr>
                      <a:r>
                        <a:rPr lang="ar-SA" sz="1100" b="1" dirty="0" smtClean="0">
                          <a:effectLst/>
                          <a:latin typeface="Times New Roman" panose="02020603050405020304" pitchFamily="18" charset="0"/>
                          <a:ea typeface="Times New Roman" panose="02020603050405020304" pitchFamily="18" charset="0"/>
                          <a:cs typeface="B Nazanin" panose="00000400000000000000" pitchFamily="2" charset="-78"/>
                        </a:rPr>
                        <a:t>ادم </a:t>
                      </a:r>
                      <a:r>
                        <a:rPr lang="ar-SA" sz="1100" b="1" dirty="0">
                          <a:effectLst/>
                          <a:latin typeface="Times New Roman" panose="02020603050405020304" pitchFamily="18" charset="0"/>
                          <a:ea typeface="Times New Roman" panose="02020603050405020304" pitchFamily="18" charset="0"/>
                          <a:cs typeface="B Nazanin" panose="00000400000000000000" pitchFamily="2" charset="-78"/>
                        </a:rPr>
                        <a:t>دوطرفه در پاها  </a:t>
                      </a:r>
                      <a:r>
                        <a:rPr lang="fa-IR" sz="1100" b="1" dirty="0" smtClean="0">
                          <a:effectLst/>
                          <a:latin typeface="Times New Roman" panose="02020603050405020304" pitchFamily="18" charset="0"/>
                          <a:ea typeface="Times New Roman" panose="02020603050405020304" pitchFamily="18" charset="0"/>
                          <a:cs typeface="B Nazanin" panose="00000400000000000000" pitchFamily="2" charset="-78"/>
                        </a:rPr>
                        <a:t>یا</a:t>
                      </a:r>
                      <a:endParaRPr lang="en-US" sz="1100" dirty="0">
                        <a:effectLst/>
                        <a:latin typeface="Times New Roman" panose="02020603050405020304" pitchFamily="18" charset="0"/>
                        <a:ea typeface="Times New Roman" panose="02020603050405020304" pitchFamily="18" charset="0"/>
                        <a:cs typeface="Lotus" panose="00000400000000000000" pitchFamily="2" charset="-78"/>
                      </a:endParaRPr>
                    </a:p>
                    <a:p>
                      <a:pPr marL="457200" marR="0" lvl="1" indent="-60325" algn="justLow" rtl="1">
                        <a:spcBef>
                          <a:spcPts val="0"/>
                        </a:spcBef>
                        <a:spcAft>
                          <a:spcPts val="0"/>
                        </a:spcAft>
                        <a:buFont typeface="Symbol" panose="05050102010706020507" pitchFamily="18" charset="2"/>
                        <a:buChar char=""/>
                        <a:tabLst>
                          <a:tab pos="457200" algn="l"/>
                          <a:tab pos="1348740" algn="l"/>
                        </a:tabLst>
                      </a:pPr>
                      <a:r>
                        <a:rPr lang="ar-SA" sz="1100" b="1" dirty="0">
                          <a:effectLst/>
                          <a:latin typeface="Times New Roman" panose="02020603050405020304" pitchFamily="18" charset="0"/>
                          <a:ea typeface="Times New Roman" panose="02020603050405020304" pitchFamily="18" charset="0"/>
                          <a:cs typeface="B Nazanin" panose="00000400000000000000" pitchFamily="2" charset="-78"/>
                        </a:rPr>
                        <a:t>دور ميانه بازو (</a:t>
                      </a:r>
                      <a:r>
                        <a:rPr lang="en-US" sz="1100" dirty="0">
                          <a:effectLst/>
                          <a:latin typeface="Times New Roman" panose="02020603050405020304" pitchFamily="18" charset="0"/>
                          <a:ea typeface="Times New Roman" panose="02020603050405020304" pitchFamily="18" charset="0"/>
                          <a:cs typeface="B Nazanin" panose="00000400000000000000" pitchFamily="2" charset="-78"/>
                        </a:rPr>
                        <a:t>MUAC</a:t>
                      </a:r>
                      <a:r>
                        <a:rPr lang="ar-SA" sz="1100" b="1" dirty="0">
                          <a:effectLst/>
                          <a:latin typeface="Times New Roman" panose="02020603050405020304" pitchFamily="18" charset="0"/>
                          <a:ea typeface="Times New Roman" panose="02020603050405020304" pitchFamily="18" charset="0"/>
                          <a:cs typeface="B Nazanin" panose="00000400000000000000" pitchFamily="2" charset="-78"/>
                        </a:rPr>
                        <a:t>) كمتر از 115 ميلي‌متر </a:t>
                      </a:r>
                      <a:r>
                        <a:rPr lang="ar-SA" sz="1100" b="1" dirty="0" smtClean="0">
                          <a:effectLst/>
                          <a:latin typeface="Times New Roman" panose="02020603050405020304" pitchFamily="18" charset="0"/>
                          <a:ea typeface="Times New Roman" panose="02020603050405020304" pitchFamily="18" charset="0"/>
                          <a:cs typeface="B Nazanin" panose="00000400000000000000" pitchFamily="2" charset="-78"/>
                        </a:rPr>
                        <a:t> </a:t>
                      </a:r>
                      <a:r>
                        <a:rPr lang="fa-IR" sz="1100" b="1" dirty="0" smtClean="0">
                          <a:effectLst/>
                          <a:latin typeface="Times New Roman" panose="02020603050405020304" pitchFamily="18" charset="0"/>
                          <a:ea typeface="Times New Roman" panose="02020603050405020304" pitchFamily="18" charset="0"/>
                          <a:cs typeface="B Nazanin" panose="00000400000000000000" pitchFamily="2" charset="-78"/>
                        </a:rPr>
                        <a:t>یا</a:t>
                      </a:r>
                      <a:endParaRPr lang="en-US" sz="1100" dirty="0">
                        <a:effectLst/>
                        <a:latin typeface="Times New Roman" panose="02020603050405020304" pitchFamily="18" charset="0"/>
                        <a:ea typeface="Times New Roman" panose="02020603050405020304" pitchFamily="18" charset="0"/>
                        <a:cs typeface="Lotus" panose="00000400000000000000" pitchFamily="2" charset="-78"/>
                      </a:endParaRPr>
                    </a:p>
                    <a:p>
                      <a:pPr marL="457200" marR="0" lvl="1" indent="-60325" algn="justLow" rtl="1">
                        <a:spcBef>
                          <a:spcPts val="0"/>
                        </a:spcBef>
                        <a:spcAft>
                          <a:spcPts val="0"/>
                        </a:spcAft>
                        <a:buFont typeface="Symbol" panose="05050102010706020507" pitchFamily="18" charset="2"/>
                        <a:buChar char=""/>
                        <a:tabLst>
                          <a:tab pos="457200" algn="l"/>
                          <a:tab pos="1348740" algn="l"/>
                        </a:tabLst>
                      </a:pPr>
                      <a:r>
                        <a:rPr lang="fa-IR" sz="1100" b="1" dirty="0" smtClean="0">
                          <a:effectLst/>
                          <a:latin typeface="Times New Roman" panose="02020603050405020304" pitchFamily="18" charset="0"/>
                          <a:ea typeface="Times New Roman" panose="02020603050405020304" pitchFamily="18" charset="0"/>
                          <a:cs typeface="B Nazanin" panose="00000400000000000000" pitchFamily="2" charset="-78"/>
                        </a:rPr>
                        <a:t>وجود</a:t>
                      </a:r>
                      <a:r>
                        <a:rPr lang="fa-IR" sz="1100" b="1" baseline="0" dirty="0" smtClean="0">
                          <a:effectLst/>
                          <a:latin typeface="Times New Roman" panose="02020603050405020304" pitchFamily="18" charset="0"/>
                          <a:ea typeface="Times New Roman" panose="02020603050405020304" pitchFamily="18" charset="0"/>
                          <a:cs typeface="B Nazanin" panose="00000400000000000000" pitchFamily="2" charset="-78"/>
                        </a:rPr>
                        <a:t> </a:t>
                      </a:r>
                      <a:r>
                        <a:rPr lang="ar-SA" sz="1100" b="1" dirty="0" smtClean="0">
                          <a:effectLst/>
                          <a:latin typeface="Times New Roman" panose="02020603050405020304" pitchFamily="18" charset="0"/>
                          <a:ea typeface="Times New Roman" panose="02020603050405020304" pitchFamily="18" charset="0"/>
                          <a:cs typeface="B Nazanin" panose="00000400000000000000" pitchFamily="2" charset="-78"/>
                        </a:rPr>
                        <a:t>بيماري همراه</a:t>
                      </a:r>
                      <a:r>
                        <a:rPr lang="fa-IR" sz="1100" b="1" dirty="0" smtClean="0">
                          <a:effectLst/>
                          <a:latin typeface="Times New Roman" panose="02020603050405020304" pitchFamily="18" charset="0"/>
                          <a:ea typeface="Times New Roman" panose="02020603050405020304" pitchFamily="18" charset="0"/>
                          <a:cs typeface="B Nazanin" panose="00000400000000000000" pitchFamily="2" charset="-78"/>
                        </a:rPr>
                        <a:t>*</a:t>
                      </a:r>
                      <a:endParaRPr lang="en-US" sz="1100" dirty="0">
                        <a:effectLst/>
                        <a:latin typeface="Times New Roman" panose="02020603050405020304" pitchFamily="18" charset="0"/>
                        <a:ea typeface="Times New Roman" panose="02020603050405020304" pitchFamily="18" charset="0"/>
                        <a:cs typeface="Lotus" panose="00000400000000000000" pitchFamily="2" charset="-78"/>
                      </a:endParaRPr>
                    </a:p>
                    <a:p>
                      <a:pPr marL="228600" marR="0" lvl="0" indent="-168275" algn="justLow" rtl="1">
                        <a:lnSpc>
                          <a:spcPct val="115000"/>
                        </a:lnSpc>
                        <a:spcBef>
                          <a:spcPts val="0"/>
                        </a:spcBef>
                        <a:spcAft>
                          <a:spcPts val="0"/>
                        </a:spcAft>
                        <a:buFont typeface="Wingdings" panose="05000000000000000000" pitchFamily="2" charset="2"/>
                        <a:buChar char=""/>
                        <a:tabLst>
                          <a:tab pos="120650" algn="l"/>
                        </a:tabLst>
                      </a:pPr>
                      <a:r>
                        <a:rPr lang="fa-IR" sz="1100" b="1" dirty="0">
                          <a:effectLst/>
                          <a:latin typeface="Calibri" panose="020F0502020204030204" pitchFamily="34" charset="0"/>
                          <a:ea typeface="Calibri" panose="020F0502020204030204" pitchFamily="34" charset="0"/>
                          <a:cs typeface="B Nazanin" panose="00000400000000000000" pitchFamily="2" charset="-78"/>
                        </a:rPr>
                        <a:t>در </a:t>
                      </a:r>
                      <a:r>
                        <a:rPr lang="fa-IR" sz="1100" b="1" dirty="0" smtClean="0">
                          <a:effectLst/>
                          <a:latin typeface="Calibri" panose="020F0502020204030204" pitchFamily="34" charset="0"/>
                          <a:ea typeface="Calibri" panose="020F0502020204030204" pitchFamily="34" charset="0"/>
                          <a:cs typeface="B Nazanin" panose="00000400000000000000" pitchFamily="2" charset="-78"/>
                        </a:rPr>
                        <a:t>غیر این صورت،</a:t>
                      </a:r>
                      <a:r>
                        <a:rPr lang="fa-IR" sz="1100" b="1" baseline="0" dirty="0" smtClean="0">
                          <a:effectLst/>
                          <a:latin typeface="Calibri" panose="020F0502020204030204" pitchFamily="34" charset="0"/>
                          <a:ea typeface="Calibri" panose="020F0502020204030204" pitchFamily="34" charset="0"/>
                          <a:cs typeface="B Nazanin" panose="00000400000000000000" pitchFamily="2" charset="-78"/>
                        </a:rPr>
                        <a:t> </a:t>
                      </a:r>
                      <a:r>
                        <a:rPr lang="fa-IR" sz="1100" b="1" dirty="0" smtClean="0">
                          <a:effectLst/>
                          <a:latin typeface="Calibri" panose="020F0502020204030204" pitchFamily="34" charset="0"/>
                          <a:ea typeface="Calibri" panose="020F0502020204030204" pitchFamily="34" charset="0"/>
                          <a:cs typeface="B Nazanin" panose="00000400000000000000" pitchFamily="2" charset="-78"/>
                        </a:rPr>
                        <a:t>ضمن </a:t>
                      </a:r>
                      <a:r>
                        <a:rPr lang="fa-IR" sz="1100" b="1" dirty="0">
                          <a:effectLst/>
                          <a:latin typeface="Calibri" panose="020F0502020204030204" pitchFamily="34" charset="0"/>
                          <a:ea typeface="Calibri" panose="020F0502020204030204" pitchFamily="34" charset="0"/>
                          <a:cs typeface="B Nazanin" panose="00000400000000000000" pitchFamily="2" charset="-78"/>
                        </a:rPr>
                        <a:t>اخذ شرح حال و معاينه فيزيكي كامل </a:t>
                      </a:r>
                      <a:r>
                        <a:rPr lang="fa-IR" sz="1100" b="1" dirty="0" smtClean="0">
                          <a:effectLst/>
                          <a:latin typeface="Calibri" panose="020F0502020204030204" pitchFamily="34" charset="0"/>
                          <a:ea typeface="Calibri" panose="020F0502020204030204" pitchFamily="34" charset="0"/>
                          <a:cs typeface="B Nazanin" panose="00000400000000000000" pitchFamily="2" charset="-78"/>
                        </a:rPr>
                        <a:t>وضعيت تغذیه ای كودك </a:t>
                      </a:r>
                      <a:r>
                        <a:rPr lang="fa-IR" sz="1100" b="1" dirty="0">
                          <a:effectLst/>
                          <a:latin typeface="Calibri" panose="020F0502020204030204" pitchFamily="34" charset="0"/>
                          <a:ea typeface="Calibri" panose="020F0502020204030204" pitchFamily="34" charset="0"/>
                          <a:cs typeface="B Nazanin" panose="00000400000000000000" pitchFamily="2" charset="-78"/>
                        </a:rPr>
                        <a:t>را ارزيابي </a:t>
                      </a:r>
                      <a:r>
                        <a:rPr lang="fa-IR" sz="1100" b="1" dirty="0" smtClean="0">
                          <a:effectLst/>
                          <a:latin typeface="Calibri" panose="020F0502020204030204" pitchFamily="34" charset="0"/>
                          <a:ea typeface="Calibri" panose="020F0502020204030204" pitchFamily="34" charset="0"/>
                          <a:cs typeface="B Nazanin" panose="00000400000000000000" pitchFamily="2" charset="-78"/>
                        </a:rPr>
                        <a:t>نموده و آزمايش‌هاي اوليه** </a:t>
                      </a:r>
                      <a:r>
                        <a:rPr lang="fa-IR" sz="1100" b="1" dirty="0">
                          <a:effectLst/>
                          <a:latin typeface="Calibri" panose="020F0502020204030204" pitchFamily="34" charset="0"/>
                          <a:ea typeface="Calibri" panose="020F0502020204030204" pitchFamily="34" charset="0"/>
                          <a:cs typeface="B Nazanin" panose="00000400000000000000" pitchFamily="2" charset="-78"/>
                        </a:rPr>
                        <a:t>را درخواست </a:t>
                      </a:r>
                      <a:r>
                        <a:rPr lang="fa-IR" sz="1100" b="1" dirty="0" smtClean="0">
                          <a:effectLst/>
                          <a:latin typeface="Calibri" panose="020F0502020204030204" pitchFamily="34" charset="0"/>
                          <a:ea typeface="Calibri" panose="020F0502020204030204" pitchFamily="34" charset="0"/>
                          <a:cs typeface="B Nazanin" panose="00000400000000000000" pitchFamily="2" charset="-78"/>
                        </a:rPr>
                        <a:t>نماييد.</a:t>
                      </a:r>
                      <a:endParaRPr lang="en-US" sz="1100" dirty="0">
                        <a:effectLst/>
                        <a:latin typeface="Calibri" panose="020F0502020204030204" pitchFamily="34" charset="0"/>
                        <a:ea typeface="Calibri" panose="020F0502020204030204" pitchFamily="34" charset="0"/>
                        <a:cs typeface="Arial" panose="020B0604020202020204" pitchFamily="34" charset="0"/>
                      </a:endParaRPr>
                    </a:p>
                    <a:p>
                      <a:pPr marL="457200" marR="0" lvl="1" indent="-60325" algn="justLow" defTabSz="914400" rtl="1" eaLnBrk="1" fontAlgn="auto" latinLnBrk="0" hangingPunct="1">
                        <a:lnSpc>
                          <a:spcPct val="100000"/>
                        </a:lnSpc>
                        <a:spcBef>
                          <a:spcPts val="0"/>
                        </a:spcBef>
                        <a:spcAft>
                          <a:spcPts val="0"/>
                        </a:spcAft>
                        <a:buClrTx/>
                        <a:buSzTx/>
                        <a:buFont typeface="Symbol" panose="05050102010706020507" pitchFamily="18" charset="2"/>
                        <a:buChar char=""/>
                        <a:tabLst>
                          <a:tab pos="457200" algn="l"/>
                          <a:tab pos="1348740" algn="l"/>
                        </a:tabLst>
                        <a:defRPr/>
                      </a:pPr>
                      <a:r>
                        <a:rPr lang="ar-SA" sz="1100" b="1" dirty="0" smtClean="0">
                          <a:effectLst/>
                          <a:latin typeface="Times New Roman" panose="02020603050405020304" pitchFamily="18" charset="0"/>
                          <a:ea typeface="Times New Roman" panose="02020603050405020304" pitchFamily="18" charset="0"/>
                          <a:cs typeface="B Nazanin" panose="00000400000000000000" pitchFamily="2" charset="-78"/>
                        </a:rPr>
                        <a:t>در </a:t>
                      </a:r>
                      <a:r>
                        <a:rPr lang="ar-SA" sz="1100" b="1" dirty="0">
                          <a:effectLst/>
                          <a:latin typeface="Times New Roman" panose="02020603050405020304" pitchFamily="18" charset="0"/>
                          <a:ea typeface="Times New Roman" panose="02020603050405020304" pitchFamily="18" charset="0"/>
                          <a:cs typeface="B Nazanin" panose="00000400000000000000" pitchFamily="2" charset="-78"/>
                        </a:rPr>
                        <a:t>صورت طبیعی بودن آزمایش ها، به کارشناس تغذیه </a:t>
                      </a:r>
                      <a:r>
                        <a:rPr lang="ar-SA" sz="1100" b="1" dirty="0" smtClean="0">
                          <a:effectLst/>
                          <a:latin typeface="Times New Roman" panose="02020603050405020304" pitchFamily="18" charset="0"/>
                          <a:ea typeface="Times New Roman" panose="02020603050405020304" pitchFamily="18" charset="0"/>
                          <a:cs typeface="B Nazanin" panose="00000400000000000000" pitchFamily="2" charset="-78"/>
                        </a:rPr>
                        <a:t>رجاع </a:t>
                      </a:r>
                      <a:r>
                        <a:rPr lang="fa-IR" sz="1100" b="1" dirty="0" smtClean="0">
                          <a:effectLst/>
                          <a:latin typeface="Times New Roman" panose="02020603050405020304" pitchFamily="18" charset="0"/>
                          <a:ea typeface="Times New Roman" panose="02020603050405020304" pitchFamily="18" charset="0"/>
                          <a:cs typeface="B Nazanin" panose="00000400000000000000" pitchFamily="2" charset="-78"/>
                        </a:rPr>
                        <a:t>دهید. در صورتی</a:t>
                      </a:r>
                      <a:r>
                        <a:rPr lang="fa-IR" sz="1100" b="1" baseline="0" dirty="0" smtClean="0">
                          <a:effectLst/>
                          <a:latin typeface="Times New Roman" panose="02020603050405020304" pitchFamily="18" charset="0"/>
                          <a:ea typeface="Times New Roman" panose="02020603050405020304" pitchFamily="18" charset="0"/>
                          <a:cs typeface="B Nazanin" panose="00000400000000000000" pitchFamily="2" charset="-78"/>
                        </a:rPr>
                        <a:t> که بعد از 2 بار </a:t>
                      </a:r>
                      <a:r>
                        <a:rPr lang="ar-SA" sz="1100" b="1" dirty="0" smtClean="0">
                          <a:effectLst/>
                          <a:latin typeface="Times New Roman" panose="02020603050405020304" pitchFamily="18" charset="0"/>
                          <a:ea typeface="Times New Roman" panose="02020603050405020304" pitchFamily="18" charset="0"/>
                          <a:cs typeface="B Nazanin" panose="00000400000000000000" pitchFamily="2" charset="-78"/>
                        </a:rPr>
                        <a:t>پیگیری </a:t>
                      </a:r>
                      <a:r>
                        <a:rPr lang="fa-IR" sz="1100" b="1" dirty="0" smtClean="0">
                          <a:effectLst/>
                          <a:latin typeface="Times New Roman" panose="02020603050405020304" pitchFamily="18" charset="0"/>
                          <a:ea typeface="Times New Roman" panose="02020603050405020304" pitchFamily="18" charset="0"/>
                          <a:cs typeface="B Nazanin" panose="00000400000000000000" pitchFamily="2" charset="-78"/>
                        </a:rPr>
                        <a:t>کودک افزایش وزن نداشته باشد یا منحنی وزن برای سن روند</a:t>
                      </a:r>
                      <a:r>
                        <a:rPr lang="fa-IR" sz="1100" b="1" baseline="0" dirty="0" smtClean="0">
                          <a:effectLst/>
                          <a:latin typeface="Times New Roman" panose="02020603050405020304" pitchFamily="18" charset="0"/>
                          <a:ea typeface="Times New Roman" panose="02020603050405020304" pitchFamily="18" charset="0"/>
                          <a:cs typeface="B Nazanin" panose="00000400000000000000" pitchFamily="2" charset="-78"/>
                        </a:rPr>
                        <a:t> نزولی داشته باشد در مورد ارجاع کودک به متخصص کودکان تصمیم گیری شود.</a:t>
                      </a:r>
                      <a:r>
                        <a:rPr lang="fa-IR" sz="1100" b="1" dirty="0" smtClean="0">
                          <a:effectLst/>
                          <a:latin typeface="Calibri" panose="020F0502020204030204" pitchFamily="34" charset="0"/>
                          <a:ea typeface="Calibri" panose="020F0502020204030204" pitchFamily="34" charset="0"/>
                          <a:cs typeface="B Nazanin" panose="00000400000000000000" pitchFamily="2" charset="-78"/>
                        </a:rPr>
                        <a:t> </a:t>
                      </a:r>
                    </a:p>
                    <a:p>
                      <a:pPr marL="457200" marR="0" lvl="1" indent="-107950" algn="justLow" defTabSz="914400" rtl="1" eaLnBrk="1" fontAlgn="auto" latinLnBrk="0" hangingPunct="1">
                        <a:lnSpc>
                          <a:spcPct val="100000"/>
                        </a:lnSpc>
                        <a:spcBef>
                          <a:spcPts val="0"/>
                        </a:spcBef>
                        <a:spcAft>
                          <a:spcPts val="0"/>
                        </a:spcAft>
                        <a:buClrTx/>
                        <a:buSzTx/>
                        <a:buFont typeface="Symbol" panose="05050102010706020507" pitchFamily="18" charset="2"/>
                        <a:buChar char=""/>
                        <a:tabLst>
                          <a:tab pos="457200" algn="l"/>
                          <a:tab pos="1348740" algn="l"/>
                        </a:tabLst>
                        <a:defRPr/>
                      </a:pPr>
                      <a:r>
                        <a:rPr lang="fa-IR" sz="1100" b="1" dirty="0" smtClean="0">
                          <a:effectLst/>
                          <a:latin typeface="Calibri" panose="020F0502020204030204" pitchFamily="34" charset="0"/>
                          <a:ea typeface="Calibri" panose="020F0502020204030204" pitchFamily="34" charset="0"/>
                          <a:cs typeface="B Nazanin" panose="00000400000000000000" pitchFamily="2" charset="-78"/>
                        </a:rPr>
                        <a:t>در صورت غیر طبیعی بودن آزمایش‌هاي اولیه فقدان امکان تشخیصی درمانی به مرکز تخصصی ارجاع دهید.</a:t>
                      </a:r>
                      <a:endParaRPr lang="en-US" sz="1100" dirty="0">
                        <a:effectLst/>
                        <a:latin typeface="Times New Roman" panose="02020603050405020304" pitchFamily="18" charset="0"/>
                        <a:ea typeface="Times New Roman" panose="02020603050405020304" pitchFamily="18" charset="0"/>
                        <a:cs typeface="Lotus" panose="00000400000000000000" pitchFamily="2" charset="-78"/>
                      </a:endParaRPr>
                    </a:p>
                    <a:p>
                      <a:pPr marL="171450" marR="0" indent="-171450" algn="justLow" rtl="1">
                        <a:spcBef>
                          <a:spcPts val="0"/>
                        </a:spcBef>
                        <a:spcAft>
                          <a:spcPts val="0"/>
                        </a:spcAft>
                        <a:buFont typeface="Wingdings" panose="05000000000000000000" pitchFamily="2" charset="2"/>
                        <a:buChar char="v"/>
                        <a:tabLst>
                          <a:tab pos="1348740" algn="l"/>
                        </a:tabLst>
                      </a:pPr>
                      <a:r>
                        <a:rPr lang="ar-SA" sz="1100" b="1" dirty="0">
                          <a:effectLst/>
                          <a:latin typeface="Times New Roman" panose="02020603050405020304" pitchFamily="18" charset="0"/>
                          <a:ea typeface="Times New Roman" panose="02020603050405020304" pitchFamily="18" charset="0"/>
                          <a:cs typeface="B Nazanin" panose="00000400000000000000" pitchFamily="2" charset="-78"/>
                        </a:rPr>
                        <a:t>24 ساعت </a:t>
                      </a:r>
                      <a:r>
                        <a:rPr lang="ar-SA" sz="1100" b="1" dirty="0" smtClean="0">
                          <a:effectLst/>
                          <a:latin typeface="Times New Roman" panose="02020603050405020304" pitchFamily="18" charset="0"/>
                          <a:ea typeface="Times New Roman" panose="02020603050405020304" pitchFamily="18" charset="0"/>
                          <a:cs typeface="B Nazanin" panose="00000400000000000000" pitchFamily="2" charset="-78"/>
                        </a:rPr>
                        <a:t>بعد</a:t>
                      </a:r>
                      <a:r>
                        <a:rPr lang="fa-IR" sz="1100" b="1" dirty="0" smtClean="0">
                          <a:effectLst/>
                          <a:latin typeface="Times New Roman" panose="02020603050405020304" pitchFamily="18" charset="0"/>
                          <a:ea typeface="Times New Roman" panose="02020603050405020304" pitchFamily="18" charset="0"/>
                          <a:cs typeface="B Nazanin" panose="00000400000000000000" pitchFamily="2" charset="-78"/>
                        </a:rPr>
                        <a:t> برای اطمینان از انجام ارجاع</a:t>
                      </a:r>
                      <a:r>
                        <a:rPr lang="ar-SA" sz="1100" b="1" dirty="0" smtClean="0">
                          <a:effectLst/>
                          <a:latin typeface="Times New Roman" panose="02020603050405020304" pitchFamily="18" charset="0"/>
                          <a:ea typeface="Times New Roman" panose="02020603050405020304" pitchFamily="18" charset="0"/>
                          <a:cs typeface="B Nazanin" panose="00000400000000000000" pitchFamily="2" charset="-78"/>
                        </a:rPr>
                        <a:t> </a:t>
                      </a:r>
                      <a:r>
                        <a:rPr lang="ar-SA" sz="1100" b="1" dirty="0">
                          <a:effectLst/>
                          <a:latin typeface="Times New Roman" panose="02020603050405020304" pitchFamily="18" charset="0"/>
                          <a:ea typeface="Times New Roman" panose="02020603050405020304" pitchFamily="18" charset="0"/>
                          <a:cs typeface="B Nazanin" panose="00000400000000000000" pitchFamily="2" charset="-78"/>
                        </a:rPr>
                        <a:t>پيگيري </a:t>
                      </a:r>
                      <a:r>
                        <a:rPr lang="ar-SA" sz="1100" b="1" dirty="0" smtClean="0">
                          <a:effectLst/>
                          <a:latin typeface="Times New Roman" panose="02020603050405020304" pitchFamily="18" charset="0"/>
                          <a:ea typeface="Times New Roman" panose="02020603050405020304" pitchFamily="18" charset="0"/>
                          <a:cs typeface="B Nazanin" panose="00000400000000000000" pitchFamily="2" charset="-78"/>
                        </a:rPr>
                        <a:t>شود</a:t>
                      </a:r>
                      <a:r>
                        <a:rPr lang="fa-IR" sz="1100" b="1" baseline="0" dirty="0" smtClean="0">
                          <a:effectLst/>
                          <a:latin typeface="Times New Roman" panose="02020603050405020304" pitchFamily="18" charset="0"/>
                          <a:ea typeface="Times New Roman" panose="02020603050405020304" pitchFamily="18" charset="0"/>
                          <a:cs typeface="B Nazanin" panose="00000400000000000000" pitchFamily="2" charset="-78"/>
                        </a:rPr>
                        <a:t> و سپس مشابه کم وزنی اقدام شود.</a:t>
                      </a:r>
                      <a:endParaRPr lang="en-US" sz="1100" b="1" dirty="0">
                        <a:effectLst/>
                        <a:latin typeface="Times New Roman" panose="02020603050405020304" pitchFamily="18" charset="0"/>
                        <a:ea typeface="Times New Roman" panose="02020603050405020304" pitchFamily="18" charset="0"/>
                        <a:cs typeface="B Nazanin" panose="00000400000000000000" pitchFamily="2" charset="-78"/>
                      </a:endParaRPr>
                    </a:p>
                  </a:txBody>
                  <a:tcPr marL="73442" marR="73442" marT="36721" marB="3672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7C80"/>
                    </a:solidFill>
                  </a:tcPr>
                </a:tc>
                <a:extLst>
                  <a:ext uri="{0D108BD9-81ED-4DB2-BD59-A6C34878D82A}">
                    <a16:rowId xmlns:a16="http://schemas.microsoft.com/office/drawing/2014/main" xmlns="" val="10001"/>
                  </a:ext>
                </a:extLst>
              </a:tr>
              <a:tr h="1741637">
                <a:tc>
                  <a:txBody>
                    <a:bodyPr/>
                    <a:lstStyle/>
                    <a:p>
                      <a:pPr marL="0" marR="0" algn="r" rtl="1">
                        <a:spcBef>
                          <a:spcPts val="0"/>
                        </a:spcBef>
                        <a:spcAft>
                          <a:spcPts val="0"/>
                        </a:spcAft>
                        <a:tabLst>
                          <a:tab pos="1348740" algn="l"/>
                        </a:tabLst>
                      </a:pPr>
                      <a:r>
                        <a:rPr lang="ar-SA" sz="1100" b="1" dirty="0">
                          <a:effectLst/>
                          <a:latin typeface="Times New Roman" panose="02020603050405020304" pitchFamily="18" charset="0"/>
                          <a:ea typeface="Times New Roman" panose="02020603050405020304" pitchFamily="18" charset="0"/>
                          <a:cs typeface="B Nazanin" panose="00000400000000000000" pitchFamily="2" charset="-78"/>
                        </a:rPr>
                        <a:t>مساوي</a:t>
                      </a:r>
                      <a:r>
                        <a:rPr lang="en-US" sz="1100" b="1" dirty="0">
                          <a:effectLst/>
                          <a:latin typeface="Times New Roman" panose="02020603050405020304" pitchFamily="18" charset="0"/>
                          <a:ea typeface="Times New Roman" panose="02020603050405020304" pitchFamily="18" charset="0"/>
                          <a:cs typeface="B Nazanin" panose="00000400000000000000" pitchFamily="2" charset="-78"/>
                        </a:rPr>
                        <a:t>  -3 z- score</a:t>
                      </a:r>
                      <a:r>
                        <a:rPr lang="ar-SA" sz="1100" b="1" dirty="0">
                          <a:effectLst/>
                          <a:latin typeface="Times New Roman" panose="02020603050405020304" pitchFamily="18" charset="0"/>
                          <a:ea typeface="Times New Roman" panose="02020603050405020304" pitchFamily="18" charset="0"/>
                          <a:cs typeface="B Nazanin" panose="00000400000000000000" pitchFamily="2" charset="-78"/>
                        </a:rPr>
                        <a:t>تا كمتر </a:t>
                      </a:r>
                      <a:r>
                        <a:rPr lang="ar-SA" sz="1100" b="1" dirty="0" smtClean="0">
                          <a:effectLst/>
                          <a:latin typeface="Times New Roman" panose="02020603050405020304" pitchFamily="18" charset="0"/>
                          <a:ea typeface="Times New Roman" panose="02020603050405020304" pitchFamily="18" charset="0"/>
                          <a:cs typeface="B Nazanin" panose="00000400000000000000" pitchFamily="2" charset="-78"/>
                        </a:rPr>
                        <a:t>از  </a:t>
                      </a:r>
                      <a:r>
                        <a:rPr lang="en-US" sz="1100" b="1" dirty="0">
                          <a:effectLst/>
                          <a:latin typeface="Times New Roman" panose="02020603050405020304" pitchFamily="18" charset="0"/>
                          <a:ea typeface="Times New Roman" panose="02020603050405020304" pitchFamily="18" charset="0"/>
                          <a:cs typeface="B Nazanin" panose="00000400000000000000" pitchFamily="2" charset="-78"/>
                        </a:rPr>
                        <a:t>-2 z- score</a:t>
                      </a:r>
                      <a:endParaRPr lang="en-US" sz="11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73442" marR="73442" marT="36721" marB="36721"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rtl="1">
                        <a:spcBef>
                          <a:spcPts val="0"/>
                        </a:spcBef>
                        <a:spcAft>
                          <a:spcPts val="0"/>
                        </a:spcAft>
                        <a:tabLst>
                          <a:tab pos="1348740" algn="l"/>
                        </a:tabLst>
                      </a:pPr>
                      <a:r>
                        <a:rPr lang="ar-SA" sz="1100" b="1" dirty="0">
                          <a:effectLst/>
                          <a:latin typeface="Times New Roman" panose="02020603050405020304" pitchFamily="18" charset="0"/>
                          <a:ea typeface="Times New Roman" panose="02020603050405020304" pitchFamily="18" charset="0"/>
                          <a:cs typeface="B Nazanin" panose="00000400000000000000" pitchFamily="2" charset="-78"/>
                        </a:rPr>
                        <a:t>کم وزنی </a:t>
                      </a:r>
                      <a:endParaRPr lang="en-US" sz="1100" dirty="0">
                        <a:effectLst/>
                        <a:latin typeface="Times New Roman" panose="02020603050405020304" pitchFamily="18" charset="0"/>
                        <a:ea typeface="Times New Roman" panose="02020603050405020304" pitchFamily="18" charset="0"/>
                        <a:cs typeface="Lotus" panose="00000400000000000000" pitchFamily="2" charset="-78"/>
                      </a:endParaRPr>
                    </a:p>
                    <a:p>
                      <a:pPr marL="0" marR="0" algn="ctr" rtl="1">
                        <a:spcBef>
                          <a:spcPts val="0"/>
                        </a:spcBef>
                        <a:spcAft>
                          <a:spcPts val="0"/>
                        </a:spcAft>
                        <a:tabLst>
                          <a:tab pos="1348740" algn="l"/>
                        </a:tabLst>
                      </a:pPr>
                      <a:r>
                        <a:rPr lang="en-US" sz="1100" b="1" dirty="0">
                          <a:effectLst/>
                          <a:latin typeface="Times New Roman" panose="02020603050405020304" pitchFamily="18" charset="0"/>
                          <a:ea typeface="Times New Roman" panose="02020603050405020304" pitchFamily="18" charset="0"/>
                          <a:cs typeface="B Nazanin" panose="00000400000000000000" pitchFamily="2" charset="-78"/>
                        </a:rPr>
                        <a:t>(Underweight)</a:t>
                      </a:r>
                      <a:endParaRPr lang="en-US" sz="11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73442" marR="73442" marT="36721" marB="36721"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342900" marR="0" lvl="0" indent="-342900" algn="justLow" rtl="1">
                        <a:spcBef>
                          <a:spcPts val="0"/>
                        </a:spcBef>
                        <a:spcAft>
                          <a:spcPts val="0"/>
                        </a:spcAft>
                        <a:buFont typeface="Wingdings" panose="05000000000000000000" pitchFamily="2" charset="2"/>
                        <a:buChar char="v"/>
                        <a:tabLst>
                          <a:tab pos="457200" algn="l"/>
                          <a:tab pos="1348740" algn="l"/>
                        </a:tabLst>
                      </a:pPr>
                      <a:r>
                        <a:rPr lang="ar-SA" sz="1100" b="1" dirty="0">
                          <a:effectLst/>
                          <a:latin typeface="Times New Roman" panose="02020603050405020304" pitchFamily="18" charset="0"/>
                          <a:ea typeface="Times New Roman" panose="02020603050405020304" pitchFamily="18" charset="0"/>
                          <a:cs typeface="B Nazanin" panose="00000400000000000000" pitchFamily="2" charset="-78"/>
                        </a:rPr>
                        <a:t>ضمن اخذ شرح حال </a:t>
                      </a:r>
                      <a:r>
                        <a:rPr lang="fa-IR" sz="1100" b="1" dirty="0" smtClean="0">
                          <a:effectLst/>
                          <a:latin typeface="Times New Roman" panose="02020603050405020304" pitchFamily="18" charset="0"/>
                          <a:ea typeface="Times New Roman" panose="02020603050405020304" pitchFamily="18" charset="0"/>
                          <a:cs typeface="B Nazanin" panose="00000400000000000000" pitchFamily="2" charset="-78"/>
                        </a:rPr>
                        <a:t>و </a:t>
                      </a:r>
                      <a:r>
                        <a:rPr lang="ar-SA" sz="1100" b="1" dirty="0" smtClean="0">
                          <a:effectLst/>
                          <a:latin typeface="Times New Roman" panose="02020603050405020304" pitchFamily="18" charset="0"/>
                          <a:ea typeface="Times New Roman" panose="02020603050405020304" pitchFamily="18" charset="0"/>
                          <a:cs typeface="B Nazanin" panose="00000400000000000000" pitchFamily="2" charset="-78"/>
                        </a:rPr>
                        <a:t>معاينه فيزيكي كامل</a:t>
                      </a:r>
                      <a:r>
                        <a:rPr lang="fa-IR" sz="1100" b="1" baseline="0" dirty="0" smtClean="0">
                          <a:effectLst/>
                          <a:latin typeface="Times New Roman" panose="02020603050405020304" pitchFamily="18" charset="0"/>
                          <a:ea typeface="Times New Roman" panose="02020603050405020304" pitchFamily="18" charset="0"/>
                          <a:cs typeface="B Nazanin" panose="00000400000000000000" pitchFamily="2" charset="-78"/>
                        </a:rPr>
                        <a:t> </a:t>
                      </a:r>
                      <a:r>
                        <a:rPr lang="ar-SA" sz="1100" b="1" dirty="0" smtClean="0">
                          <a:effectLst/>
                          <a:latin typeface="Times New Roman" panose="02020603050405020304" pitchFamily="18" charset="0"/>
                          <a:ea typeface="Times New Roman" panose="02020603050405020304" pitchFamily="18" charset="0"/>
                          <a:cs typeface="B Nazanin" panose="00000400000000000000" pitchFamily="2" charset="-78"/>
                        </a:rPr>
                        <a:t>، وضعيت</a:t>
                      </a:r>
                      <a:r>
                        <a:rPr lang="fa-IR" sz="1100" b="1" dirty="0" smtClean="0">
                          <a:effectLst/>
                          <a:latin typeface="Times New Roman" panose="02020603050405020304" pitchFamily="18" charset="0"/>
                          <a:ea typeface="Times New Roman" panose="02020603050405020304" pitchFamily="18" charset="0"/>
                          <a:cs typeface="B Nazanin" panose="00000400000000000000" pitchFamily="2" charset="-78"/>
                        </a:rPr>
                        <a:t> تغذیه</a:t>
                      </a:r>
                      <a:r>
                        <a:rPr lang="fa-IR" sz="1100" b="1" baseline="0" dirty="0" smtClean="0">
                          <a:effectLst/>
                          <a:latin typeface="Times New Roman" panose="02020603050405020304" pitchFamily="18" charset="0"/>
                          <a:ea typeface="Times New Roman" panose="02020603050405020304" pitchFamily="18" charset="0"/>
                          <a:cs typeface="B Nazanin" panose="00000400000000000000" pitchFamily="2" charset="-78"/>
                        </a:rPr>
                        <a:t> ای </a:t>
                      </a:r>
                      <a:r>
                        <a:rPr lang="ar-SA" sz="1100" b="1" dirty="0" smtClean="0">
                          <a:effectLst/>
                          <a:latin typeface="Times New Roman" panose="02020603050405020304" pitchFamily="18" charset="0"/>
                          <a:ea typeface="Times New Roman" panose="02020603050405020304" pitchFamily="18" charset="0"/>
                          <a:cs typeface="B Nazanin" panose="00000400000000000000" pitchFamily="2" charset="-78"/>
                        </a:rPr>
                        <a:t>كودك </a:t>
                      </a:r>
                      <a:r>
                        <a:rPr lang="ar-SA" sz="1100" b="1" dirty="0">
                          <a:effectLst/>
                          <a:latin typeface="Times New Roman" panose="02020603050405020304" pitchFamily="18" charset="0"/>
                          <a:ea typeface="Times New Roman" panose="02020603050405020304" pitchFamily="18" charset="0"/>
                          <a:cs typeface="B Nazanin" panose="00000400000000000000" pitchFamily="2" charset="-78"/>
                        </a:rPr>
                        <a:t>را ارزيابي </a:t>
                      </a:r>
                      <a:r>
                        <a:rPr lang="fa-IR" sz="1100" b="1" dirty="0" smtClean="0">
                          <a:effectLst/>
                          <a:latin typeface="Times New Roman" panose="02020603050405020304" pitchFamily="18" charset="0"/>
                          <a:ea typeface="Times New Roman" panose="02020603050405020304" pitchFamily="18" charset="0"/>
                          <a:cs typeface="B Nazanin" panose="00000400000000000000" pitchFamily="2" charset="-78"/>
                        </a:rPr>
                        <a:t>کنید</a:t>
                      </a:r>
                      <a:r>
                        <a:rPr lang="fa-IR" sz="1100" b="1" baseline="0" dirty="0" smtClean="0">
                          <a:effectLst/>
                          <a:latin typeface="Times New Roman" panose="02020603050405020304" pitchFamily="18" charset="0"/>
                          <a:ea typeface="Times New Roman" panose="02020603050405020304" pitchFamily="18" charset="0"/>
                          <a:cs typeface="B Nazanin" panose="00000400000000000000" pitchFamily="2" charset="-78"/>
                        </a:rPr>
                        <a:t> و با مادر درمورد تغذیه کودک مشاوره کنید.</a:t>
                      </a:r>
                      <a:endParaRPr lang="en-US" sz="1100" dirty="0">
                        <a:effectLst/>
                        <a:latin typeface="Times New Roman" panose="02020603050405020304" pitchFamily="18" charset="0"/>
                        <a:ea typeface="Times New Roman" panose="02020603050405020304" pitchFamily="18" charset="0"/>
                        <a:cs typeface="Lotus" panose="00000400000000000000" pitchFamily="2" charset="-78"/>
                      </a:endParaRPr>
                    </a:p>
                    <a:p>
                      <a:pPr marL="742950" marR="0" lvl="1" indent="-285750" algn="justLow" rtl="1">
                        <a:spcBef>
                          <a:spcPts val="0"/>
                        </a:spcBef>
                        <a:spcAft>
                          <a:spcPts val="0"/>
                        </a:spcAft>
                        <a:buFont typeface="Symbol" panose="05050102010706020507" pitchFamily="18" charset="2"/>
                        <a:buChar char=""/>
                        <a:tabLst>
                          <a:tab pos="914400" algn="l"/>
                          <a:tab pos="1348740" algn="l"/>
                        </a:tabLst>
                      </a:pPr>
                      <a:r>
                        <a:rPr lang="ar-SA" sz="1100" b="1" dirty="0" smtClean="0">
                          <a:effectLst/>
                          <a:latin typeface="Times New Roman" panose="02020603050405020304" pitchFamily="18" charset="0"/>
                          <a:ea typeface="Times New Roman" panose="02020603050405020304" pitchFamily="18" charset="0"/>
                          <a:cs typeface="B Nazanin" panose="00000400000000000000" pitchFamily="2" charset="-78"/>
                        </a:rPr>
                        <a:t>در </a:t>
                      </a:r>
                      <a:r>
                        <a:rPr lang="ar-SA" sz="1100" b="1" dirty="0">
                          <a:effectLst/>
                          <a:latin typeface="Times New Roman" panose="02020603050405020304" pitchFamily="18" charset="0"/>
                          <a:ea typeface="Times New Roman" panose="02020603050405020304" pitchFamily="18" charset="0"/>
                          <a:cs typeface="B Nazanin" panose="00000400000000000000" pitchFamily="2" charset="-78"/>
                        </a:rPr>
                        <a:t>صورت وجود بيماري درمان مناسب انجام شود. </a:t>
                      </a:r>
                      <a:endParaRPr lang="en-US" sz="1100" dirty="0">
                        <a:effectLst/>
                        <a:latin typeface="Times New Roman" panose="02020603050405020304" pitchFamily="18" charset="0"/>
                        <a:ea typeface="Times New Roman" panose="02020603050405020304" pitchFamily="18" charset="0"/>
                        <a:cs typeface="Lotus" panose="00000400000000000000" pitchFamily="2" charset="-78"/>
                      </a:endParaRPr>
                    </a:p>
                    <a:p>
                      <a:pPr marL="742950" marR="0" lvl="1" indent="-285750" algn="justLow" rtl="1">
                        <a:spcBef>
                          <a:spcPts val="0"/>
                        </a:spcBef>
                        <a:spcAft>
                          <a:spcPts val="0"/>
                        </a:spcAft>
                        <a:buFont typeface="Symbol" panose="05050102010706020507" pitchFamily="18" charset="2"/>
                        <a:buChar char=""/>
                        <a:tabLst>
                          <a:tab pos="914400" algn="l"/>
                          <a:tab pos="1348740" algn="l"/>
                        </a:tabLst>
                      </a:pPr>
                      <a:r>
                        <a:rPr lang="ar-SA" sz="1100" b="1" dirty="0">
                          <a:effectLst/>
                          <a:latin typeface="Times New Roman" panose="02020603050405020304" pitchFamily="18" charset="0"/>
                          <a:ea typeface="Times New Roman" panose="02020603050405020304" pitchFamily="18" charset="0"/>
                          <a:cs typeface="B Nazanin" panose="00000400000000000000" pitchFamily="2" charset="-78"/>
                        </a:rPr>
                        <a:t>در صورت عدم وجود بيماري آزمايش‌هاي اوليه درخواست </a:t>
                      </a:r>
                      <a:r>
                        <a:rPr lang="ar-SA" sz="1100" b="1" dirty="0" smtClean="0">
                          <a:effectLst/>
                          <a:latin typeface="Times New Roman" panose="02020603050405020304" pitchFamily="18" charset="0"/>
                          <a:ea typeface="Times New Roman" panose="02020603050405020304" pitchFamily="18" charset="0"/>
                          <a:cs typeface="B Nazanin" panose="00000400000000000000" pitchFamily="2" charset="-78"/>
                        </a:rPr>
                        <a:t>شود</a:t>
                      </a:r>
                      <a:r>
                        <a:rPr lang="fa-IR" sz="1100" b="1" dirty="0" smtClean="0">
                          <a:effectLst/>
                          <a:latin typeface="Times New Roman" panose="02020603050405020304" pitchFamily="18" charset="0"/>
                          <a:ea typeface="Times New Roman" panose="02020603050405020304" pitchFamily="18" charset="0"/>
                          <a:cs typeface="B Nazanin" panose="00000400000000000000" pitchFamily="2" charset="-78"/>
                        </a:rPr>
                        <a:t>.</a:t>
                      </a:r>
                      <a:r>
                        <a:rPr lang="ar-SA" sz="1100" b="1" baseline="30000" dirty="0" smtClean="0">
                          <a:effectLst/>
                          <a:latin typeface="Times New Roman" panose="02020603050405020304" pitchFamily="18" charset="0"/>
                          <a:ea typeface="Times New Roman" panose="02020603050405020304" pitchFamily="18" charset="0"/>
                          <a:cs typeface="B Nazanin" panose="00000400000000000000" pitchFamily="2" charset="-78"/>
                        </a:rPr>
                        <a:t>*</a:t>
                      </a:r>
                      <a:r>
                        <a:rPr lang="fa-IR" sz="1100" b="1" baseline="30000" dirty="0" smtClean="0">
                          <a:effectLst/>
                          <a:latin typeface="Times New Roman" panose="02020603050405020304" pitchFamily="18" charset="0"/>
                          <a:ea typeface="Times New Roman" panose="02020603050405020304" pitchFamily="18" charset="0"/>
                          <a:cs typeface="B Nazanin" panose="00000400000000000000" pitchFamily="2" charset="-78"/>
                        </a:rPr>
                        <a:t>*</a:t>
                      </a:r>
                      <a:endParaRPr lang="fa-IR" sz="1100" b="0" baseline="0" dirty="0">
                        <a:effectLst/>
                        <a:latin typeface="Times New Roman" panose="02020603050405020304" pitchFamily="18" charset="0"/>
                        <a:ea typeface="Times New Roman" panose="02020603050405020304" pitchFamily="18" charset="0"/>
                        <a:cs typeface="Lotus" panose="00000400000000000000" pitchFamily="2" charset="-78"/>
                      </a:endParaRPr>
                    </a:p>
                    <a:p>
                      <a:pPr marL="742950" marR="0" lvl="1" indent="-285750" algn="justLow" rtl="1">
                        <a:spcBef>
                          <a:spcPts val="0"/>
                        </a:spcBef>
                        <a:spcAft>
                          <a:spcPts val="0"/>
                        </a:spcAft>
                        <a:buFont typeface="Symbol" panose="05050102010706020507" pitchFamily="18" charset="2"/>
                        <a:buChar char=""/>
                        <a:tabLst>
                          <a:tab pos="914400" algn="l"/>
                          <a:tab pos="1348740" algn="l"/>
                        </a:tabLst>
                      </a:pPr>
                      <a:r>
                        <a:rPr lang="ar-SA" sz="1100" b="1" dirty="0" smtClean="0">
                          <a:effectLst/>
                          <a:latin typeface="Times New Roman" panose="02020603050405020304" pitchFamily="18" charset="0"/>
                          <a:ea typeface="Times New Roman" panose="02020603050405020304" pitchFamily="18" charset="0"/>
                          <a:cs typeface="B Nazanin" panose="00000400000000000000" pitchFamily="2" charset="-78"/>
                        </a:rPr>
                        <a:t>در </a:t>
                      </a:r>
                      <a:r>
                        <a:rPr lang="ar-SA" sz="1100" b="1" dirty="0">
                          <a:effectLst/>
                          <a:latin typeface="Times New Roman" panose="02020603050405020304" pitchFamily="18" charset="0"/>
                          <a:ea typeface="Times New Roman" panose="02020603050405020304" pitchFamily="18" charset="0"/>
                          <a:cs typeface="B Nazanin" panose="00000400000000000000" pitchFamily="2" charset="-78"/>
                        </a:rPr>
                        <a:t>صورت غير طبيعي بودن آزمايش‌ها  يا عدم امكان تشخيص و درمان به مركز تخصصي ارجاع داده شود. </a:t>
                      </a:r>
                      <a:endParaRPr lang="fa-IR" sz="1100" b="0" dirty="0" smtClean="0">
                        <a:effectLst/>
                        <a:latin typeface="Times New Roman" panose="02020603050405020304" pitchFamily="18" charset="0"/>
                        <a:ea typeface="Times New Roman" panose="02020603050405020304" pitchFamily="18" charset="0"/>
                        <a:cs typeface="Lotus" panose="00000400000000000000" pitchFamily="2" charset="-78"/>
                      </a:endParaRPr>
                    </a:p>
                    <a:p>
                      <a:pPr marL="742950" marR="0" lvl="1" indent="-285750" algn="justLow" defTabSz="914400" rtl="1" eaLnBrk="1" fontAlgn="auto" latinLnBrk="0" hangingPunct="1">
                        <a:lnSpc>
                          <a:spcPct val="100000"/>
                        </a:lnSpc>
                        <a:spcBef>
                          <a:spcPts val="0"/>
                        </a:spcBef>
                        <a:spcAft>
                          <a:spcPts val="0"/>
                        </a:spcAft>
                        <a:buClrTx/>
                        <a:buSzTx/>
                        <a:buFont typeface="Symbol" panose="05050102010706020507" pitchFamily="18" charset="2"/>
                        <a:buChar char=""/>
                        <a:tabLst>
                          <a:tab pos="914400" algn="l"/>
                          <a:tab pos="1348740" algn="l"/>
                        </a:tabLst>
                        <a:defRPr/>
                      </a:pPr>
                      <a:r>
                        <a:rPr lang="ar-SA" sz="1100" b="1" dirty="0" smtClean="0">
                          <a:effectLst/>
                          <a:latin typeface="Times New Roman" panose="02020603050405020304" pitchFamily="18" charset="0"/>
                          <a:ea typeface="Times New Roman" panose="02020603050405020304" pitchFamily="18" charset="0"/>
                          <a:cs typeface="B Nazanin" panose="00000400000000000000" pitchFamily="2" charset="-78"/>
                        </a:rPr>
                        <a:t>در </a:t>
                      </a:r>
                      <a:r>
                        <a:rPr lang="ar-SA" sz="1100" b="1" dirty="0">
                          <a:effectLst/>
                          <a:latin typeface="Times New Roman" panose="02020603050405020304" pitchFamily="18" charset="0"/>
                          <a:ea typeface="Times New Roman" panose="02020603050405020304" pitchFamily="18" charset="0"/>
                          <a:cs typeface="B Nazanin" panose="00000400000000000000" pitchFamily="2" charset="-78"/>
                        </a:rPr>
                        <a:t>صورت طبيعي بودن </a:t>
                      </a:r>
                      <a:r>
                        <a:rPr lang="ar-SA" sz="1100" b="1" dirty="0" smtClean="0">
                          <a:effectLst/>
                          <a:latin typeface="Times New Roman" panose="02020603050405020304" pitchFamily="18" charset="0"/>
                          <a:ea typeface="Times New Roman" panose="02020603050405020304" pitchFamily="18" charset="0"/>
                          <a:cs typeface="B Nazanin" panose="00000400000000000000" pitchFamily="2" charset="-78"/>
                        </a:rPr>
                        <a:t>آزمايش‌ها،‌</a:t>
                      </a:r>
                      <a:r>
                        <a:rPr lang="fa-IR" sz="1100" b="1" dirty="0" smtClean="0">
                          <a:effectLst/>
                          <a:latin typeface="Times New Roman" panose="02020603050405020304" pitchFamily="18" charset="0"/>
                          <a:ea typeface="Times New Roman" panose="02020603050405020304" pitchFamily="18" charset="0"/>
                          <a:cs typeface="B Nazanin" panose="00000400000000000000" pitchFamily="2" charset="-78"/>
                        </a:rPr>
                        <a:t> به کارشناس تغذیه ارجاع دهید. در صورتی</a:t>
                      </a:r>
                      <a:r>
                        <a:rPr lang="fa-IR" sz="1100" b="1" baseline="0" dirty="0" smtClean="0">
                          <a:effectLst/>
                          <a:latin typeface="Times New Roman" panose="02020603050405020304" pitchFamily="18" charset="0"/>
                          <a:ea typeface="Times New Roman" panose="02020603050405020304" pitchFamily="18" charset="0"/>
                          <a:cs typeface="B Nazanin" panose="00000400000000000000" pitchFamily="2" charset="-78"/>
                        </a:rPr>
                        <a:t> که بعد از 2 بار </a:t>
                      </a:r>
                      <a:r>
                        <a:rPr lang="ar-SA" sz="1100" b="1" dirty="0" smtClean="0">
                          <a:effectLst/>
                          <a:latin typeface="Times New Roman" panose="02020603050405020304" pitchFamily="18" charset="0"/>
                          <a:ea typeface="Times New Roman" panose="02020603050405020304" pitchFamily="18" charset="0"/>
                          <a:cs typeface="B Nazanin" panose="00000400000000000000" pitchFamily="2" charset="-78"/>
                        </a:rPr>
                        <a:t>پیگیری </a:t>
                      </a:r>
                      <a:r>
                        <a:rPr lang="fa-IR" sz="1100" b="1" dirty="0" smtClean="0">
                          <a:effectLst/>
                          <a:latin typeface="Times New Roman" panose="02020603050405020304" pitchFamily="18" charset="0"/>
                          <a:ea typeface="Times New Roman" panose="02020603050405020304" pitchFamily="18" charset="0"/>
                          <a:cs typeface="B Nazanin" panose="00000400000000000000" pitchFamily="2" charset="-78"/>
                        </a:rPr>
                        <a:t>کودک افزایش وزن نداشته باشد یا منحنی وزن برای سن روند</a:t>
                      </a:r>
                      <a:r>
                        <a:rPr lang="fa-IR" sz="1100" b="1" baseline="0" dirty="0" smtClean="0">
                          <a:effectLst/>
                          <a:latin typeface="Times New Roman" panose="02020603050405020304" pitchFamily="18" charset="0"/>
                          <a:ea typeface="Times New Roman" panose="02020603050405020304" pitchFamily="18" charset="0"/>
                          <a:cs typeface="B Nazanin" panose="00000400000000000000" pitchFamily="2" charset="-78"/>
                        </a:rPr>
                        <a:t> نزولی داشته باشد در مورد ارجاع کودک به متخصص کودکان تصمیم گیری شود.</a:t>
                      </a:r>
                      <a:r>
                        <a:rPr lang="fa-IR" sz="1100" b="1" dirty="0" smtClean="0">
                          <a:effectLst/>
                          <a:latin typeface="Calibri" panose="020F0502020204030204" pitchFamily="34" charset="0"/>
                          <a:ea typeface="Calibri" panose="020F0502020204030204" pitchFamily="34" charset="0"/>
                          <a:cs typeface="B Nazanin" panose="00000400000000000000" pitchFamily="2" charset="-78"/>
                        </a:rPr>
                        <a:t> درصورت وزن گیری مطلوب </a:t>
                      </a:r>
                      <a:r>
                        <a:rPr lang="ar-SA" sz="1100" b="1" dirty="0" smtClean="0">
                          <a:effectLst/>
                          <a:latin typeface="Times New Roman" panose="02020603050405020304" pitchFamily="18" charset="0"/>
                          <a:ea typeface="Times New Roman" panose="02020603050405020304" pitchFamily="18" charset="0"/>
                          <a:cs typeface="B Nazanin" panose="00000400000000000000" pitchFamily="2" charset="-78"/>
                        </a:rPr>
                        <a:t>توصيه‌هاي </a:t>
                      </a:r>
                      <a:r>
                        <a:rPr lang="ar-SA" sz="1100" b="1" dirty="0">
                          <a:effectLst/>
                          <a:latin typeface="Times New Roman" panose="02020603050405020304" pitchFamily="18" charset="0"/>
                          <a:ea typeface="Times New Roman" panose="02020603050405020304" pitchFamily="18" charset="0"/>
                          <a:cs typeface="B Nazanin" panose="00000400000000000000" pitchFamily="2" charset="-78"/>
                        </a:rPr>
                        <a:t>تغذيه‌اي </a:t>
                      </a:r>
                      <a:r>
                        <a:rPr lang="fa-IR" sz="1100" b="1" dirty="0" smtClean="0">
                          <a:effectLst/>
                          <a:latin typeface="Times New Roman" panose="02020603050405020304" pitchFamily="18" charset="0"/>
                          <a:ea typeface="Times New Roman" panose="02020603050405020304" pitchFamily="18" charset="0"/>
                          <a:cs typeface="B Nazanin" panose="00000400000000000000" pitchFamily="2" charset="-78"/>
                        </a:rPr>
                        <a:t>ادامه یافته </a:t>
                      </a:r>
                      <a:r>
                        <a:rPr lang="ar-SA" sz="1100" b="1" dirty="0" smtClean="0">
                          <a:effectLst/>
                          <a:latin typeface="Times New Roman" panose="02020603050405020304" pitchFamily="18" charset="0"/>
                          <a:ea typeface="Times New Roman" panose="02020603050405020304" pitchFamily="18" charset="0"/>
                          <a:cs typeface="B Nazanin" panose="00000400000000000000" pitchFamily="2" charset="-78"/>
                        </a:rPr>
                        <a:t>و </a:t>
                      </a:r>
                      <a:r>
                        <a:rPr lang="fa-IR" sz="1100" b="1" dirty="0" smtClean="0">
                          <a:effectLst/>
                          <a:latin typeface="Times New Roman" panose="02020603050405020304" pitchFamily="18" charset="0"/>
                          <a:ea typeface="Times New Roman" panose="02020603050405020304" pitchFamily="18" charset="0"/>
                          <a:cs typeface="B Nazanin" panose="00000400000000000000" pitchFamily="2" charset="-78"/>
                        </a:rPr>
                        <a:t>براساس سن کودک </a:t>
                      </a:r>
                      <a:r>
                        <a:rPr lang="ar-SA" sz="1100" b="1" dirty="0" smtClean="0">
                          <a:effectLst/>
                          <a:latin typeface="Times New Roman" panose="02020603050405020304" pitchFamily="18" charset="0"/>
                          <a:ea typeface="Times New Roman" panose="02020603050405020304" pitchFamily="18" charset="0"/>
                          <a:cs typeface="B Nazanin" panose="00000400000000000000" pitchFamily="2" charset="-78"/>
                        </a:rPr>
                        <a:t>پيگيري</a:t>
                      </a:r>
                      <a:r>
                        <a:rPr lang="fa-IR" sz="1100" b="1" dirty="0" smtClean="0">
                          <a:effectLst/>
                          <a:latin typeface="Times New Roman" panose="02020603050405020304" pitchFamily="18" charset="0"/>
                          <a:ea typeface="Times New Roman" panose="02020603050405020304" pitchFamily="18" charset="0"/>
                          <a:cs typeface="B Nazanin" panose="00000400000000000000" pitchFamily="2" charset="-78"/>
                        </a:rPr>
                        <a:t> شود.</a:t>
                      </a:r>
                      <a:r>
                        <a:rPr lang="ar-SA" sz="1100" b="1" baseline="30000" dirty="0" smtClean="0">
                          <a:effectLst/>
                          <a:latin typeface="Times New Roman" panose="02020603050405020304" pitchFamily="18" charset="0"/>
                          <a:ea typeface="Times New Roman" panose="02020603050405020304" pitchFamily="18" charset="0"/>
                          <a:cs typeface="B Nazanin" panose="00000400000000000000" pitchFamily="2" charset="-78"/>
                        </a:rPr>
                        <a:t>***</a:t>
                      </a:r>
                      <a:endParaRPr lang="fa-IR" sz="1100" b="1" baseline="30000" dirty="0" smtClean="0">
                        <a:effectLst/>
                        <a:latin typeface="Times New Roman" panose="02020603050405020304" pitchFamily="18" charset="0"/>
                        <a:ea typeface="Times New Roman" panose="02020603050405020304" pitchFamily="18" charset="0"/>
                        <a:cs typeface="B Nazanin" panose="00000400000000000000" pitchFamily="2" charset="-78"/>
                      </a:endParaRPr>
                    </a:p>
                    <a:p>
                      <a:pPr marL="742950" marR="0" lvl="1" indent="-285750" algn="justLow" defTabSz="914400" rtl="1" eaLnBrk="1" fontAlgn="auto" latinLnBrk="0" hangingPunct="1">
                        <a:lnSpc>
                          <a:spcPct val="100000"/>
                        </a:lnSpc>
                        <a:spcBef>
                          <a:spcPts val="0"/>
                        </a:spcBef>
                        <a:spcAft>
                          <a:spcPts val="0"/>
                        </a:spcAft>
                        <a:buClrTx/>
                        <a:buSzTx/>
                        <a:buFont typeface="Symbol" panose="05050102010706020507" pitchFamily="18" charset="2"/>
                        <a:buChar char=""/>
                        <a:tabLst>
                          <a:tab pos="914400" algn="l"/>
                          <a:tab pos="1348740" algn="l"/>
                        </a:tabLst>
                        <a:defRPr/>
                      </a:pPr>
                      <a:r>
                        <a:rPr lang="fa-IR" sz="1100" dirty="0" smtClean="0">
                          <a:effectLst/>
                          <a:latin typeface="Times New Roman" panose="02020603050405020304" pitchFamily="18" charset="0"/>
                          <a:ea typeface="Times New Roman" panose="02020603050405020304" pitchFamily="18" charset="0"/>
                          <a:cs typeface="Lotus" panose="00000400000000000000" pitchFamily="2" charset="-78"/>
                        </a:rPr>
                        <a:t> </a:t>
                      </a:r>
                      <a:r>
                        <a:rPr lang="ar-SA" sz="1100" b="1" dirty="0" smtClean="0">
                          <a:effectLst/>
                          <a:latin typeface="Times New Roman" panose="02020603050405020304" pitchFamily="18" charset="0"/>
                          <a:ea typeface="Times New Roman" panose="02020603050405020304" pitchFamily="18" charset="0"/>
                          <a:cs typeface="B Nazanin" panose="00000400000000000000" pitchFamily="2" charset="-78"/>
                        </a:rPr>
                        <a:t>زير </a:t>
                      </a:r>
                      <a:r>
                        <a:rPr lang="ar-SA" sz="1100" b="1" dirty="0">
                          <a:effectLst/>
                          <a:latin typeface="Times New Roman" panose="02020603050405020304" pitchFamily="18" charset="0"/>
                          <a:ea typeface="Times New Roman" panose="02020603050405020304" pitchFamily="18" charset="0"/>
                          <a:cs typeface="B Nazanin" panose="00000400000000000000" pitchFamily="2" charset="-78"/>
                        </a:rPr>
                        <a:t>2 ماه:  </a:t>
                      </a:r>
                      <a:r>
                        <a:rPr lang="ar-SA" sz="1100" b="1" dirty="0" smtClean="0">
                          <a:effectLst/>
                          <a:latin typeface="Times New Roman" panose="02020603050405020304" pitchFamily="18" charset="0"/>
                          <a:ea typeface="Times New Roman" panose="02020603050405020304" pitchFamily="18" charset="0"/>
                          <a:cs typeface="B Nazanin" panose="00000400000000000000" pitchFamily="2" charset="-78"/>
                        </a:rPr>
                        <a:t>10</a:t>
                      </a:r>
                      <a:r>
                        <a:rPr lang="fa-IR" sz="1100" b="1" dirty="0" smtClean="0">
                          <a:effectLst/>
                          <a:latin typeface="Times New Roman" panose="02020603050405020304" pitchFamily="18" charset="0"/>
                          <a:ea typeface="Times New Roman" panose="02020603050405020304" pitchFamily="18" charset="0"/>
                          <a:cs typeface="B Nazanin" panose="00000400000000000000" pitchFamily="2" charset="-78"/>
                        </a:rPr>
                        <a:t> </a:t>
                      </a:r>
                      <a:r>
                        <a:rPr lang="ar-SA" sz="1100" b="1" dirty="0" smtClean="0">
                          <a:effectLst/>
                          <a:latin typeface="Times New Roman" panose="02020603050405020304" pitchFamily="18" charset="0"/>
                          <a:ea typeface="Times New Roman" panose="02020603050405020304" pitchFamily="18" charset="0"/>
                          <a:cs typeface="B Nazanin" panose="00000400000000000000" pitchFamily="2" charset="-78"/>
                        </a:rPr>
                        <a:t>روز بعد</a:t>
                      </a:r>
                      <a:r>
                        <a:rPr lang="fa-IR" sz="1100" b="1" dirty="0" smtClean="0">
                          <a:effectLst/>
                          <a:latin typeface="Times New Roman" panose="02020603050405020304" pitchFamily="18" charset="0"/>
                          <a:ea typeface="Times New Roman" panose="02020603050405020304" pitchFamily="18" charset="0"/>
                          <a:cs typeface="B Nazanin" panose="00000400000000000000" pitchFamily="2" charset="-78"/>
                        </a:rPr>
                        <a:t>، </a:t>
                      </a:r>
                      <a:r>
                        <a:rPr lang="ar-SA" sz="1100" b="1" dirty="0" smtClean="0">
                          <a:effectLst/>
                          <a:latin typeface="Times New Roman" panose="02020603050405020304" pitchFamily="18" charset="0"/>
                          <a:ea typeface="Times New Roman" panose="02020603050405020304" pitchFamily="18" charset="0"/>
                          <a:cs typeface="B Nazanin" panose="00000400000000000000" pitchFamily="2" charset="-78"/>
                        </a:rPr>
                        <a:t>2 </a:t>
                      </a:r>
                      <a:r>
                        <a:rPr lang="ar-SA" sz="1100" b="1" dirty="0">
                          <a:effectLst/>
                          <a:latin typeface="Times New Roman" panose="02020603050405020304" pitchFamily="18" charset="0"/>
                          <a:ea typeface="Times New Roman" panose="02020603050405020304" pitchFamily="18" charset="0"/>
                          <a:cs typeface="B Nazanin" panose="00000400000000000000" pitchFamily="2" charset="-78"/>
                        </a:rPr>
                        <a:t>ماه تا يكسال:  </a:t>
                      </a:r>
                      <a:r>
                        <a:rPr lang="ar-SA" sz="1100" b="1" dirty="0" smtClean="0">
                          <a:effectLst/>
                          <a:latin typeface="Times New Roman" panose="02020603050405020304" pitchFamily="18" charset="0"/>
                          <a:ea typeface="Times New Roman" panose="02020603050405020304" pitchFamily="18" charset="0"/>
                          <a:cs typeface="B Nazanin" panose="00000400000000000000" pitchFamily="2" charset="-78"/>
                        </a:rPr>
                        <a:t>2</a:t>
                      </a:r>
                      <a:r>
                        <a:rPr lang="fa-IR" sz="1100" b="1" dirty="0" smtClean="0">
                          <a:effectLst/>
                          <a:latin typeface="Times New Roman" panose="02020603050405020304" pitchFamily="18" charset="0"/>
                          <a:ea typeface="Times New Roman" panose="02020603050405020304" pitchFamily="18" charset="0"/>
                          <a:cs typeface="B Nazanin" panose="00000400000000000000" pitchFamily="2" charset="-78"/>
                        </a:rPr>
                        <a:t> </a:t>
                      </a:r>
                      <a:r>
                        <a:rPr lang="ar-SA" sz="1100" b="1" dirty="0" smtClean="0">
                          <a:effectLst/>
                          <a:latin typeface="Times New Roman" panose="02020603050405020304" pitchFamily="18" charset="0"/>
                          <a:ea typeface="Times New Roman" panose="02020603050405020304" pitchFamily="18" charset="0"/>
                          <a:cs typeface="B Nazanin" panose="00000400000000000000" pitchFamily="2" charset="-78"/>
                        </a:rPr>
                        <a:t>هفته بعد</a:t>
                      </a:r>
                      <a:r>
                        <a:rPr lang="fa-IR" sz="1100" b="1" dirty="0" smtClean="0">
                          <a:effectLst/>
                          <a:latin typeface="Times New Roman" panose="02020603050405020304" pitchFamily="18" charset="0"/>
                          <a:ea typeface="Times New Roman" panose="02020603050405020304" pitchFamily="18" charset="0"/>
                          <a:cs typeface="B Nazanin" panose="00000400000000000000" pitchFamily="2" charset="-78"/>
                        </a:rPr>
                        <a:t>، </a:t>
                      </a:r>
                      <a:r>
                        <a:rPr lang="ar-SA" sz="1100" b="1" dirty="0" smtClean="0">
                          <a:effectLst/>
                          <a:latin typeface="Times New Roman" panose="02020603050405020304" pitchFamily="18" charset="0"/>
                          <a:ea typeface="Times New Roman" panose="02020603050405020304" pitchFamily="18" charset="0"/>
                          <a:cs typeface="B Nazanin" panose="00000400000000000000" pitchFamily="2" charset="-78"/>
                        </a:rPr>
                        <a:t>بالاي </a:t>
                      </a:r>
                      <a:r>
                        <a:rPr lang="ar-SA" sz="1100" b="1" dirty="0">
                          <a:effectLst/>
                          <a:latin typeface="Times New Roman" panose="02020603050405020304" pitchFamily="18" charset="0"/>
                          <a:ea typeface="Times New Roman" panose="02020603050405020304" pitchFamily="18" charset="0"/>
                          <a:cs typeface="B Nazanin" panose="00000400000000000000" pitchFamily="2" charset="-78"/>
                        </a:rPr>
                        <a:t>يك سال:  يك ماه </a:t>
                      </a:r>
                      <a:r>
                        <a:rPr lang="ar-SA" sz="1100" b="1" dirty="0" smtClean="0">
                          <a:effectLst/>
                          <a:latin typeface="Times New Roman" panose="02020603050405020304" pitchFamily="18" charset="0"/>
                          <a:ea typeface="Times New Roman" panose="02020603050405020304" pitchFamily="18" charset="0"/>
                          <a:cs typeface="B Nazanin" panose="00000400000000000000" pitchFamily="2" charset="-78"/>
                        </a:rPr>
                        <a:t>بعد</a:t>
                      </a:r>
                      <a:endParaRPr lang="en-US" sz="11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73442" marR="73442" marT="36721" marB="3672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xmlns="" val="10002"/>
                  </a:ext>
                </a:extLst>
              </a:tr>
              <a:tr h="429352">
                <a:tc>
                  <a:txBody>
                    <a:bodyPr/>
                    <a:lstStyle/>
                    <a:p>
                      <a:pPr marL="0" marR="0" algn="r" rtl="1">
                        <a:spcBef>
                          <a:spcPts val="0"/>
                        </a:spcBef>
                        <a:spcAft>
                          <a:spcPts val="0"/>
                        </a:spcAft>
                        <a:tabLst>
                          <a:tab pos="1348740" algn="l"/>
                        </a:tabLst>
                      </a:pPr>
                      <a:r>
                        <a:rPr lang="ar-SA" sz="1100" b="1" dirty="0">
                          <a:effectLst/>
                          <a:latin typeface="Times New Roman" panose="02020603050405020304" pitchFamily="18" charset="0"/>
                          <a:ea typeface="Times New Roman" panose="02020603050405020304" pitchFamily="18" charset="0"/>
                          <a:cs typeface="B Nazanin" panose="00000400000000000000" pitchFamily="2" charset="-78"/>
                        </a:rPr>
                        <a:t>بیشتر از </a:t>
                      </a:r>
                      <a:r>
                        <a:rPr lang="en-US" sz="1100" dirty="0" smtClean="0">
                          <a:effectLst/>
                          <a:latin typeface="Times New Roman" panose="02020603050405020304" pitchFamily="18" charset="0"/>
                          <a:ea typeface="Times New Roman" panose="02020603050405020304" pitchFamily="18" charset="0"/>
                          <a:cs typeface="B Nazanin" panose="00000400000000000000" pitchFamily="2" charset="-78"/>
                        </a:rPr>
                        <a:t> </a:t>
                      </a:r>
                      <a:r>
                        <a:rPr lang="en-US" sz="1100" b="1" dirty="0" smtClean="0">
                          <a:effectLst/>
                          <a:latin typeface="Times New Roman" panose="02020603050405020304" pitchFamily="18" charset="0"/>
                          <a:ea typeface="Times New Roman" panose="02020603050405020304" pitchFamily="18" charset="0"/>
                          <a:cs typeface="Times New Roman" panose="02020603050405020304" pitchFamily="18" charset="0"/>
                        </a:rPr>
                        <a:t>z- score</a:t>
                      </a:r>
                      <a:r>
                        <a:rPr lang="ar-SA" sz="1100" b="1"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100" b="1" dirty="0" smtClean="0">
                          <a:effectLst/>
                          <a:latin typeface="Times New Roman" panose="02020603050405020304" pitchFamily="18" charset="0"/>
                          <a:ea typeface="Times New Roman" panose="02020603050405020304" pitchFamily="18" charset="0"/>
                          <a:cs typeface="B Nazanin" panose="00000400000000000000" pitchFamily="2" charset="-78"/>
                        </a:rPr>
                        <a:t>1</a:t>
                      </a:r>
                      <a:r>
                        <a:rPr lang="ar-SA" sz="1100" b="1" dirty="0" smtClean="0">
                          <a:effectLst/>
                          <a:latin typeface="Times New Roman" panose="02020603050405020304" pitchFamily="18" charset="0"/>
                          <a:ea typeface="Times New Roman" panose="02020603050405020304" pitchFamily="18" charset="0"/>
                          <a:cs typeface="B Nazanin" panose="00000400000000000000" pitchFamily="2" charset="-78"/>
                        </a:rPr>
                        <a:t>+</a:t>
                      </a:r>
                      <a:endParaRPr lang="en-US" sz="11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73442" marR="73442" marT="36721" marB="36721"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rtl="1">
                        <a:spcBef>
                          <a:spcPts val="0"/>
                        </a:spcBef>
                        <a:spcAft>
                          <a:spcPts val="0"/>
                        </a:spcAft>
                        <a:tabLst>
                          <a:tab pos="1348740" algn="l"/>
                        </a:tabLst>
                      </a:pPr>
                      <a:r>
                        <a:rPr lang="ar-SA" sz="1100" b="1" dirty="0">
                          <a:effectLst/>
                          <a:latin typeface="Times New Roman" panose="02020603050405020304" pitchFamily="18" charset="0"/>
                          <a:ea typeface="Times New Roman" panose="02020603050405020304" pitchFamily="18" charset="0"/>
                          <a:cs typeface="B Nazanin" panose="00000400000000000000" pitchFamily="2" charset="-78"/>
                        </a:rPr>
                        <a:t>احتمال اضافه </a:t>
                      </a:r>
                      <a:r>
                        <a:rPr lang="ar-SA" sz="1100" b="1" dirty="0" smtClean="0">
                          <a:effectLst/>
                          <a:latin typeface="Times New Roman" panose="02020603050405020304" pitchFamily="18" charset="0"/>
                          <a:ea typeface="Times New Roman" panose="02020603050405020304" pitchFamily="18" charset="0"/>
                          <a:cs typeface="B Nazanin" panose="00000400000000000000" pitchFamily="2" charset="-78"/>
                        </a:rPr>
                        <a:t>وزن</a:t>
                      </a:r>
                      <a:endParaRPr lang="en-US" sz="11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73442" marR="73442" marT="36721" marB="36721"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342900" marR="0" lvl="0" indent="-34290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tab pos="457200" algn="l"/>
                          <a:tab pos="1348740" algn="l"/>
                        </a:tabLst>
                        <a:defRPr/>
                      </a:pPr>
                      <a:r>
                        <a:rPr kumimoji="0" lang="ar-SA" sz="1100" b="1" i="0" u="none" strike="noStrike" kern="1200" cap="none" spc="0" normalizeH="0" baseline="0" noProof="0" dirty="0" smtClean="0">
                          <a:ln>
                            <a:noFill/>
                          </a:ln>
                          <a:solidFill>
                            <a:srgbClr val="000000"/>
                          </a:solidFill>
                          <a:effectLst/>
                          <a:uLnTx/>
                          <a:uFillTx/>
                          <a:latin typeface="Times New Roman" panose="02020603050405020304" pitchFamily="18" charset="0"/>
                          <a:ea typeface="Times New Roman" panose="02020603050405020304" pitchFamily="18" charset="0"/>
                          <a:cs typeface="B Nazanin" panose="00000400000000000000" pitchFamily="2" charset="-78"/>
                        </a:rPr>
                        <a:t>منحنی </a:t>
                      </a:r>
                      <a:r>
                        <a:rPr kumimoji="0" lang="fa-IR" sz="1100" b="1" i="0" u="none" strike="noStrike" kern="1200" cap="none" spc="0" normalizeH="0" baseline="0" noProof="0" dirty="0" smtClean="0">
                          <a:ln>
                            <a:noFill/>
                          </a:ln>
                          <a:solidFill>
                            <a:srgbClr val="000000"/>
                          </a:solidFill>
                          <a:effectLst/>
                          <a:uLnTx/>
                          <a:uFillTx/>
                          <a:latin typeface="Times New Roman" panose="02020603050405020304" pitchFamily="18" charset="0"/>
                          <a:ea typeface="Times New Roman" panose="02020603050405020304" pitchFamily="18" charset="0"/>
                          <a:cs typeface="B Nazanin" panose="00000400000000000000" pitchFamily="2" charset="-78"/>
                        </a:rPr>
                        <a:t>قد </a:t>
                      </a:r>
                      <a:r>
                        <a:rPr kumimoji="0" lang="ar-SA" sz="1100" b="1" i="0" u="none" strike="noStrike" kern="1200" cap="none" spc="0" normalizeH="0" baseline="0" noProof="0" dirty="0" smtClean="0">
                          <a:ln>
                            <a:noFill/>
                          </a:ln>
                          <a:solidFill>
                            <a:srgbClr val="000000"/>
                          </a:solidFill>
                          <a:effectLst/>
                          <a:uLnTx/>
                          <a:uFillTx/>
                          <a:latin typeface="Times New Roman" panose="02020603050405020304" pitchFamily="18" charset="0"/>
                          <a:ea typeface="Times New Roman" panose="02020603050405020304" pitchFamily="18" charset="0"/>
                          <a:cs typeface="B Nazanin" panose="00000400000000000000" pitchFamily="2" charset="-78"/>
                        </a:rPr>
                        <a:t>برای </a:t>
                      </a:r>
                      <a:r>
                        <a:rPr kumimoji="0" lang="fa-IR" sz="1100" b="1" i="0" u="none" strike="noStrike" kern="1200" cap="none" spc="0" normalizeH="0" baseline="0" noProof="0" dirty="0" smtClean="0">
                          <a:ln>
                            <a:noFill/>
                          </a:ln>
                          <a:solidFill>
                            <a:srgbClr val="000000"/>
                          </a:solidFill>
                          <a:effectLst/>
                          <a:uLnTx/>
                          <a:uFillTx/>
                          <a:latin typeface="Times New Roman" panose="02020603050405020304" pitchFamily="18" charset="0"/>
                          <a:ea typeface="Times New Roman" panose="02020603050405020304" pitchFamily="18" charset="0"/>
                          <a:cs typeface="B Nazanin" panose="00000400000000000000" pitchFamily="2" charset="-78"/>
                        </a:rPr>
                        <a:t>سن بررسی شود. </a:t>
                      </a:r>
                      <a:r>
                        <a:rPr kumimoji="0" lang="ar-SA" sz="1100" b="1" i="0" u="none" strike="noStrike" kern="1200" cap="none" spc="0" normalizeH="0" baseline="0" noProof="0" dirty="0" smtClean="0">
                          <a:ln>
                            <a:noFill/>
                          </a:ln>
                          <a:solidFill>
                            <a:srgbClr val="000000"/>
                          </a:solidFill>
                          <a:effectLst/>
                          <a:uLnTx/>
                          <a:uFillTx/>
                          <a:latin typeface="Times New Roman" panose="02020603050405020304" pitchFamily="18" charset="0"/>
                          <a:ea typeface="Times New Roman" panose="02020603050405020304" pitchFamily="18" charset="0"/>
                          <a:cs typeface="B Nazanin" panose="00000400000000000000" pitchFamily="2" charset="-78"/>
                        </a:rPr>
                        <a:t> </a:t>
                      </a:r>
                      <a:endParaRPr kumimoji="0" lang="en-US" sz="1100" b="0" i="0" u="none" strike="noStrike" kern="1200" cap="none" spc="0" normalizeH="0" baseline="0" noProof="0" dirty="0" smtClean="0">
                        <a:ln>
                          <a:noFill/>
                        </a:ln>
                        <a:solidFill>
                          <a:srgbClr val="000000"/>
                        </a:solidFill>
                        <a:effectLst/>
                        <a:uLnTx/>
                        <a:uFillTx/>
                        <a:latin typeface="Times New Roman" panose="02020603050405020304" pitchFamily="18" charset="0"/>
                        <a:ea typeface="Times New Roman" panose="02020603050405020304" pitchFamily="18" charset="0"/>
                        <a:cs typeface="Lotus" panose="00000400000000000000" pitchFamily="2" charset="-78"/>
                      </a:endParaRPr>
                    </a:p>
                    <a:p>
                      <a:pPr marL="342900" marR="0" lvl="0" indent="-342900" algn="r" rtl="1">
                        <a:spcBef>
                          <a:spcPts val="0"/>
                        </a:spcBef>
                        <a:spcAft>
                          <a:spcPts val="0"/>
                        </a:spcAft>
                        <a:buFont typeface="Wingdings" panose="05000000000000000000" pitchFamily="2" charset="2"/>
                        <a:buChar char="v"/>
                        <a:tabLst>
                          <a:tab pos="457200" algn="l"/>
                          <a:tab pos="1348740" algn="l"/>
                        </a:tabLst>
                      </a:pPr>
                      <a:r>
                        <a:rPr lang="ar-SA" sz="1100" b="1" dirty="0" smtClean="0">
                          <a:effectLst/>
                          <a:latin typeface="Times New Roman" panose="02020603050405020304" pitchFamily="18" charset="0"/>
                          <a:ea typeface="Times New Roman" panose="02020603050405020304" pitchFamily="18" charset="0"/>
                          <a:cs typeface="B Nazanin" panose="00000400000000000000" pitchFamily="2" charset="-78"/>
                        </a:rPr>
                        <a:t>منحنی </a:t>
                      </a:r>
                      <a:r>
                        <a:rPr lang="ar-SA" sz="1100" b="1" dirty="0">
                          <a:effectLst/>
                          <a:latin typeface="Times New Roman" panose="02020603050405020304" pitchFamily="18" charset="0"/>
                          <a:ea typeface="Times New Roman" panose="02020603050405020304" pitchFamily="18" charset="0"/>
                          <a:cs typeface="B Nazanin" panose="00000400000000000000" pitchFamily="2" charset="-78"/>
                        </a:rPr>
                        <a:t>وزن برای </a:t>
                      </a:r>
                      <a:r>
                        <a:rPr lang="ar-SA" sz="1100" b="1" dirty="0" smtClean="0">
                          <a:effectLst/>
                          <a:latin typeface="Times New Roman" panose="02020603050405020304" pitchFamily="18" charset="0"/>
                          <a:ea typeface="Times New Roman" panose="02020603050405020304" pitchFamily="18" charset="0"/>
                          <a:cs typeface="B Nazanin" panose="00000400000000000000" pitchFamily="2" charset="-78"/>
                        </a:rPr>
                        <a:t>قد</a:t>
                      </a:r>
                      <a:r>
                        <a:rPr lang="fa-IR" sz="1100" b="1" dirty="0" smtClean="0">
                          <a:effectLst/>
                          <a:latin typeface="Times New Roman" panose="02020603050405020304" pitchFamily="18" charset="0"/>
                          <a:ea typeface="Times New Roman" panose="02020603050405020304" pitchFamily="18" charset="0"/>
                          <a:cs typeface="B Nazanin" panose="00000400000000000000" pitchFamily="2" charset="-78"/>
                        </a:rPr>
                        <a:t> بررسی شود. </a:t>
                      </a:r>
                      <a:r>
                        <a:rPr lang="ar-SA" sz="1100" b="1" dirty="0" smtClean="0">
                          <a:effectLst/>
                          <a:latin typeface="Times New Roman" panose="02020603050405020304" pitchFamily="18" charset="0"/>
                          <a:ea typeface="Times New Roman" panose="02020603050405020304" pitchFamily="18" charset="0"/>
                          <a:cs typeface="B Nazanin" panose="00000400000000000000" pitchFamily="2" charset="-78"/>
                        </a:rPr>
                        <a:t> </a:t>
                      </a:r>
                      <a:endParaRPr lang="en-US" sz="11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73442" marR="73442" marT="36721" marB="3672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xmlns="" val="10003"/>
                  </a:ext>
                </a:extLst>
              </a:tr>
              <a:tr h="1441600">
                <a:tc>
                  <a:txBody>
                    <a:bodyPr/>
                    <a:lstStyle/>
                    <a:p>
                      <a:pPr marL="0" marR="0" lvl="0" indent="0" algn="r" rtl="1">
                        <a:spcBef>
                          <a:spcPts val="0"/>
                        </a:spcBef>
                        <a:spcAft>
                          <a:spcPts val="0"/>
                        </a:spcAft>
                        <a:buFont typeface="Arial" panose="020B0604020202020204" pitchFamily="34" charset="0"/>
                        <a:buNone/>
                        <a:tabLst>
                          <a:tab pos="318770" algn="l"/>
                          <a:tab pos="1348740" algn="l"/>
                        </a:tabLst>
                      </a:pPr>
                      <a:r>
                        <a:rPr lang="ar-SA" sz="1100" b="1" dirty="0">
                          <a:effectLst/>
                          <a:latin typeface="Times New Roman" panose="02020603050405020304" pitchFamily="18" charset="0"/>
                          <a:ea typeface="Times New Roman" panose="02020603050405020304" pitchFamily="18" charset="0"/>
                          <a:cs typeface="B Nazanin" panose="00000400000000000000" pitchFamily="2" charset="-78"/>
                        </a:rPr>
                        <a:t>مساوی</a:t>
                      </a:r>
                      <a:r>
                        <a:rPr lang="en-US" sz="1100" b="1" dirty="0">
                          <a:effectLst/>
                          <a:latin typeface="Times New Roman" panose="02020603050405020304" pitchFamily="18" charset="0"/>
                          <a:ea typeface="Times New Roman" panose="02020603050405020304" pitchFamily="18" charset="0"/>
                          <a:cs typeface="B Nazanin" panose="00000400000000000000" pitchFamily="2" charset="-78"/>
                        </a:rPr>
                        <a:t> -2 z- score</a:t>
                      </a:r>
                      <a:r>
                        <a:rPr lang="ar-SA" sz="1100" b="1" dirty="0">
                          <a:effectLst/>
                          <a:latin typeface="Times New Roman" panose="02020603050405020304" pitchFamily="18" charset="0"/>
                          <a:ea typeface="Times New Roman" panose="02020603050405020304" pitchFamily="18" charset="0"/>
                          <a:cs typeface="B Nazanin" panose="00000400000000000000" pitchFamily="2" charset="-78"/>
                        </a:rPr>
                        <a:t>تا </a:t>
                      </a:r>
                      <a:r>
                        <a:rPr lang="ar-SA" sz="1100" b="1" dirty="0" smtClean="0">
                          <a:effectLst/>
                          <a:latin typeface="Times New Roman" panose="02020603050405020304" pitchFamily="18" charset="0"/>
                          <a:ea typeface="Times New Roman" panose="02020603050405020304" pitchFamily="18" charset="0"/>
                          <a:cs typeface="B Nazanin" panose="00000400000000000000" pitchFamily="2" charset="-78"/>
                        </a:rPr>
                        <a:t>مساوي</a:t>
                      </a:r>
                      <a:endParaRPr lang="fa-IR" sz="1100" b="1" dirty="0" smtClean="0">
                        <a:effectLst/>
                        <a:latin typeface="Times New Roman" panose="02020603050405020304" pitchFamily="18" charset="0"/>
                        <a:ea typeface="Times New Roman" panose="02020603050405020304" pitchFamily="18" charset="0"/>
                        <a:cs typeface="B Nazanin" panose="00000400000000000000" pitchFamily="2" charset="-78"/>
                      </a:endParaRPr>
                    </a:p>
                    <a:p>
                      <a:pPr marL="0" marR="0" lvl="0" indent="0" algn="r" rtl="1">
                        <a:spcBef>
                          <a:spcPts val="0"/>
                        </a:spcBef>
                        <a:spcAft>
                          <a:spcPts val="0"/>
                        </a:spcAft>
                        <a:buFont typeface="Arial" panose="020B0604020202020204" pitchFamily="34" charset="0"/>
                        <a:buNone/>
                        <a:tabLst>
                          <a:tab pos="318770" algn="l"/>
                          <a:tab pos="1348740" algn="l"/>
                        </a:tabLst>
                      </a:pPr>
                      <a:r>
                        <a:rPr lang="fa-IR" sz="1100" b="1" dirty="0" smtClean="0">
                          <a:effectLst/>
                          <a:latin typeface="Times New Roman" panose="02020603050405020304" pitchFamily="18" charset="0"/>
                          <a:ea typeface="Times New Roman" panose="02020603050405020304" pitchFamily="18" charset="0"/>
                          <a:cs typeface="B Nazanin" panose="00000400000000000000" pitchFamily="2" charset="-78"/>
                        </a:rPr>
                        <a:t> </a:t>
                      </a:r>
                      <a:r>
                        <a:rPr lang="en-US" sz="1100" b="1" dirty="0" smtClean="0">
                          <a:effectLst/>
                          <a:latin typeface="B Nazanin" panose="00000400000000000000" pitchFamily="2" charset="-78"/>
                          <a:ea typeface="Times New Roman" panose="02020603050405020304" pitchFamily="18" charset="0"/>
                          <a:cs typeface="Times New Roman" panose="02020603050405020304" pitchFamily="18" charset="0"/>
                        </a:rPr>
                        <a:t> </a:t>
                      </a:r>
                      <a:r>
                        <a:rPr lang="en-US" sz="1100" b="1" dirty="0" smtClean="0">
                          <a:effectLst/>
                          <a:latin typeface="Times New Roman" panose="02020603050405020304" pitchFamily="18" charset="0"/>
                          <a:ea typeface="Times New Roman" panose="02020603050405020304" pitchFamily="18" charset="0"/>
                          <a:cs typeface="B Nazanin" panose="00000400000000000000" pitchFamily="2" charset="-78"/>
                        </a:rPr>
                        <a:t>1 z- </a:t>
                      </a:r>
                      <a:r>
                        <a:rPr lang="en-US" sz="1100" b="1" dirty="0">
                          <a:effectLst/>
                          <a:latin typeface="Times New Roman" panose="02020603050405020304" pitchFamily="18" charset="0"/>
                          <a:ea typeface="Times New Roman" panose="02020603050405020304" pitchFamily="18" charset="0"/>
                          <a:cs typeface="B Nazanin" panose="00000400000000000000" pitchFamily="2" charset="-78"/>
                        </a:rPr>
                        <a:t>score</a:t>
                      </a:r>
                      <a:r>
                        <a:rPr lang="ar-SA" sz="1100" b="1" dirty="0">
                          <a:effectLst/>
                          <a:latin typeface="Times New Roman" panose="02020603050405020304" pitchFamily="18" charset="0"/>
                          <a:ea typeface="Times New Roman" panose="02020603050405020304" pitchFamily="18" charset="0"/>
                          <a:cs typeface="B Nazanin" panose="00000400000000000000" pitchFamily="2" charset="-78"/>
                        </a:rPr>
                        <a:t>+ و</a:t>
                      </a:r>
                      <a:endParaRPr lang="en-US" sz="11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171450" marR="0" lvl="0" indent="-171450" algn="r" rtl="1">
                        <a:spcBef>
                          <a:spcPts val="0"/>
                        </a:spcBef>
                        <a:spcAft>
                          <a:spcPts val="0"/>
                        </a:spcAft>
                        <a:buFont typeface="Courier New" panose="02070309020205020404" pitchFamily="49" charset="0"/>
                        <a:buChar char="o"/>
                        <a:tabLst>
                          <a:tab pos="146685" algn="l"/>
                          <a:tab pos="327025" algn="l"/>
                        </a:tabLst>
                      </a:pPr>
                      <a:r>
                        <a:rPr lang="ar-SA" sz="1100" b="1" dirty="0">
                          <a:effectLst/>
                          <a:latin typeface="Times New Roman" panose="02020603050405020304" pitchFamily="18" charset="0"/>
                          <a:ea typeface="Times New Roman" panose="02020603050405020304" pitchFamily="18" charset="0"/>
                          <a:cs typeface="B Nazanin" panose="00000400000000000000" pitchFamily="2" charset="-78"/>
                        </a:rPr>
                        <a:t>روند رشد نامعلوم يا </a:t>
                      </a:r>
                      <a:endParaRPr lang="fa-IR" sz="1100" b="1" dirty="0" smtClean="0">
                        <a:effectLst/>
                        <a:latin typeface="Times New Roman" panose="02020603050405020304" pitchFamily="18" charset="0"/>
                        <a:ea typeface="Times New Roman" panose="02020603050405020304" pitchFamily="18" charset="0"/>
                        <a:cs typeface="B Nazanin" panose="00000400000000000000" pitchFamily="2" charset="-78"/>
                      </a:endParaRPr>
                    </a:p>
                    <a:p>
                      <a:pPr marL="171450" marR="0" lvl="0" indent="-171450" algn="r" rtl="1">
                        <a:spcBef>
                          <a:spcPts val="0"/>
                        </a:spcBef>
                        <a:spcAft>
                          <a:spcPts val="0"/>
                        </a:spcAft>
                        <a:buFont typeface="Courier New" panose="02070309020205020404" pitchFamily="49" charset="0"/>
                        <a:buChar char="o"/>
                        <a:tabLst>
                          <a:tab pos="146685" algn="l"/>
                          <a:tab pos="327025" algn="l"/>
                        </a:tabLst>
                      </a:pPr>
                      <a:r>
                        <a:rPr lang="fa-IR" sz="1100" b="1" dirty="0" smtClean="0">
                          <a:effectLst/>
                          <a:latin typeface="Times New Roman" panose="02020603050405020304" pitchFamily="18" charset="0"/>
                          <a:ea typeface="Times New Roman" panose="02020603050405020304" pitchFamily="18" charset="0"/>
                          <a:cs typeface="B Nazanin" panose="00000400000000000000" pitchFamily="2" charset="-78"/>
                        </a:rPr>
                        <a:t>ر</a:t>
                      </a:r>
                      <a:r>
                        <a:rPr lang="ar-SA" sz="1100" b="1" dirty="0" smtClean="0">
                          <a:effectLst/>
                          <a:latin typeface="Times New Roman" panose="02020603050405020304" pitchFamily="18" charset="0"/>
                          <a:ea typeface="Times New Roman" panose="02020603050405020304" pitchFamily="18" charset="0"/>
                          <a:cs typeface="B Nazanin" panose="00000400000000000000" pitchFamily="2" charset="-78"/>
                        </a:rPr>
                        <a:t>وند </a:t>
                      </a:r>
                      <a:r>
                        <a:rPr lang="fa-IR" sz="1100" b="1" dirty="0" smtClean="0">
                          <a:effectLst/>
                          <a:latin typeface="Times New Roman" panose="02020603050405020304" pitchFamily="18" charset="0"/>
                          <a:ea typeface="Times New Roman" panose="02020603050405020304" pitchFamily="18" charset="0"/>
                          <a:cs typeface="B Nazanin" panose="00000400000000000000" pitchFamily="2" charset="-78"/>
                        </a:rPr>
                        <a:t>افزایش وزن </a:t>
                      </a:r>
                      <a:r>
                        <a:rPr lang="ar-SA" sz="1100" b="1" dirty="0" smtClean="0">
                          <a:effectLst/>
                          <a:latin typeface="Times New Roman" panose="02020603050405020304" pitchFamily="18" charset="0"/>
                          <a:ea typeface="Times New Roman" panose="02020603050405020304" pitchFamily="18" charset="0"/>
                          <a:cs typeface="B Nazanin" panose="00000400000000000000" pitchFamily="2" charset="-78"/>
                        </a:rPr>
                        <a:t>متوقف شده يا</a:t>
                      </a:r>
                      <a:endParaRPr lang="en-US" sz="11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171450" marR="0" lvl="0" indent="-171450" algn="r" rtl="1">
                        <a:spcBef>
                          <a:spcPts val="0"/>
                        </a:spcBef>
                        <a:spcAft>
                          <a:spcPts val="0"/>
                        </a:spcAft>
                        <a:buFont typeface="Courier New" panose="02070309020205020404" pitchFamily="49" charset="0"/>
                        <a:buChar char="o"/>
                        <a:tabLst>
                          <a:tab pos="236855" algn="l"/>
                        </a:tabLst>
                      </a:pPr>
                      <a:r>
                        <a:rPr lang="fa-IR" sz="1100" b="1" dirty="0" smtClean="0">
                          <a:effectLst/>
                          <a:latin typeface="Times New Roman" panose="02020603050405020304" pitchFamily="18" charset="0"/>
                          <a:ea typeface="Times New Roman" panose="02020603050405020304" pitchFamily="18" charset="0"/>
                          <a:cs typeface="B Nazanin" panose="00000400000000000000" pitchFamily="2" charset="-78"/>
                        </a:rPr>
                        <a:t>کاهش وزن کودک</a:t>
                      </a:r>
                      <a:endParaRPr lang="en-US"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442" marR="73442" marT="36721" marB="36721"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rtl="1">
                        <a:spcBef>
                          <a:spcPts val="0"/>
                        </a:spcBef>
                        <a:spcAft>
                          <a:spcPts val="0"/>
                        </a:spcAft>
                        <a:tabLst>
                          <a:tab pos="1348740" algn="l"/>
                        </a:tabLst>
                      </a:pPr>
                      <a:r>
                        <a:rPr lang="fa-IR" sz="1100" b="1" dirty="0" smtClean="0">
                          <a:effectLst/>
                          <a:latin typeface="Times New Roman" panose="02020603050405020304" pitchFamily="18" charset="0"/>
                          <a:ea typeface="Times New Roman" panose="02020603050405020304" pitchFamily="18" charset="0"/>
                          <a:cs typeface="B Nazanin" panose="00000400000000000000" pitchFamily="2" charset="-78"/>
                        </a:rPr>
                        <a:t>نیازمند بررسی بیشتر از</a:t>
                      </a:r>
                      <a:r>
                        <a:rPr lang="fa-IR" sz="1100" b="1" baseline="0" dirty="0" smtClean="0">
                          <a:effectLst/>
                          <a:latin typeface="Times New Roman" panose="02020603050405020304" pitchFamily="18" charset="0"/>
                          <a:ea typeface="Times New Roman" panose="02020603050405020304" pitchFamily="18" charset="0"/>
                          <a:cs typeface="B Nazanin" panose="00000400000000000000" pitchFamily="2" charset="-78"/>
                        </a:rPr>
                        <a:t> نظر </a:t>
                      </a:r>
                      <a:r>
                        <a:rPr lang="ar-SA" sz="1100" b="1" dirty="0" smtClean="0">
                          <a:effectLst/>
                          <a:latin typeface="Times New Roman" panose="02020603050405020304" pitchFamily="18" charset="0"/>
                          <a:ea typeface="Times New Roman" panose="02020603050405020304" pitchFamily="18" charset="0"/>
                          <a:cs typeface="B Nazanin" panose="00000400000000000000" pitchFamily="2" charset="-78"/>
                        </a:rPr>
                        <a:t>وزن</a:t>
                      </a:r>
                      <a:endParaRPr lang="en-US" sz="11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73442" marR="73442" marT="36721" marB="36721"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342900" marR="0" lvl="0" indent="-34290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tab pos="457200" algn="l"/>
                          <a:tab pos="1348740" algn="l"/>
                        </a:tabLst>
                        <a:defRPr/>
                      </a:pPr>
                      <a:r>
                        <a:rPr kumimoji="0" lang="ar-SA" sz="1100" b="1" i="0" u="none" strike="noStrike" kern="1200" cap="none" spc="0" normalizeH="0" baseline="0" noProof="0" dirty="0" smtClean="0">
                          <a:ln>
                            <a:noFill/>
                          </a:ln>
                          <a:solidFill>
                            <a:srgbClr val="000000"/>
                          </a:solidFill>
                          <a:effectLst/>
                          <a:uLnTx/>
                          <a:uFillTx/>
                          <a:latin typeface="Times New Roman" panose="02020603050405020304" pitchFamily="18" charset="0"/>
                          <a:ea typeface="Times New Roman" panose="02020603050405020304" pitchFamily="18" charset="0"/>
                          <a:cs typeface="B Nazanin" panose="00000400000000000000" pitchFamily="2" charset="-78"/>
                        </a:rPr>
                        <a:t>منحنی </a:t>
                      </a:r>
                      <a:r>
                        <a:rPr kumimoji="0" lang="fa-IR" sz="1100" b="1" i="0" u="none" strike="noStrike" kern="1200" cap="none" spc="0" normalizeH="0" baseline="0" noProof="0" dirty="0" smtClean="0">
                          <a:ln>
                            <a:noFill/>
                          </a:ln>
                          <a:solidFill>
                            <a:srgbClr val="000000"/>
                          </a:solidFill>
                          <a:effectLst/>
                          <a:uLnTx/>
                          <a:uFillTx/>
                          <a:latin typeface="Times New Roman" panose="02020603050405020304" pitchFamily="18" charset="0"/>
                          <a:ea typeface="Times New Roman" panose="02020603050405020304" pitchFamily="18" charset="0"/>
                          <a:cs typeface="B Nazanin" panose="00000400000000000000" pitchFamily="2" charset="-78"/>
                        </a:rPr>
                        <a:t>قد </a:t>
                      </a:r>
                      <a:r>
                        <a:rPr kumimoji="0" lang="ar-SA" sz="1100" b="1" i="0" u="none" strike="noStrike" kern="1200" cap="none" spc="0" normalizeH="0" baseline="0" noProof="0" dirty="0" smtClean="0">
                          <a:ln>
                            <a:noFill/>
                          </a:ln>
                          <a:solidFill>
                            <a:srgbClr val="000000"/>
                          </a:solidFill>
                          <a:effectLst/>
                          <a:uLnTx/>
                          <a:uFillTx/>
                          <a:latin typeface="Times New Roman" panose="02020603050405020304" pitchFamily="18" charset="0"/>
                          <a:ea typeface="Times New Roman" panose="02020603050405020304" pitchFamily="18" charset="0"/>
                          <a:cs typeface="B Nazanin" panose="00000400000000000000" pitchFamily="2" charset="-78"/>
                        </a:rPr>
                        <a:t>برای </a:t>
                      </a:r>
                      <a:r>
                        <a:rPr kumimoji="0" lang="fa-IR" sz="1100" b="1" i="0" u="none" strike="noStrike" kern="1200" cap="none" spc="0" normalizeH="0" baseline="0" noProof="0" dirty="0" smtClean="0">
                          <a:ln>
                            <a:noFill/>
                          </a:ln>
                          <a:solidFill>
                            <a:srgbClr val="000000"/>
                          </a:solidFill>
                          <a:effectLst/>
                          <a:uLnTx/>
                          <a:uFillTx/>
                          <a:latin typeface="Times New Roman" panose="02020603050405020304" pitchFamily="18" charset="0"/>
                          <a:ea typeface="Times New Roman" panose="02020603050405020304" pitchFamily="18" charset="0"/>
                          <a:cs typeface="B Nazanin" panose="00000400000000000000" pitchFamily="2" charset="-78"/>
                        </a:rPr>
                        <a:t>سن بررسی شود. </a:t>
                      </a:r>
                      <a:r>
                        <a:rPr kumimoji="0" lang="ar-SA" sz="1100" b="1" i="0" u="none" strike="noStrike" kern="1200" cap="none" spc="0" normalizeH="0" baseline="0" noProof="0" dirty="0" smtClean="0">
                          <a:ln>
                            <a:noFill/>
                          </a:ln>
                          <a:solidFill>
                            <a:srgbClr val="000000"/>
                          </a:solidFill>
                          <a:effectLst/>
                          <a:uLnTx/>
                          <a:uFillTx/>
                          <a:latin typeface="Times New Roman" panose="02020603050405020304" pitchFamily="18" charset="0"/>
                          <a:ea typeface="Times New Roman" panose="02020603050405020304" pitchFamily="18" charset="0"/>
                          <a:cs typeface="B Nazanin" panose="00000400000000000000" pitchFamily="2" charset="-78"/>
                        </a:rPr>
                        <a:t> </a:t>
                      </a:r>
                      <a:endParaRPr kumimoji="0" lang="en-US" sz="1100" b="0" i="0" u="none" strike="noStrike" kern="1200" cap="none" spc="0" normalizeH="0" baseline="0" noProof="0" dirty="0" smtClean="0">
                        <a:ln>
                          <a:noFill/>
                        </a:ln>
                        <a:solidFill>
                          <a:srgbClr val="000000"/>
                        </a:solidFill>
                        <a:effectLst/>
                        <a:uLnTx/>
                        <a:uFillTx/>
                        <a:latin typeface="Times New Roman" panose="02020603050405020304" pitchFamily="18" charset="0"/>
                        <a:ea typeface="Times New Roman" panose="02020603050405020304" pitchFamily="18" charset="0"/>
                        <a:cs typeface="Lotus" panose="00000400000000000000" pitchFamily="2" charset="-78"/>
                      </a:endParaRPr>
                    </a:p>
                    <a:p>
                      <a:pPr marL="342900" marR="0" lvl="0" indent="-34290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tab pos="457200" algn="l"/>
                          <a:tab pos="1348740" algn="l"/>
                        </a:tabLst>
                        <a:defRPr/>
                      </a:pPr>
                      <a:r>
                        <a:rPr kumimoji="0" lang="ar-SA" sz="1100" b="1" i="0" u="none" strike="noStrike" kern="1200" cap="none" spc="0" normalizeH="0" baseline="0" noProof="0" dirty="0" smtClean="0">
                          <a:ln>
                            <a:noFill/>
                          </a:ln>
                          <a:solidFill>
                            <a:srgbClr val="000000"/>
                          </a:solidFill>
                          <a:effectLst/>
                          <a:uLnTx/>
                          <a:uFillTx/>
                          <a:latin typeface="Times New Roman" panose="02020603050405020304" pitchFamily="18" charset="0"/>
                          <a:ea typeface="Times New Roman" panose="02020603050405020304" pitchFamily="18" charset="0"/>
                          <a:cs typeface="B Nazanin" panose="00000400000000000000" pitchFamily="2" charset="-78"/>
                        </a:rPr>
                        <a:t>منحنی وزن برای قد</a:t>
                      </a:r>
                      <a:r>
                        <a:rPr kumimoji="0" lang="fa-IR" sz="1100" b="1" i="0" u="none" strike="noStrike" kern="1200" cap="none" spc="0" normalizeH="0" baseline="0" noProof="0" dirty="0" smtClean="0">
                          <a:ln>
                            <a:noFill/>
                          </a:ln>
                          <a:solidFill>
                            <a:srgbClr val="000000"/>
                          </a:solidFill>
                          <a:effectLst/>
                          <a:uLnTx/>
                          <a:uFillTx/>
                          <a:latin typeface="Times New Roman" panose="02020603050405020304" pitchFamily="18" charset="0"/>
                          <a:ea typeface="Times New Roman" panose="02020603050405020304" pitchFamily="18" charset="0"/>
                          <a:cs typeface="B Nazanin" panose="00000400000000000000" pitchFamily="2" charset="-78"/>
                        </a:rPr>
                        <a:t> بررسی شود. </a:t>
                      </a:r>
                      <a:r>
                        <a:rPr kumimoji="0" lang="ar-SA" sz="1100" b="1" i="0" u="none" strike="noStrike" kern="1200" cap="none" spc="0" normalizeH="0" baseline="0" noProof="0" dirty="0" smtClean="0">
                          <a:ln>
                            <a:noFill/>
                          </a:ln>
                          <a:solidFill>
                            <a:srgbClr val="000000"/>
                          </a:solidFill>
                          <a:effectLst/>
                          <a:uLnTx/>
                          <a:uFillTx/>
                          <a:latin typeface="Times New Roman" panose="02020603050405020304" pitchFamily="18" charset="0"/>
                          <a:ea typeface="Times New Roman" panose="02020603050405020304" pitchFamily="18" charset="0"/>
                          <a:cs typeface="B Nazanin" panose="00000400000000000000" pitchFamily="2" charset="-78"/>
                        </a:rPr>
                        <a:t> </a:t>
                      </a:r>
                      <a:endParaRPr kumimoji="0" lang="en-US" sz="1100" b="0" i="0" u="none" strike="noStrike" kern="1200" cap="none" spc="0" normalizeH="0" baseline="0" noProof="0" dirty="0" smtClean="0">
                        <a:ln>
                          <a:noFill/>
                        </a:ln>
                        <a:solidFill>
                          <a:srgbClr val="000000"/>
                        </a:solidFill>
                        <a:effectLst/>
                        <a:uLnTx/>
                        <a:uFillTx/>
                        <a:latin typeface="Times New Roman" panose="02020603050405020304" pitchFamily="18" charset="0"/>
                        <a:ea typeface="Times New Roman" panose="02020603050405020304" pitchFamily="18" charset="0"/>
                        <a:cs typeface="Lotus" panose="00000400000000000000" pitchFamily="2" charset="-78"/>
                      </a:endParaRPr>
                    </a:p>
                    <a:p>
                      <a:pPr marL="342900" marR="0" lvl="0" indent="-342900" algn="r" rtl="1">
                        <a:spcBef>
                          <a:spcPts val="0"/>
                        </a:spcBef>
                        <a:spcAft>
                          <a:spcPts val="0"/>
                        </a:spcAft>
                        <a:buFont typeface="Wingdings" panose="05000000000000000000" pitchFamily="2" charset="2"/>
                        <a:buChar char="v"/>
                        <a:tabLst>
                          <a:tab pos="457200" algn="l"/>
                          <a:tab pos="1348740" algn="l"/>
                        </a:tabLst>
                      </a:pPr>
                      <a:r>
                        <a:rPr lang="ar-SA" sz="1100" b="1" dirty="0" smtClean="0">
                          <a:effectLst/>
                          <a:latin typeface="Times New Roman" panose="02020603050405020304" pitchFamily="18" charset="0"/>
                          <a:ea typeface="Times New Roman" panose="02020603050405020304" pitchFamily="18" charset="0"/>
                          <a:cs typeface="B Nazanin" panose="00000400000000000000" pitchFamily="2" charset="-78"/>
                        </a:rPr>
                        <a:t>مراقبت‌هاي روتين</a:t>
                      </a:r>
                      <a:r>
                        <a:rPr lang="fa-IR" sz="1100" b="1" dirty="0" smtClean="0">
                          <a:effectLst/>
                          <a:latin typeface="Times New Roman" panose="02020603050405020304" pitchFamily="18" charset="0"/>
                          <a:ea typeface="Times New Roman" panose="02020603050405020304" pitchFamily="18" charset="0"/>
                          <a:cs typeface="B Nazanin" panose="00000400000000000000" pitchFamily="2" charset="-78"/>
                        </a:rPr>
                        <a:t> ادامه یابد.</a:t>
                      </a:r>
                    </a:p>
                    <a:p>
                      <a:pPr marL="342900" marR="0" lvl="0" indent="-342900" algn="r" rtl="1">
                        <a:spcBef>
                          <a:spcPts val="0"/>
                        </a:spcBef>
                        <a:spcAft>
                          <a:spcPts val="0"/>
                        </a:spcAft>
                        <a:buFont typeface="Wingdings" panose="05000000000000000000" pitchFamily="2" charset="2"/>
                        <a:buChar char="v"/>
                        <a:tabLst>
                          <a:tab pos="457200" algn="l"/>
                          <a:tab pos="1348740" algn="l"/>
                        </a:tabLst>
                      </a:pPr>
                      <a:r>
                        <a:rPr lang="fa-IR" sz="1100" b="1" dirty="0" smtClean="0">
                          <a:effectLst/>
                          <a:latin typeface="Times New Roman" panose="02020603050405020304" pitchFamily="18" charset="0"/>
                          <a:ea typeface="Times New Roman" panose="02020603050405020304" pitchFamily="18" charset="0"/>
                          <a:cs typeface="B Nazanin" panose="00000400000000000000" pitchFamily="2" charset="-78"/>
                        </a:rPr>
                        <a:t> ت</a:t>
                      </a:r>
                      <a:r>
                        <a:rPr lang="ar-SA" sz="1100" b="1" dirty="0" smtClean="0">
                          <a:effectLst/>
                          <a:latin typeface="Times New Roman" panose="02020603050405020304" pitchFamily="18" charset="0"/>
                          <a:ea typeface="Times New Roman" panose="02020603050405020304" pitchFamily="18" charset="0"/>
                          <a:cs typeface="B Nazanin" panose="00000400000000000000" pitchFamily="2" charset="-78"/>
                        </a:rPr>
                        <a:t>وصيه‌هاي تغذيه‌اي</a:t>
                      </a:r>
                      <a:endParaRPr lang="en-US" sz="1100" dirty="0" smtClean="0">
                        <a:effectLst/>
                        <a:latin typeface="Times New Roman" panose="02020603050405020304" pitchFamily="18" charset="0"/>
                        <a:ea typeface="Times New Roman" panose="02020603050405020304" pitchFamily="18" charset="0"/>
                        <a:cs typeface="Lotus" panose="00000400000000000000" pitchFamily="2" charset="-78"/>
                      </a:endParaRPr>
                    </a:p>
                  </a:txBody>
                  <a:tcPr marL="73442" marR="73442" marT="36721" marB="3672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xmlns="" val="10004"/>
                  </a:ext>
                </a:extLst>
              </a:tr>
              <a:tr h="792490">
                <a:tc>
                  <a:txBody>
                    <a:bodyPr/>
                    <a:lstStyle/>
                    <a:p>
                      <a:pPr marL="0" marR="0" lvl="0" indent="0" algn="r" rtl="1">
                        <a:spcBef>
                          <a:spcPts val="0"/>
                        </a:spcBef>
                        <a:spcAft>
                          <a:spcPts val="0"/>
                        </a:spcAft>
                        <a:buFont typeface="Arial" panose="020B0604020202020204" pitchFamily="34" charset="0"/>
                        <a:buNone/>
                        <a:tabLst>
                          <a:tab pos="318770" algn="l"/>
                          <a:tab pos="1348740" algn="l"/>
                        </a:tabLst>
                      </a:pPr>
                      <a:r>
                        <a:rPr lang="ar-SA" sz="1100" b="1" dirty="0">
                          <a:effectLst/>
                          <a:latin typeface="Times New Roman" panose="02020603050405020304" pitchFamily="18" charset="0"/>
                          <a:ea typeface="Times New Roman" panose="02020603050405020304" pitchFamily="18" charset="0"/>
                          <a:cs typeface="B Nazanin" panose="00000400000000000000" pitchFamily="2" charset="-78"/>
                        </a:rPr>
                        <a:t>مساوی</a:t>
                      </a:r>
                      <a:r>
                        <a:rPr lang="en-US" sz="1100" b="1" dirty="0">
                          <a:effectLst/>
                          <a:latin typeface="Times New Roman" panose="02020603050405020304" pitchFamily="18" charset="0"/>
                          <a:ea typeface="Times New Roman" panose="02020603050405020304" pitchFamily="18" charset="0"/>
                          <a:cs typeface="B Nazanin" panose="00000400000000000000" pitchFamily="2" charset="-78"/>
                        </a:rPr>
                        <a:t> -2 z- score</a:t>
                      </a:r>
                      <a:r>
                        <a:rPr lang="ar-SA" sz="1100" b="1" dirty="0">
                          <a:effectLst/>
                          <a:latin typeface="Times New Roman" panose="02020603050405020304" pitchFamily="18" charset="0"/>
                          <a:ea typeface="Times New Roman" panose="02020603050405020304" pitchFamily="18" charset="0"/>
                          <a:cs typeface="B Nazanin" panose="00000400000000000000" pitchFamily="2" charset="-78"/>
                        </a:rPr>
                        <a:t>تا </a:t>
                      </a:r>
                      <a:r>
                        <a:rPr lang="ar-SA" sz="1100" b="1" dirty="0" smtClean="0">
                          <a:effectLst/>
                          <a:latin typeface="Times New Roman" panose="02020603050405020304" pitchFamily="18" charset="0"/>
                          <a:ea typeface="Times New Roman" panose="02020603050405020304" pitchFamily="18" charset="0"/>
                          <a:cs typeface="B Nazanin" panose="00000400000000000000" pitchFamily="2" charset="-78"/>
                        </a:rPr>
                        <a:t>مساوي</a:t>
                      </a:r>
                      <a:endParaRPr lang="fa-IR" sz="1100" b="1" dirty="0" smtClean="0">
                        <a:effectLst/>
                        <a:latin typeface="Times New Roman" panose="02020603050405020304" pitchFamily="18" charset="0"/>
                        <a:ea typeface="Times New Roman" panose="02020603050405020304" pitchFamily="18" charset="0"/>
                        <a:cs typeface="B Nazanin" panose="00000400000000000000" pitchFamily="2" charset="-78"/>
                      </a:endParaRPr>
                    </a:p>
                    <a:p>
                      <a:pPr marL="0" marR="0" lvl="0" indent="0" algn="r" rtl="1">
                        <a:spcBef>
                          <a:spcPts val="0"/>
                        </a:spcBef>
                        <a:spcAft>
                          <a:spcPts val="0"/>
                        </a:spcAft>
                        <a:buFont typeface="Arial" panose="020B0604020202020204" pitchFamily="34" charset="0"/>
                        <a:buNone/>
                        <a:tabLst>
                          <a:tab pos="318770" algn="l"/>
                          <a:tab pos="1348740" algn="l"/>
                        </a:tabLst>
                      </a:pPr>
                      <a:r>
                        <a:rPr lang="ar-SA" sz="1100" b="1" dirty="0" smtClean="0">
                          <a:effectLst/>
                          <a:latin typeface="Times New Roman" panose="02020603050405020304" pitchFamily="18" charset="0"/>
                          <a:ea typeface="Times New Roman" panose="02020603050405020304" pitchFamily="18" charset="0"/>
                          <a:cs typeface="B Nazanin" panose="00000400000000000000" pitchFamily="2" charset="-78"/>
                        </a:rPr>
                        <a:t> </a:t>
                      </a:r>
                      <a:r>
                        <a:rPr lang="en-US" sz="1100" b="1" dirty="0" smtClean="0">
                          <a:effectLst/>
                          <a:latin typeface="Times New Roman" panose="02020603050405020304" pitchFamily="18" charset="0"/>
                          <a:ea typeface="Times New Roman" panose="02020603050405020304" pitchFamily="18" charset="0"/>
                          <a:cs typeface="B Nazanin" panose="00000400000000000000" pitchFamily="2" charset="-78"/>
                        </a:rPr>
                        <a:t>1 z- </a:t>
                      </a:r>
                      <a:r>
                        <a:rPr lang="en-US" sz="1100" b="1" dirty="0">
                          <a:effectLst/>
                          <a:latin typeface="Times New Roman" panose="02020603050405020304" pitchFamily="18" charset="0"/>
                          <a:ea typeface="Times New Roman" panose="02020603050405020304" pitchFamily="18" charset="0"/>
                          <a:cs typeface="B Nazanin" panose="00000400000000000000" pitchFamily="2" charset="-78"/>
                        </a:rPr>
                        <a:t>score</a:t>
                      </a:r>
                      <a:r>
                        <a:rPr lang="ar-SA" sz="1100" b="1" dirty="0">
                          <a:effectLst/>
                          <a:latin typeface="Times New Roman" panose="02020603050405020304" pitchFamily="18" charset="0"/>
                          <a:ea typeface="Times New Roman" panose="02020603050405020304" pitchFamily="18" charset="0"/>
                          <a:cs typeface="B Nazanin" panose="00000400000000000000" pitchFamily="2" charset="-78"/>
                        </a:rPr>
                        <a:t>+ </a:t>
                      </a:r>
                      <a:endParaRPr lang="en-US"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442" marR="73442" marT="36721" marB="36721"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92D050"/>
                    </a:solidFill>
                  </a:tcPr>
                </a:tc>
                <a:tc>
                  <a:txBody>
                    <a:bodyPr/>
                    <a:lstStyle/>
                    <a:p>
                      <a:pPr marL="0" marR="0" algn="ctr" rtl="1">
                        <a:spcBef>
                          <a:spcPts val="0"/>
                        </a:spcBef>
                        <a:spcAft>
                          <a:spcPts val="0"/>
                        </a:spcAft>
                        <a:tabLst>
                          <a:tab pos="1348740" algn="l"/>
                        </a:tabLst>
                      </a:pPr>
                      <a:r>
                        <a:rPr lang="ar-SA" sz="1100" b="1" dirty="0">
                          <a:effectLst/>
                          <a:latin typeface="Times New Roman" panose="02020603050405020304" pitchFamily="18" charset="0"/>
                          <a:ea typeface="Times New Roman" panose="02020603050405020304" pitchFamily="18" charset="0"/>
                          <a:cs typeface="B Nazanin" panose="00000400000000000000" pitchFamily="2" charset="-78"/>
                        </a:rPr>
                        <a:t>طبيعي</a:t>
                      </a:r>
                      <a:r>
                        <a:rPr lang="ar-SA" sz="1100" b="1" baseline="30000" dirty="0">
                          <a:effectLst/>
                          <a:latin typeface="Times New Roman" panose="02020603050405020304" pitchFamily="18" charset="0"/>
                          <a:ea typeface="Times New Roman" panose="02020603050405020304" pitchFamily="18" charset="0"/>
                          <a:cs typeface="B Nazanin" panose="00000400000000000000" pitchFamily="2" charset="-78"/>
                        </a:rPr>
                        <a:t>*</a:t>
                      </a:r>
                      <a:endParaRPr lang="en-US" sz="11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73442" marR="73442" marT="36721" marB="36721"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92D050"/>
                    </a:solidFill>
                  </a:tcPr>
                </a:tc>
                <a:tc>
                  <a:txBody>
                    <a:bodyPr/>
                    <a:lstStyle/>
                    <a:p>
                      <a:pPr marL="171450" marR="0" indent="-171450" algn="r" rtl="1">
                        <a:spcBef>
                          <a:spcPts val="0"/>
                        </a:spcBef>
                        <a:spcAft>
                          <a:spcPts val="0"/>
                        </a:spcAft>
                        <a:buFont typeface="Wingdings" panose="05000000000000000000" pitchFamily="2" charset="2"/>
                        <a:buChar char="v"/>
                      </a:pPr>
                      <a:r>
                        <a:rPr lang="fa-IR" sz="1100" b="1" dirty="0" smtClean="0">
                          <a:effectLst/>
                          <a:latin typeface="Times New Roman" panose="02020603050405020304" pitchFamily="18" charset="0"/>
                          <a:cs typeface="B Nazanin" panose="00000400000000000000" pitchFamily="2" charset="-78"/>
                        </a:rPr>
                        <a:t>ارزیابی </a:t>
                      </a:r>
                      <a:r>
                        <a:rPr lang="fa-IR" sz="1100" b="1" dirty="0">
                          <a:effectLst/>
                          <a:latin typeface="Times New Roman" panose="02020603050405020304" pitchFamily="18" charset="0"/>
                          <a:cs typeface="B Nazanin" panose="00000400000000000000" pitchFamily="2" charset="-78"/>
                        </a:rPr>
                        <a:t>کودک طبق بوکلت انجام </a:t>
                      </a:r>
                      <a:r>
                        <a:rPr lang="fa-IR" sz="1100" b="1" dirty="0" smtClean="0">
                          <a:effectLst/>
                          <a:latin typeface="Times New Roman" panose="02020603050405020304" pitchFamily="18" charset="0"/>
                          <a:cs typeface="B Nazanin" panose="00000400000000000000" pitchFamily="2" charset="-78"/>
                        </a:rPr>
                        <a:t>شود</a:t>
                      </a:r>
                      <a:r>
                        <a:rPr lang="en-US" sz="1100" b="1" dirty="0" smtClean="0">
                          <a:effectLst/>
                          <a:latin typeface="Times New Roman" panose="02020603050405020304" pitchFamily="18" charset="0"/>
                          <a:cs typeface="B Nazanin" panose="00000400000000000000" pitchFamily="2" charset="-78"/>
                        </a:rPr>
                        <a:t>.</a:t>
                      </a:r>
                      <a:r>
                        <a:rPr lang="fa-IR" sz="1100" b="1" dirty="0" smtClean="0">
                          <a:effectLst/>
                          <a:latin typeface="Times New Roman" panose="02020603050405020304" pitchFamily="18" charset="0"/>
                          <a:cs typeface="B Nazanin" panose="00000400000000000000" pitchFamily="2" charset="-78"/>
                        </a:rPr>
                        <a:t>  </a:t>
                      </a:r>
                      <a:r>
                        <a:rPr lang="en-US" sz="1100" b="1" dirty="0" smtClean="0">
                          <a:effectLst/>
                          <a:latin typeface="Times New Roman" panose="02020603050405020304" pitchFamily="18" charset="0"/>
                          <a:cs typeface="B Nazanin" panose="00000400000000000000" pitchFamily="2" charset="-78"/>
                        </a:rPr>
                        <a:t> </a:t>
                      </a:r>
                      <a:endParaRPr lang="en-US" sz="1100" b="1" dirty="0">
                        <a:effectLst/>
                        <a:latin typeface="Times New Roman" panose="02020603050405020304" pitchFamily="18" charset="0"/>
                        <a:cs typeface="B Nazanin" panose="00000400000000000000" pitchFamily="2" charset="-78"/>
                      </a:endParaRPr>
                    </a:p>
                  </a:txBody>
                  <a:tcPr marL="73442" marR="73442" marT="36721" marB="3672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xmlns="" val="10005"/>
                  </a:ext>
                </a:extLst>
              </a:tr>
            </a:tbl>
          </a:graphicData>
        </a:graphic>
      </p:graphicFrame>
    </p:spTree>
    <p:extLst>
      <p:ext uri="{BB962C8B-B14F-4D97-AF65-F5344CB8AC3E}">
        <p14:creationId xmlns:p14="http://schemas.microsoft.com/office/powerpoint/2010/main" val="1331317136"/>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p:cNvGraphicFramePr>
            <a:graphicFrameLocks noGrp="1"/>
          </p:cNvGraphicFramePr>
          <p:nvPr>
            <p:extLst>
              <p:ext uri="{D42A27DB-BD31-4B8C-83A1-F6EECF244321}">
                <p14:modId xmlns:p14="http://schemas.microsoft.com/office/powerpoint/2010/main" val="1253579862"/>
              </p:ext>
            </p:extLst>
          </p:nvPr>
        </p:nvGraphicFramePr>
        <p:xfrm>
          <a:off x="-1" y="0"/>
          <a:ext cx="9071993" cy="6858000"/>
        </p:xfrm>
        <a:graphic>
          <a:graphicData uri="http://schemas.openxmlformats.org/drawingml/2006/table">
            <a:tbl>
              <a:tblPr rtl="1" firstRow="1" firstCol="1" bandRow="1"/>
              <a:tblGrid>
                <a:gridCol w="1592992">
                  <a:extLst>
                    <a:ext uri="{9D8B030D-6E8A-4147-A177-3AD203B41FA5}">
                      <a16:colId xmlns:a16="http://schemas.microsoft.com/office/drawing/2014/main" xmlns="" val="20000"/>
                    </a:ext>
                  </a:extLst>
                </a:gridCol>
                <a:gridCol w="1610637">
                  <a:extLst>
                    <a:ext uri="{9D8B030D-6E8A-4147-A177-3AD203B41FA5}">
                      <a16:colId xmlns:a16="http://schemas.microsoft.com/office/drawing/2014/main" xmlns="" val="20001"/>
                    </a:ext>
                  </a:extLst>
                </a:gridCol>
                <a:gridCol w="5868364">
                  <a:extLst>
                    <a:ext uri="{9D8B030D-6E8A-4147-A177-3AD203B41FA5}">
                      <a16:colId xmlns:a16="http://schemas.microsoft.com/office/drawing/2014/main" xmlns="" val="20002"/>
                    </a:ext>
                  </a:extLst>
                </a:gridCol>
              </a:tblGrid>
              <a:tr h="907397">
                <a:tc>
                  <a:txBody>
                    <a:bodyPr/>
                    <a:lstStyle/>
                    <a:p>
                      <a:pPr marL="0" marR="0" algn="ctr" rtl="1">
                        <a:spcBef>
                          <a:spcPts val="0"/>
                        </a:spcBef>
                        <a:spcAft>
                          <a:spcPts val="0"/>
                        </a:spcAft>
                        <a:tabLst>
                          <a:tab pos="1348740" algn="l"/>
                        </a:tabLst>
                      </a:pPr>
                      <a:r>
                        <a:rPr lang="ar-SA" sz="2200" b="1" dirty="0">
                          <a:effectLst/>
                          <a:latin typeface="Times New Roman" panose="02020603050405020304" pitchFamily="18" charset="0"/>
                          <a:ea typeface="Times New Roman" panose="02020603050405020304" pitchFamily="18" charset="0"/>
                          <a:cs typeface="B Nazanin" panose="00000400000000000000" pitchFamily="2" charset="-78"/>
                        </a:rPr>
                        <a:t>منحني وزن برای سن </a:t>
                      </a:r>
                      <a:endParaRPr lang="en-US" sz="22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73442" marR="73442" marT="36721" marB="36721"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marL="0" marR="0" algn="ctr" rtl="1">
                        <a:spcBef>
                          <a:spcPts val="0"/>
                        </a:spcBef>
                        <a:spcAft>
                          <a:spcPts val="0"/>
                        </a:spcAft>
                        <a:tabLst>
                          <a:tab pos="1348740" algn="l"/>
                        </a:tabLst>
                      </a:pPr>
                      <a:r>
                        <a:rPr lang="ar-SA" sz="2200" b="1" dirty="0" smtClean="0">
                          <a:effectLst/>
                          <a:latin typeface="Times New Roman" panose="02020603050405020304" pitchFamily="18" charset="0"/>
                          <a:ea typeface="Times New Roman" panose="02020603050405020304" pitchFamily="18" charset="0"/>
                          <a:cs typeface="B Nazanin" panose="00000400000000000000" pitchFamily="2" charset="-78"/>
                        </a:rPr>
                        <a:t>طبقه </a:t>
                      </a:r>
                      <a:r>
                        <a:rPr lang="ar-SA" sz="2200" b="1" dirty="0">
                          <a:effectLst/>
                          <a:latin typeface="Times New Roman" panose="02020603050405020304" pitchFamily="18" charset="0"/>
                          <a:ea typeface="Times New Roman" panose="02020603050405020304" pitchFamily="18" charset="0"/>
                          <a:cs typeface="B Nazanin" panose="00000400000000000000" pitchFamily="2" charset="-78"/>
                        </a:rPr>
                        <a:t>بندي</a:t>
                      </a:r>
                      <a:r>
                        <a:rPr lang="ar-SA" sz="2200" dirty="0">
                          <a:effectLst/>
                          <a:latin typeface="Times New Roman" panose="02020603050405020304" pitchFamily="18" charset="0"/>
                          <a:ea typeface="Times New Roman" panose="02020603050405020304" pitchFamily="18" charset="0"/>
                          <a:cs typeface="B Nazanin" panose="00000400000000000000" pitchFamily="2" charset="-78"/>
                        </a:rPr>
                        <a:t> </a:t>
                      </a:r>
                      <a:endParaRPr lang="en-US" sz="22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73442" marR="73442" marT="36721" marB="36721"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marL="0" marR="0" algn="ctr" rtl="1">
                        <a:spcBef>
                          <a:spcPts val="0"/>
                        </a:spcBef>
                        <a:spcAft>
                          <a:spcPts val="0"/>
                        </a:spcAft>
                        <a:tabLst>
                          <a:tab pos="1348740" algn="l"/>
                        </a:tabLst>
                      </a:pPr>
                      <a:r>
                        <a:rPr lang="ar-SA" sz="2200" b="1" dirty="0" smtClean="0">
                          <a:effectLst/>
                          <a:latin typeface="Times New Roman" panose="02020603050405020304" pitchFamily="18" charset="0"/>
                          <a:ea typeface="Times New Roman" panose="02020603050405020304" pitchFamily="18" charset="0"/>
                          <a:cs typeface="B Nazanin" panose="00000400000000000000" pitchFamily="2" charset="-78"/>
                        </a:rPr>
                        <a:t>توصيه‌ها</a:t>
                      </a:r>
                      <a:r>
                        <a:rPr lang="ar-SA" sz="2200" b="1" dirty="0">
                          <a:effectLst/>
                          <a:latin typeface="Times New Roman" panose="02020603050405020304" pitchFamily="18" charset="0"/>
                          <a:ea typeface="Times New Roman" panose="02020603050405020304" pitchFamily="18" charset="0"/>
                          <a:cs typeface="B Nazanin" panose="00000400000000000000" pitchFamily="2" charset="-78"/>
                        </a:rPr>
                        <a:t>/ اقدام </a:t>
                      </a:r>
                      <a:endParaRPr lang="en-US" sz="22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73442" marR="73442" marT="36721" marB="3672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extLst>
                  <a:ext uri="{0D108BD9-81ED-4DB2-BD59-A6C34878D82A}">
                    <a16:rowId xmlns:a16="http://schemas.microsoft.com/office/drawing/2014/main" xmlns="" val="10000"/>
                  </a:ext>
                </a:extLst>
              </a:tr>
              <a:tr h="5950603">
                <a:tc>
                  <a:txBody>
                    <a:bodyPr/>
                    <a:lstStyle/>
                    <a:p>
                      <a:pPr marL="0" marR="0" algn="r" rtl="1">
                        <a:spcBef>
                          <a:spcPts val="0"/>
                        </a:spcBef>
                        <a:spcAft>
                          <a:spcPts val="0"/>
                        </a:spcAft>
                        <a:tabLst>
                          <a:tab pos="1348740" algn="l"/>
                        </a:tabLst>
                      </a:pPr>
                      <a:r>
                        <a:rPr lang="ar-SA" sz="2200" b="1" dirty="0" smtClean="0">
                          <a:effectLst/>
                          <a:latin typeface="Times New Roman" panose="02020603050405020304" pitchFamily="18" charset="0"/>
                          <a:ea typeface="Times New Roman" panose="02020603050405020304" pitchFamily="18" charset="0"/>
                          <a:cs typeface="B Nazanin" panose="00000400000000000000" pitchFamily="2" charset="-78"/>
                        </a:rPr>
                        <a:t>پايين</a:t>
                      </a:r>
                      <a:endParaRPr lang="fa-IR" sz="2200" b="1" dirty="0" smtClean="0">
                        <a:effectLst/>
                        <a:latin typeface="Times New Roman" panose="02020603050405020304" pitchFamily="18" charset="0"/>
                        <a:ea typeface="Times New Roman" panose="02020603050405020304" pitchFamily="18" charset="0"/>
                        <a:cs typeface="B Nazanin" panose="00000400000000000000" pitchFamily="2" charset="-78"/>
                      </a:endParaRPr>
                    </a:p>
                    <a:p>
                      <a:pPr marL="0" marR="0" algn="r" rtl="1">
                        <a:spcBef>
                          <a:spcPts val="0"/>
                        </a:spcBef>
                        <a:spcAft>
                          <a:spcPts val="0"/>
                        </a:spcAft>
                        <a:tabLst>
                          <a:tab pos="1348740" algn="l"/>
                        </a:tabLst>
                      </a:pPr>
                      <a:r>
                        <a:rPr lang="en-US" sz="2200" b="1" dirty="0" smtClean="0">
                          <a:effectLst/>
                          <a:latin typeface="Times New Roman" panose="02020603050405020304" pitchFamily="18" charset="0"/>
                          <a:ea typeface="Times New Roman" panose="02020603050405020304" pitchFamily="18" charset="0"/>
                          <a:cs typeface="B Nazanin" panose="00000400000000000000" pitchFamily="2" charset="-78"/>
                        </a:rPr>
                        <a:t> </a:t>
                      </a:r>
                      <a:r>
                        <a:rPr lang="en-US" sz="2200" b="1" dirty="0">
                          <a:effectLst/>
                          <a:latin typeface="Times New Roman" panose="02020603050405020304" pitchFamily="18" charset="0"/>
                          <a:ea typeface="Times New Roman" panose="02020603050405020304" pitchFamily="18" charset="0"/>
                          <a:cs typeface="B Nazanin" panose="00000400000000000000" pitchFamily="2" charset="-78"/>
                        </a:rPr>
                        <a:t>-3 z- score </a:t>
                      </a:r>
                      <a:endParaRPr lang="en-US" sz="2200" dirty="0">
                        <a:effectLst/>
                        <a:latin typeface="Times New Roman" panose="02020603050405020304" pitchFamily="18" charset="0"/>
                        <a:ea typeface="Times New Roman" panose="02020603050405020304" pitchFamily="18" charset="0"/>
                        <a:cs typeface="B Nazanin" panose="00000400000000000000" pitchFamily="2" charset="-78"/>
                      </a:endParaRPr>
                    </a:p>
                  </a:txBody>
                  <a:tcPr marL="73442" marR="73442" marT="36721" marB="36721">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7C80"/>
                    </a:solidFill>
                  </a:tcPr>
                </a:tc>
                <a:tc>
                  <a:txBody>
                    <a:bodyPr/>
                    <a:lstStyle/>
                    <a:p>
                      <a:pPr marL="0" marR="0" algn="ctr" rtl="1">
                        <a:spcBef>
                          <a:spcPts val="0"/>
                        </a:spcBef>
                        <a:spcAft>
                          <a:spcPts val="0"/>
                        </a:spcAft>
                        <a:tabLst>
                          <a:tab pos="1348740" algn="l"/>
                        </a:tabLst>
                      </a:pPr>
                      <a:r>
                        <a:rPr lang="ar-SA" sz="2200" b="1" dirty="0" smtClean="0">
                          <a:effectLst/>
                          <a:latin typeface="Times New Roman" panose="02020603050405020304" pitchFamily="18" charset="0"/>
                          <a:ea typeface="Times New Roman" panose="02020603050405020304" pitchFamily="18" charset="0"/>
                          <a:cs typeface="B Nazanin" panose="00000400000000000000" pitchFamily="2" charset="-78"/>
                        </a:rPr>
                        <a:t>كم‌وزني</a:t>
                      </a:r>
                      <a:endParaRPr lang="fa-IR" sz="2200" b="1" dirty="0" smtClean="0">
                        <a:effectLst/>
                        <a:latin typeface="Times New Roman" panose="02020603050405020304" pitchFamily="18" charset="0"/>
                        <a:ea typeface="Times New Roman" panose="02020603050405020304" pitchFamily="18" charset="0"/>
                        <a:cs typeface="B Nazanin" panose="00000400000000000000" pitchFamily="2" charset="-78"/>
                      </a:endParaRPr>
                    </a:p>
                    <a:p>
                      <a:pPr marL="0" marR="0" algn="ctr" rtl="1">
                        <a:spcBef>
                          <a:spcPts val="0"/>
                        </a:spcBef>
                        <a:spcAft>
                          <a:spcPts val="0"/>
                        </a:spcAft>
                        <a:tabLst>
                          <a:tab pos="1348740" algn="l"/>
                        </a:tabLst>
                      </a:pPr>
                      <a:r>
                        <a:rPr lang="ar-SA" sz="2200" b="1" dirty="0" smtClean="0">
                          <a:effectLst/>
                          <a:latin typeface="Times New Roman" panose="02020603050405020304" pitchFamily="18" charset="0"/>
                          <a:ea typeface="Times New Roman" panose="02020603050405020304" pitchFamily="18" charset="0"/>
                          <a:cs typeface="B Nazanin" panose="00000400000000000000" pitchFamily="2" charset="-78"/>
                        </a:rPr>
                        <a:t>‌شديد</a:t>
                      </a:r>
                      <a:endParaRPr lang="en-US" sz="2200" dirty="0">
                        <a:effectLst/>
                        <a:latin typeface="Times New Roman" panose="02020603050405020304" pitchFamily="18" charset="0"/>
                        <a:ea typeface="Times New Roman" panose="02020603050405020304" pitchFamily="18" charset="0"/>
                        <a:cs typeface="Lotus" panose="00000400000000000000" pitchFamily="2" charset="-78"/>
                      </a:endParaRPr>
                    </a:p>
                    <a:p>
                      <a:pPr marL="0" marR="0" algn="ctr" rtl="1">
                        <a:spcBef>
                          <a:spcPts val="0"/>
                        </a:spcBef>
                        <a:spcAft>
                          <a:spcPts val="0"/>
                        </a:spcAft>
                        <a:tabLst>
                          <a:tab pos="1348740" algn="l"/>
                        </a:tabLst>
                      </a:pPr>
                      <a:r>
                        <a:rPr lang="en-US" sz="2000" b="1" dirty="0" smtClean="0">
                          <a:effectLst/>
                          <a:latin typeface="Times New Roman" panose="02020603050405020304" pitchFamily="18" charset="0"/>
                          <a:ea typeface="Times New Roman" panose="02020603050405020304" pitchFamily="18" charset="0"/>
                          <a:cs typeface="B Nazanin" panose="00000400000000000000" pitchFamily="2" charset="-78"/>
                        </a:rPr>
                        <a:t>Severely</a:t>
                      </a:r>
                      <a:r>
                        <a:rPr lang="en-US" sz="2200" b="1" dirty="0" smtClean="0">
                          <a:effectLst/>
                          <a:latin typeface="Times New Roman" panose="02020603050405020304" pitchFamily="18" charset="0"/>
                          <a:ea typeface="Times New Roman" panose="02020603050405020304" pitchFamily="18" charset="0"/>
                          <a:cs typeface="B Nazanin" panose="00000400000000000000" pitchFamily="2" charset="-78"/>
                        </a:rPr>
                        <a:t> </a:t>
                      </a:r>
                      <a:r>
                        <a:rPr lang="en-US" sz="2000" b="1" dirty="0" smtClean="0">
                          <a:effectLst/>
                          <a:latin typeface="Times New Roman" panose="02020603050405020304" pitchFamily="18" charset="0"/>
                          <a:ea typeface="Times New Roman" panose="02020603050405020304" pitchFamily="18" charset="0"/>
                          <a:cs typeface="B Nazanin" panose="00000400000000000000" pitchFamily="2" charset="-78"/>
                        </a:rPr>
                        <a:t>underweight</a:t>
                      </a:r>
                      <a:endParaRPr lang="en-US" sz="22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73442" marR="73442" marT="36721" marB="36721">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7C80"/>
                    </a:solidFill>
                  </a:tcPr>
                </a:tc>
                <a:tc>
                  <a:txBody>
                    <a:bodyPr/>
                    <a:lstStyle/>
                    <a:p>
                      <a:pPr marL="342900" marR="0" lvl="0" indent="-342900" algn="just" rtl="1">
                        <a:lnSpc>
                          <a:spcPct val="115000"/>
                        </a:lnSpc>
                        <a:spcBef>
                          <a:spcPts val="0"/>
                        </a:spcBef>
                        <a:spcAft>
                          <a:spcPts val="0"/>
                        </a:spcAft>
                        <a:buSzPct val="125000"/>
                        <a:buFont typeface="Wingdings" panose="05000000000000000000" pitchFamily="2" charset="2"/>
                        <a:buChar char="v"/>
                        <a:tabLst>
                          <a:tab pos="215900" algn="l"/>
                          <a:tab pos="2400300" algn="l"/>
                        </a:tabLst>
                      </a:pPr>
                      <a:r>
                        <a:rPr lang="fa-IR" sz="2000" b="1" dirty="0" smtClean="0">
                          <a:effectLst/>
                          <a:latin typeface="Calibri" panose="020F0502020204030204" pitchFamily="34" charset="0"/>
                          <a:ea typeface="Calibri" panose="020F0502020204030204" pitchFamily="34" charset="0"/>
                          <a:cs typeface="B Nazanin" panose="00000400000000000000" pitchFamily="2" charset="-78"/>
                        </a:rPr>
                        <a:t>در صورت وجود هریک از وضعیت های زیر پس از اقدامات اوليه و تثبيت وضعيت كودك، به بیمارستان  ارجاع دهید.</a:t>
                      </a:r>
                    </a:p>
                    <a:p>
                      <a:pPr marL="342900" marR="0" lvl="0" indent="-342900" algn="just" rtl="1">
                        <a:lnSpc>
                          <a:spcPct val="115000"/>
                        </a:lnSpc>
                        <a:spcBef>
                          <a:spcPts val="0"/>
                        </a:spcBef>
                        <a:spcAft>
                          <a:spcPts val="0"/>
                        </a:spcAft>
                        <a:buSzPct val="125000"/>
                        <a:buFont typeface="Wingdings" panose="05000000000000000000" pitchFamily="2" charset="2"/>
                        <a:buChar char="ü"/>
                        <a:tabLst>
                          <a:tab pos="215900" algn="l"/>
                          <a:tab pos="2400300" algn="l"/>
                        </a:tabLst>
                      </a:pPr>
                      <a:r>
                        <a:rPr lang="fa-IR" sz="2000" b="1" dirty="0" smtClean="0">
                          <a:effectLst/>
                          <a:latin typeface="Calibri" panose="020F0502020204030204" pitchFamily="34" charset="0"/>
                          <a:ea typeface="Calibri" panose="020F0502020204030204" pitchFamily="34" charset="0"/>
                          <a:cs typeface="B Nazanin" panose="00000400000000000000" pitchFamily="2" charset="-78"/>
                        </a:rPr>
                        <a:t>ادم دوطرفه در پاها  یا</a:t>
                      </a:r>
                    </a:p>
                    <a:p>
                      <a:pPr marL="342900" marR="0" lvl="0" indent="-342900" algn="just" rtl="1">
                        <a:lnSpc>
                          <a:spcPct val="115000"/>
                        </a:lnSpc>
                        <a:spcBef>
                          <a:spcPts val="0"/>
                        </a:spcBef>
                        <a:spcAft>
                          <a:spcPts val="0"/>
                        </a:spcAft>
                        <a:buSzPct val="125000"/>
                        <a:buFont typeface="Wingdings" panose="05000000000000000000" pitchFamily="2" charset="2"/>
                        <a:buChar char="ü"/>
                        <a:tabLst>
                          <a:tab pos="215900" algn="l"/>
                          <a:tab pos="2400300" algn="l"/>
                        </a:tabLst>
                      </a:pPr>
                      <a:r>
                        <a:rPr lang="fa-IR" sz="2000" b="1" dirty="0" smtClean="0">
                          <a:effectLst/>
                          <a:latin typeface="Calibri" panose="020F0502020204030204" pitchFamily="34" charset="0"/>
                          <a:ea typeface="Calibri" panose="020F0502020204030204" pitchFamily="34" charset="0"/>
                          <a:cs typeface="B Nazanin" panose="00000400000000000000" pitchFamily="2" charset="-78"/>
                        </a:rPr>
                        <a:t>دور ميانه بازو (</a:t>
                      </a:r>
                      <a:r>
                        <a:rPr lang="en-US" sz="2000" b="1" dirty="0" smtClean="0">
                          <a:effectLst/>
                          <a:latin typeface="Calibri" panose="020F0502020204030204" pitchFamily="34" charset="0"/>
                          <a:ea typeface="Calibri" panose="020F0502020204030204" pitchFamily="34" charset="0"/>
                          <a:cs typeface="B Nazanin" panose="00000400000000000000" pitchFamily="2" charset="-78"/>
                        </a:rPr>
                        <a:t>MUAC) </a:t>
                      </a:r>
                      <a:r>
                        <a:rPr lang="fa-IR" sz="2000" b="1" dirty="0" smtClean="0">
                          <a:effectLst/>
                          <a:latin typeface="Calibri" panose="020F0502020204030204" pitchFamily="34" charset="0"/>
                          <a:ea typeface="Calibri" panose="020F0502020204030204" pitchFamily="34" charset="0"/>
                          <a:cs typeface="B Nazanin" panose="00000400000000000000" pitchFamily="2" charset="-78"/>
                        </a:rPr>
                        <a:t>كمتر از 115 ميلي‌متر  یا</a:t>
                      </a:r>
                    </a:p>
                    <a:p>
                      <a:pPr marL="342900" marR="0" lvl="0" indent="-342900" algn="just" rtl="1">
                        <a:lnSpc>
                          <a:spcPct val="115000"/>
                        </a:lnSpc>
                        <a:spcBef>
                          <a:spcPts val="0"/>
                        </a:spcBef>
                        <a:spcAft>
                          <a:spcPts val="0"/>
                        </a:spcAft>
                        <a:buSzPct val="125000"/>
                        <a:buFont typeface="Wingdings" panose="05000000000000000000" pitchFamily="2" charset="2"/>
                        <a:buChar char="ü"/>
                        <a:tabLst>
                          <a:tab pos="215900" algn="l"/>
                          <a:tab pos="2400300" algn="l"/>
                        </a:tabLst>
                      </a:pPr>
                      <a:r>
                        <a:rPr lang="fa-IR" sz="2000" b="1" dirty="0" smtClean="0">
                          <a:effectLst/>
                          <a:latin typeface="Calibri" panose="020F0502020204030204" pitchFamily="34" charset="0"/>
                          <a:ea typeface="Calibri" panose="020F0502020204030204" pitchFamily="34" charset="0"/>
                          <a:cs typeface="B Nazanin" panose="00000400000000000000" pitchFamily="2" charset="-78"/>
                        </a:rPr>
                        <a:t>وجود بيماري همراه*</a:t>
                      </a:r>
                    </a:p>
                    <a:p>
                      <a:pPr marL="342900" marR="0" lvl="0" indent="-342900" algn="just" rtl="1">
                        <a:lnSpc>
                          <a:spcPct val="115000"/>
                        </a:lnSpc>
                        <a:spcBef>
                          <a:spcPts val="0"/>
                        </a:spcBef>
                        <a:spcAft>
                          <a:spcPts val="0"/>
                        </a:spcAft>
                        <a:buSzPct val="125000"/>
                        <a:buFont typeface="Wingdings" panose="05000000000000000000" pitchFamily="2" charset="2"/>
                        <a:buChar char="ü"/>
                        <a:tabLst>
                          <a:tab pos="215900" algn="l"/>
                          <a:tab pos="2400300" algn="l"/>
                        </a:tabLst>
                      </a:pPr>
                      <a:r>
                        <a:rPr lang="fa-IR" sz="2000" b="1" dirty="0" smtClean="0">
                          <a:effectLst/>
                          <a:latin typeface="Calibri" panose="020F0502020204030204" pitchFamily="34" charset="0"/>
                          <a:ea typeface="Calibri" panose="020F0502020204030204" pitchFamily="34" charset="0"/>
                          <a:cs typeface="B Nazanin" panose="00000400000000000000" pitchFamily="2" charset="-78"/>
                        </a:rPr>
                        <a:t>در غیر این صورت، ضمن اخذ شرح حال و معاينه فيزيكي كامل وضعيت تغذیه ای كودك را ارزيابي نموده و آزمايش‌هاي اوليه** را درخواست نماييد.</a:t>
                      </a:r>
                    </a:p>
                    <a:p>
                      <a:pPr marL="342900" marR="0" lvl="0" indent="-342900" algn="just" rtl="1">
                        <a:lnSpc>
                          <a:spcPct val="115000"/>
                        </a:lnSpc>
                        <a:spcBef>
                          <a:spcPts val="0"/>
                        </a:spcBef>
                        <a:spcAft>
                          <a:spcPts val="0"/>
                        </a:spcAft>
                        <a:buSzPct val="125000"/>
                        <a:buFont typeface="Wingdings" panose="05000000000000000000" pitchFamily="2" charset="2"/>
                        <a:buChar char="v"/>
                        <a:tabLst>
                          <a:tab pos="215900" algn="l"/>
                          <a:tab pos="2400300" algn="l"/>
                        </a:tabLst>
                      </a:pPr>
                      <a:r>
                        <a:rPr lang="fa-IR" sz="2000" b="1" dirty="0" smtClean="0">
                          <a:effectLst/>
                          <a:latin typeface="Calibri" panose="020F0502020204030204" pitchFamily="34" charset="0"/>
                          <a:ea typeface="Calibri" panose="020F0502020204030204" pitchFamily="34" charset="0"/>
                          <a:cs typeface="B Nazanin" panose="00000400000000000000" pitchFamily="2" charset="-78"/>
                        </a:rPr>
                        <a:t>در صورت طبیعی بودن آزمایش ها، به کارشناس تغذیه رجاع دهید. در صورتی که بعد از 2 بار پیگیری کودک افزایش وزن نداشته باشد یا منحنی وزن برای سن روند نزولی داشته باشد در مورد ارجاع کودک به متخصص کودکان تصمیم گیری شود. </a:t>
                      </a:r>
                    </a:p>
                    <a:p>
                      <a:pPr marL="342900" marR="0" lvl="0" indent="-342900" algn="just" rtl="1">
                        <a:lnSpc>
                          <a:spcPct val="115000"/>
                        </a:lnSpc>
                        <a:spcBef>
                          <a:spcPts val="0"/>
                        </a:spcBef>
                        <a:spcAft>
                          <a:spcPts val="0"/>
                        </a:spcAft>
                        <a:buSzPct val="125000"/>
                        <a:buFont typeface="Wingdings" panose="05000000000000000000" pitchFamily="2" charset="2"/>
                        <a:buChar char="v"/>
                        <a:tabLst>
                          <a:tab pos="215900" algn="l"/>
                          <a:tab pos="2400300" algn="l"/>
                        </a:tabLst>
                      </a:pPr>
                      <a:r>
                        <a:rPr lang="fa-IR" sz="2000" b="1" dirty="0" smtClean="0">
                          <a:effectLst/>
                          <a:latin typeface="Calibri" panose="020F0502020204030204" pitchFamily="34" charset="0"/>
                          <a:ea typeface="Calibri" panose="020F0502020204030204" pitchFamily="34" charset="0"/>
                          <a:cs typeface="B Nazanin" panose="00000400000000000000" pitchFamily="2" charset="-78"/>
                        </a:rPr>
                        <a:t>در صورت غیر طبیعی بودن آزمایش‌هاي اولیه فقدان امکان تشخیصی درمانی به مرکز تخصصی ارجاع دهید.</a:t>
                      </a:r>
                    </a:p>
                    <a:p>
                      <a:pPr marL="342900" marR="0" lvl="0" indent="-342900" algn="just" rtl="1">
                        <a:lnSpc>
                          <a:spcPct val="115000"/>
                        </a:lnSpc>
                        <a:spcBef>
                          <a:spcPts val="0"/>
                        </a:spcBef>
                        <a:spcAft>
                          <a:spcPts val="0"/>
                        </a:spcAft>
                        <a:buSzPct val="125000"/>
                        <a:buFont typeface="Wingdings" panose="05000000000000000000" pitchFamily="2" charset="2"/>
                        <a:buChar char="v"/>
                        <a:tabLst>
                          <a:tab pos="215900" algn="l"/>
                          <a:tab pos="2400300" algn="l"/>
                        </a:tabLst>
                      </a:pPr>
                      <a:r>
                        <a:rPr lang="fa-IR" sz="2000" b="1" dirty="0" smtClean="0">
                          <a:effectLst/>
                          <a:latin typeface="Calibri" panose="020F0502020204030204" pitchFamily="34" charset="0"/>
                          <a:ea typeface="Calibri" panose="020F0502020204030204" pitchFamily="34" charset="0"/>
                          <a:cs typeface="B Nazanin" panose="00000400000000000000" pitchFamily="2" charset="-78"/>
                        </a:rPr>
                        <a:t>24 ساعت بعد برای اطمینان از انجام ارجاع پيگيري شود و سپس مشابه کم وزنی اقدام شود.</a:t>
                      </a:r>
                    </a:p>
                  </a:txBody>
                  <a:tcPr marL="73442" marR="73442" marT="36721" marB="3672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7C80"/>
                    </a:solidFill>
                  </a:tcPr>
                </a:tc>
                <a:extLst>
                  <a:ext uri="{0D108BD9-81ED-4DB2-BD59-A6C34878D82A}">
                    <a16:rowId xmlns:a16="http://schemas.microsoft.com/office/drawing/2014/main" xmlns="" val="10001"/>
                  </a:ext>
                </a:extLst>
              </a:tr>
            </a:tbl>
          </a:graphicData>
        </a:graphic>
      </p:graphicFrame>
      <p:pic>
        <p:nvPicPr>
          <p:cNvPr id="3" name="Picture 2"/>
          <p:cNvPicPr>
            <a:picLocks noChangeAspect="1"/>
          </p:cNvPicPr>
          <p:nvPr/>
        </p:nvPicPr>
        <p:blipFill>
          <a:blip r:embed="rId2"/>
          <a:stretch>
            <a:fillRect/>
          </a:stretch>
        </p:blipFill>
        <p:spPr>
          <a:xfrm>
            <a:off x="6372200" y="3068960"/>
            <a:ext cx="2293709" cy="2750649"/>
          </a:xfrm>
          <a:prstGeom prst="rect">
            <a:avLst/>
          </a:prstGeom>
          <a:effectLst>
            <a:glow rad="139700">
              <a:schemeClr val="accent1">
                <a:satMod val="175000"/>
                <a:alpha val="40000"/>
              </a:schemeClr>
            </a:glow>
          </a:effectLst>
        </p:spPr>
      </p:pic>
      <p:sp>
        <p:nvSpPr>
          <p:cNvPr id="8" name="5-Point Star 7"/>
          <p:cNvSpPr/>
          <p:nvPr/>
        </p:nvSpPr>
        <p:spPr bwMode="auto">
          <a:xfrm>
            <a:off x="7740352" y="4869160"/>
            <a:ext cx="150152" cy="144016"/>
          </a:xfrm>
          <a:prstGeom prst="star5">
            <a:avLst/>
          </a:prstGeom>
          <a:solidFill>
            <a:schemeClr val="accent1"/>
          </a:solidFill>
          <a:ln w="12700" cap="sq"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mtClean="0">
              <a:solidFill>
                <a:srgbClr val="000000"/>
              </a:solidFill>
            </a:endParaRPr>
          </a:p>
        </p:txBody>
      </p:sp>
    </p:spTree>
    <p:extLst>
      <p:ext uri="{BB962C8B-B14F-4D97-AF65-F5344CB8AC3E}">
        <p14:creationId xmlns:p14="http://schemas.microsoft.com/office/powerpoint/2010/main" val="4279781520"/>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983059593"/>
              </p:ext>
            </p:extLst>
          </p:nvPr>
        </p:nvGraphicFramePr>
        <p:xfrm>
          <a:off x="0" y="0"/>
          <a:ext cx="9036496" cy="6193001"/>
        </p:xfrm>
        <a:graphic>
          <a:graphicData uri="http://schemas.openxmlformats.org/drawingml/2006/table">
            <a:tbl>
              <a:tblPr rtl="1" firstRow="1" firstCol="1" bandRow="1"/>
              <a:tblGrid>
                <a:gridCol w="1807232">
                  <a:extLst>
                    <a:ext uri="{9D8B030D-6E8A-4147-A177-3AD203B41FA5}">
                      <a16:colId xmlns:a16="http://schemas.microsoft.com/office/drawing/2014/main" xmlns="" val="20000"/>
                    </a:ext>
                  </a:extLst>
                </a:gridCol>
                <a:gridCol w="1825255">
                  <a:extLst>
                    <a:ext uri="{9D8B030D-6E8A-4147-A177-3AD203B41FA5}">
                      <a16:colId xmlns:a16="http://schemas.microsoft.com/office/drawing/2014/main" xmlns="" val="20001"/>
                    </a:ext>
                  </a:extLst>
                </a:gridCol>
                <a:gridCol w="5404009">
                  <a:extLst>
                    <a:ext uri="{9D8B030D-6E8A-4147-A177-3AD203B41FA5}">
                      <a16:colId xmlns:a16="http://schemas.microsoft.com/office/drawing/2014/main" xmlns="" val="20002"/>
                    </a:ext>
                  </a:extLst>
                </a:gridCol>
              </a:tblGrid>
              <a:tr h="742010">
                <a:tc>
                  <a:txBody>
                    <a:bodyPr/>
                    <a:lstStyle/>
                    <a:p>
                      <a:pPr marL="0" marR="0" algn="ctr" rtl="1">
                        <a:spcBef>
                          <a:spcPts val="0"/>
                        </a:spcBef>
                        <a:spcAft>
                          <a:spcPts val="0"/>
                        </a:spcAft>
                        <a:tabLst>
                          <a:tab pos="1348740" algn="l"/>
                        </a:tabLst>
                      </a:pPr>
                      <a:r>
                        <a:rPr lang="ar-SA" sz="2000" b="1" dirty="0">
                          <a:effectLst/>
                          <a:latin typeface="Times New Roman" panose="02020603050405020304" pitchFamily="18" charset="0"/>
                          <a:ea typeface="Times New Roman" panose="02020603050405020304" pitchFamily="18" charset="0"/>
                          <a:cs typeface="B Nazanin" panose="00000400000000000000" pitchFamily="2" charset="-78"/>
                        </a:rPr>
                        <a:t>منحني وزن برای سن </a:t>
                      </a:r>
                      <a:endParaRPr lang="en-US" sz="20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73442" marR="73442" marT="36721" marB="36721">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marL="0" marR="0" algn="ctr" rtl="1">
                        <a:spcBef>
                          <a:spcPts val="0"/>
                        </a:spcBef>
                        <a:spcAft>
                          <a:spcPts val="0"/>
                        </a:spcAft>
                        <a:tabLst>
                          <a:tab pos="1348740" algn="l"/>
                        </a:tabLst>
                      </a:pPr>
                      <a:r>
                        <a:rPr lang="ar-SA" sz="2000" b="1" dirty="0">
                          <a:effectLst/>
                          <a:latin typeface="Times New Roman" panose="02020603050405020304" pitchFamily="18" charset="0"/>
                          <a:ea typeface="Times New Roman" panose="02020603050405020304" pitchFamily="18" charset="0"/>
                          <a:cs typeface="B Nazanin" panose="00000400000000000000" pitchFamily="2" charset="-78"/>
                        </a:rPr>
                        <a:t>طبقه بندي</a:t>
                      </a:r>
                      <a:r>
                        <a:rPr lang="ar-SA" sz="2000" dirty="0">
                          <a:effectLst/>
                          <a:latin typeface="Times New Roman" panose="02020603050405020304" pitchFamily="18" charset="0"/>
                          <a:ea typeface="Times New Roman" panose="02020603050405020304" pitchFamily="18" charset="0"/>
                          <a:cs typeface="B Nazanin" panose="00000400000000000000" pitchFamily="2" charset="-78"/>
                        </a:rPr>
                        <a:t> </a:t>
                      </a:r>
                      <a:endParaRPr lang="en-US" sz="20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73442" marR="73442" marT="36721" marB="36721">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marL="0" marR="0" algn="ctr" rtl="1">
                        <a:spcBef>
                          <a:spcPts val="0"/>
                        </a:spcBef>
                        <a:spcAft>
                          <a:spcPts val="0"/>
                        </a:spcAft>
                        <a:tabLst>
                          <a:tab pos="1348740" algn="l"/>
                        </a:tabLst>
                      </a:pPr>
                      <a:r>
                        <a:rPr lang="ar-SA" sz="2000" b="1" dirty="0">
                          <a:effectLst/>
                          <a:latin typeface="Times New Roman" panose="02020603050405020304" pitchFamily="18" charset="0"/>
                          <a:ea typeface="Times New Roman" panose="02020603050405020304" pitchFamily="18" charset="0"/>
                          <a:cs typeface="B Nazanin" panose="00000400000000000000" pitchFamily="2" charset="-78"/>
                        </a:rPr>
                        <a:t>توصيه‌ها/ اقدام </a:t>
                      </a:r>
                      <a:endParaRPr lang="en-US" sz="20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73442" marR="73442" marT="36721" marB="3672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extLst>
                  <a:ext uri="{0D108BD9-81ED-4DB2-BD59-A6C34878D82A}">
                    <a16:rowId xmlns:a16="http://schemas.microsoft.com/office/drawing/2014/main" xmlns="" val="10000"/>
                  </a:ext>
                </a:extLst>
              </a:tr>
              <a:tr h="5450991">
                <a:tc>
                  <a:txBody>
                    <a:bodyPr/>
                    <a:lstStyle/>
                    <a:p>
                      <a:pPr marL="0" marR="0" algn="r" rtl="1">
                        <a:spcBef>
                          <a:spcPts val="0"/>
                        </a:spcBef>
                        <a:spcAft>
                          <a:spcPts val="0"/>
                        </a:spcAft>
                        <a:tabLst>
                          <a:tab pos="1348740" algn="l"/>
                        </a:tabLst>
                      </a:pPr>
                      <a:r>
                        <a:rPr lang="ar-SA" sz="2000" b="1" dirty="0" smtClean="0">
                          <a:effectLst/>
                          <a:latin typeface="Times New Roman" panose="02020603050405020304" pitchFamily="18" charset="0"/>
                          <a:ea typeface="Times New Roman" panose="02020603050405020304" pitchFamily="18" charset="0"/>
                          <a:cs typeface="B Nazanin" panose="00000400000000000000" pitchFamily="2" charset="-78"/>
                        </a:rPr>
                        <a:t>مساوي</a:t>
                      </a:r>
                      <a:endParaRPr lang="fa-IR" sz="2000" b="1" dirty="0" smtClean="0">
                        <a:effectLst/>
                        <a:latin typeface="Times New Roman" panose="02020603050405020304" pitchFamily="18" charset="0"/>
                        <a:ea typeface="Times New Roman" panose="02020603050405020304" pitchFamily="18" charset="0"/>
                        <a:cs typeface="B Nazanin" panose="00000400000000000000" pitchFamily="2" charset="-78"/>
                      </a:endParaRPr>
                    </a:p>
                    <a:p>
                      <a:pPr marL="0" marR="0" algn="r" rtl="1">
                        <a:spcBef>
                          <a:spcPts val="0"/>
                        </a:spcBef>
                        <a:spcAft>
                          <a:spcPts val="0"/>
                        </a:spcAft>
                        <a:tabLst>
                          <a:tab pos="1348740" algn="l"/>
                        </a:tabLst>
                      </a:pPr>
                      <a:r>
                        <a:rPr lang="en-US" sz="2000" b="1" dirty="0" smtClean="0">
                          <a:effectLst/>
                          <a:latin typeface="Times New Roman" panose="02020603050405020304" pitchFamily="18" charset="0"/>
                          <a:ea typeface="Times New Roman" panose="02020603050405020304" pitchFamily="18" charset="0"/>
                          <a:cs typeface="B Nazanin" panose="00000400000000000000" pitchFamily="2" charset="-78"/>
                        </a:rPr>
                        <a:t>-</a:t>
                      </a:r>
                      <a:r>
                        <a:rPr lang="en-US" sz="2000" b="1" dirty="0">
                          <a:effectLst/>
                          <a:latin typeface="Times New Roman" panose="02020603050405020304" pitchFamily="18" charset="0"/>
                          <a:ea typeface="Times New Roman" panose="02020603050405020304" pitchFamily="18" charset="0"/>
                          <a:cs typeface="B Nazanin" panose="00000400000000000000" pitchFamily="2" charset="-78"/>
                        </a:rPr>
                        <a:t>3 </a:t>
                      </a:r>
                      <a:r>
                        <a:rPr lang="en-US" sz="2000" b="1" dirty="0" smtClean="0">
                          <a:effectLst/>
                          <a:latin typeface="Times New Roman" panose="02020603050405020304" pitchFamily="18" charset="0"/>
                          <a:ea typeface="Times New Roman" panose="02020603050405020304" pitchFamily="18" charset="0"/>
                          <a:cs typeface="B Nazanin" panose="00000400000000000000" pitchFamily="2" charset="-78"/>
                        </a:rPr>
                        <a:t>z-score</a:t>
                      </a:r>
                      <a:r>
                        <a:rPr lang="fa-IR" sz="2000" b="1" dirty="0" smtClean="0">
                          <a:effectLst/>
                          <a:latin typeface="Times New Roman" panose="02020603050405020304" pitchFamily="18" charset="0"/>
                          <a:ea typeface="Times New Roman" panose="02020603050405020304" pitchFamily="18" charset="0"/>
                          <a:cs typeface="B Nazanin" panose="00000400000000000000" pitchFamily="2" charset="-78"/>
                        </a:rPr>
                        <a:t> </a:t>
                      </a:r>
                      <a:r>
                        <a:rPr lang="ar-SA" sz="2000" b="1" dirty="0" smtClean="0">
                          <a:effectLst/>
                          <a:latin typeface="Times New Roman" panose="02020603050405020304" pitchFamily="18" charset="0"/>
                          <a:ea typeface="Times New Roman" panose="02020603050405020304" pitchFamily="18" charset="0"/>
                          <a:cs typeface="B Nazanin" panose="00000400000000000000" pitchFamily="2" charset="-78"/>
                        </a:rPr>
                        <a:t>تا </a:t>
                      </a:r>
                      <a:r>
                        <a:rPr lang="ar-SA" sz="2000" b="1" dirty="0">
                          <a:effectLst/>
                          <a:latin typeface="Times New Roman" panose="02020603050405020304" pitchFamily="18" charset="0"/>
                          <a:ea typeface="Times New Roman" panose="02020603050405020304" pitchFamily="18" charset="0"/>
                          <a:cs typeface="B Nazanin" panose="00000400000000000000" pitchFamily="2" charset="-78"/>
                        </a:rPr>
                        <a:t>كمتر از </a:t>
                      </a:r>
                      <a:r>
                        <a:rPr lang="fa-IR" sz="2000" b="1" dirty="0" smtClean="0">
                          <a:effectLst/>
                          <a:latin typeface="Times New Roman" panose="02020603050405020304" pitchFamily="18" charset="0"/>
                          <a:ea typeface="Times New Roman" panose="02020603050405020304" pitchFamily="18" charset="0"/>
                          <a:cs typeface="B Nazanin" panose="00000400000000000000" pitchFamily="2" charset="-78"/>
                        </a:rPr>
                        <a:t>   </a:t>
                      </a:r>
                    </a:p>
                    <a:p>
                      <a:pPr marL="0" marR="0" algn="r" rtl="1">
                        <a:spcBef>
                          <a:spcPts val="0"/>
                        </a:spcBef>
                        <a:spcAft>
                          <a:spcPts val="0"/>
                        </a:spcAft>
                        <a:tabLst>
                          <a:tab pos="1348740" algn="l"/>
                        </a:tabLst>
                      </a:pPr>
                      <a:r>
                        <a:rPr lang="en-US" sz="2000" b="1" dirty="0" smtClean="0">
                          <a:effectLst/>
                          <a:latin typeface="Times New Roman" panose="02020603050405020304" pitchFamily="18" charset="0"/>
                          <a:ea typeface="Times New Roman" panose="02020603050405020304" pitchFamily="18" charset="0"/>
                          <a:cs typeface="B Nazanin" panose="00000400000000000000" pitchFamily="2" charset="-78"/>
                        </a:rPr>
                        <a:t>-</a:t>
                      </a:r>
                      <a:r>
                        <a:rPr lang="en-US" sz="2000" b="1" dirty="0">
                          <a:effectLst/>
                          <a:latin typeface="Times New Roman" panose="02020603050405020304" pitchFamily="18" charset="0"/>
                          <a:ea typeface="Times New Roman" panose="02020603050405020304" pitchFamily="18" charset="0"/>
                          <a:cs typeface="B Nazanin" panose="00000400000000000000" pitchFamily="2" charset="-78"/>
                        </a:rPr>
                        <a:t>2 z- score</a:t>
                      </a:r>
                      <a:endParaRPr lang="en-US" sz="20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73442" marR="73442" marT="36721" marB="36721">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rtl="1">
                        <a:spcBef>
                          <a:spcPts val="0"/>
                        </a:spcBef>
                        <a:spcAft>
                          <a:spcPts val="0"/>
                        </a:spcAft>
                        <a:tabLst>
                          <a:tab pos="1348740" algn="l"/>
                        </a:tabLst>
                      </a:pPr>
                      <a:r>
                        <a:rPr lang="ar-SA" sz="2000" b="1" dirty="0">
                          <a:effectLst/>
                          <a:latin typeface="Times New Roman" panose="02020603050405020304" pitchFamily="18" charset="0"/>
                          <a:ea typeface="Times New Roman" panose="02020603050405020304" pitchFamily="18" charset="0"/>
                          <a:cs typeface="B Nazanin" panose="00000400000000000000" pitchFamily="2" charset="-78"/>
                        </a:rPr>
                        <a:t>کم وزنی </a:t>
                      </a:r>
                      <a:endParaRPr lang="en-US" sz="2000" dirty="0">
                        <a:effectLst/>
                        <a:latin typeface="Times New Roman" panose="02020603050405020304" pitchFamily="18" charset="0"/>
                        <a:ea typeface="Times New Roman" panose="02020603050405020304" pitchFamily="18" charset="0"/>
                        <a:cs typeface="Lotus" panose="00000400000000000000" pitchFamily="2" charset="-78"/>
                      </a:endParaRPr>
                    </a:p>
                    <a:p>
                      <a:pPr marL="0" marR="0" algn="ctr" rtl="1">
                        <a:spcBef>
                          <a:spcPts val="0"/>
                        </a:spcBef>
                        <a:spcAft>
                          <a:spcPts val="0"/>
                        </a:spcAft>
                        <a:tabLst>
                          <a:tab pos="1348740" algn="l"/>
                        </a:tabLst>
                      </a:pPr>
                      <a:r>
                        <a:rPr lang="en-US" sz="2000" b="1" dirty="0" smtClean="0">
                          <a:effectLst/>
                          <a:latin typeface="Times New Roman" panose="02020603050405020304" pitchFamily="18" charset="0"/>
                          <a:ea typeface="Times New Roman" panose="02020603050405020304" pitchFamily="18" charset="0"/>
                          <a:cs typeface="B Nazanin" panose="00000400000000000000" pitchFamily="2" charset="-78"/>
                        </a:rPr>
                        <a:t>Underweight</a:t>
                      </a:r>
                      <a:endParaRPr lang="en-US" sz="20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73442" marR="73442" marT="36721" marB="36721">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342900" marR="0" lvl="0" indent="-342900" algn="just" rtl="1">
                        <a:spcBef>
                          <a:spcPts val="0"/>
                        </a:spcBef>
                        <a:spcAft>
                          <a:spcPts val="0"/>
                        </a:spcAft>
                        <a:buFont typeface="Wingdings" panose="05000000000000000000" pitchFamily="2" charset="2"/>
                        <a:buChar char="v"/>
                        <a:tabLst>
                          <a:tab pos="457200" algn="l"/>
                          <a:tab pos="1348740" algn="l"/>
                        </a:tabLst>
                      </a:pPr>
                      <a:r>
                        <a:rPr lang="ar-SA" sz="2000" b="1" dirty="0" smtClean="0">
                          <a:effectLst/>
                          <a:latin typeface="Times New Roman" panose="02020603050405020304" pitchFamily="18" charset="0"/>
                          <a:ea typeface="Times New Roman" panose="02020603050405020304" pitchFamily="18" charset="0"/>
                          <a:cs typeface="B Nazanin" panose="00000400000000000000" pitchFamily="2" charset="-78"/>
                        </a:rPr>
                        <a:t>ضمن اخذ شرح حال و معاينه فيزيكي كامل، وضعيت تغذیه ای كودك را ارزيابي کنید و با مادر درمورد تغذیه کودک مشاوره کنید.</a:t>
                      </a:r>
                    </a:p>
                    <a:p>
                      <a:pPr marL="342900" marR="0" lvl="0" indent="-342900" algn="just" rtl="1">
                        <a:spcBef>
                          <a:spcPts val="0"/>
                        </a:spcBef>
                        <a:spcAft>
                          <a:spcPts val="0"/>
                        </a:spcAft>
                        <a:buFont typeface="Wingdings" panose="05000000000000000000" pitchFamily="2" charset="2"/>
                        <a:buChar char="v"/>
                        <a:tabLst>
                          <a:tab pos="457200" algn="l"/>
                          <a:tab pos="1348740" algn="l"/>
                        </a:tabLst>
                      </a:pPr>
                      <a:r>
                        <a:rPr lang="ar-SA" sz="2000" b="1" dirty="0" smtClean="0">
                          <a:effectLst/>
                          <a:latin typeface="Times New Roman" panose="02020603050405020304" pitchFamily="18" charset="0"/>
                          <a:ea typeface="Times New Roman" panose="02020603050405020304" pitchFamily="18" charset="0"/>
                          <a:cs typeface="B Nazanin" panose="00000400000000000000" pitchFamily="2" charset="-78"/>
                        </a:rPr>
                        <a:t>در صورت وجود بيماري درمان مناسب انجام شود. </a:t>
                      </a:r>
                    </a:p>
                    <a:p>
                      <a:pPr marL="342900" marR="0" lvl="0" indent="-342900" algn="just" rtl="1">
                        <a:spcBef>
                          <a:spcPts val="0"/>
                        </a:spcBef>
                        <a:spcAft>
                          <a:spcPts val="0"/>
                        </a:spcAft>
                        <a:buFont typeface="Wingdings" panose="05000000000000000000" pitchFamily="2" charset="2"/>
                        <a:buChar char="v"/>
                        <a:tabLst>
                          <a:tab pos="457200" algn="l"/>
                          <a:tab pos="1348740" algn="l"/>
                        </a:tabLst>
                      </a:pPr>
                      <a:r>
                        <a:rPr lang="ar-SA" sz="2000" b="1" dirty="0" smtClean="0">
                          <a:effectLst/>
                          <a:latin typeface="Times New Roman" panose="02020603050405020304" pitchFamily="18" charset="0"/>
                          <a:ea typeface="Times New Roman" panose="02020603050405020304" pitchFamily="18" charset="0"/>
                          <a:cs typeface="B Nazanin" panose="00000400000000000000" pitchFamily="2" charset="-78"/>
                        </a:rPr>
                        <a:t>در صورت عدم وجود بيماري آزمايش‌هاي اوليه درخواست شود.**</a:t>
                      </a:r>
                    </a:p>
                    <a:p>
                      <a:pPr marL="342900" marR="0" lvl="0" indent="-342900" algn="just" rtl="1">
                        <a:spcBef>
                          <a:spcPts val="0"/>
                        </a:spcBef>
                        <a:spcAft>
                          <a:spcPts val="0"/>
                        </a:spcAft>
                        <a:buFont typeface="Wingdings" panose="05000000000000000000" pitchFamily="2" charset="2"/>
                        <a:buChar char="v"/>
                        <a:tabLst>
                          <a:tab pos="457200" algn="l"/>
                          <a:tab pos="1348740" algn="l"/>
                        </a:tabLst>
                      </a:pPr>
                      <a:r>
                        <a:rPr lang="ar-SA" sz="2000" b="1" dirty="0" smtClean="0">
                          <a:effectLst/>
                          <a:latin typeface="Times New Roman" panose="02020603050405020304" pitchFamily="18" charset="0"/>
                          <a:ea typeface="Times New Roman" panose="02020603050405020304" pitchFamily="18" charset="0"/>
                          <a:cs typeface="B Nazanin" panose="00000400000000000000" pitchFamily="2" charset="-78"/>
                        </a:rPr>
                        <a:t>در صورت غير طبيعي بودن آزمايش‌ها  يا عدم امكان تشخيص و درمان به مركز تخصصي ارجاع داده شود. </a:t>
                      </a:r>
                    </a:p>
                    <a:p>
                      <a:pPr marL="342900" marR="0" lvl="0" indent="-342900" algn="just" rtl="1">
                        <a:spcBef>
                          <a:spcPts val="0"/>
                        </a:spcBef>
                        <a:spcAft>
                          <a:spcPts val="0"/>
                        </a:spcAft>
                        <a:buFont typeface="Wingdings" panose="05000000000000000000" pitchFamily="2" charset="2"/>
                        <a:buChar char="v"/>
                        <a:tabLst>
                          <a:tab pos="457200" algn="l"/>
                          <a:tab pos="1348740" algn="l"/>
                        </a:tabLst>
                      </a:pPr>
                      <a:r>
                        <a:rPr lang="ar-SA" sz="2000" b="1" dirty="0" smtClean="0">
                          <a:effectLst/>
                          <a:latin typeface="Times New Roman" panose="02020603050405020304" pitchFamily="18" charset="0"/>
                          <a:ea typeface="Times New Roman" panose="02020603050405020304" pitchFamily="18" charset="0"/>
                          <a:cs typeface="B Nazanin" panose="00000400000000000000" pitchFamily="2" charset="-78"/>
                        </a:rPr>
                        <a:t>در صورت طبيعي بودن آزمايش‌ها،‌ به کارشناس تغذیه ارجاع دهید. در صورتی که بعد از 2 بار پیگیری کودک افزایش وزن نداشته باشد یا منحنی وزن برای سن روند نزولی داشته باشد در مورد ارجاع کودک به متخصص کودکان تصمیم گیری شود. درصورت وزن گیری مطلوب توصيه‌هاي تغذيه‌اي ادامه یافته و براساس سن کودک پيگيري شود.***</a:t>
                      </a:r>
                    </a:p>
                    <a:p>
                      <a:pPr marL="342900" marR="0" lvl="0" indent="-342900" algn="just" rtl="1">
                        <a:spcBef>
                          <a:spcPts val="0"/>
                        </a:spcBef>
                        <a:spcAft>
                          <a:spcPts val="0"/>
                        </a:spcAft>
                        <a:buFont typeface="Wingdings" panose="05000000000000000000" pitchFamily="2" charset="2"/>
                        <a:buChar char="v"/>
                        <a:tabLst>
                          <a:tab pos="457200" algn="l"/>
                          <a:tab pos="1348740" algn="l"/>
                        </a:tabLst>
                      </a:pPr>
                      <a:r>
                        <a:rPr lang="ar-SA" sz="2000" b="1" dirty="0" smtClean="0">
                          <a:effectLst/>
                          <a:latin typeface="Times New Roman" panose="02020603050405020304" pitchFamily="18" charset="0"/>
                          <a:ea typeface="Times New Roman" panose="02020603050405020304" pitchFamily="18" charset="0"/>
                          <a:cs typeface="B Nazanin" panose="00000400000000000000" pitchFamily="2" charset="-78"/>
                        </a:rPr>
                        <a:t> زير 2 ماه:  10 روز بعد، 2 ماه تا يكسال:  2 هفته بعد، بالاي يك سال:  يك ماه بعد</a:t>
                      </a:r>
                    </a:p>
                  </a:txBody>
                  <a:tcPr marL="73442" marR="73442" marT="36721" marB="3672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xmlns="" val="10001"/>
                  </a:ext>
                </a:extLst>
              </a:tr>
            </a:tbl>
          </a:graphicData>
        </a:graphic>
      </p:graphicFrame>
      <p:pic>
        <p:nvPicPr>
          <p:cNvPr id="2" name="Picture 1"/>
          <p:cNvPicPr>
            <a:picLocks noChangeAspect="1"/>
          </p:cNvPicPr>
          <p:nvPr/>
        </p:nvPicPr>
        <p:blipFill>
          <a:blip r:embed="rId2"/>
          <a:stretch>
            <a:fillRect/>
          </a:stretch>
        </p:blipFill>
        <p:spPr>
          <a:xfrm>
            <a:off x="6084168" y="2492895"/>
            <a:ext cx="2437725" cy="3081375"/>
          </a:xfrm>
          <a:prstGeom prst="rect">
            <a:avLst/>
          </a:prstGeom>
          <a:effectLst>
            <a:glow rad="139700">
              <a:schemeClr val="accent1">
                <a:satMod val="175000"/>
                <a:alpha val="40000"/>
              </a:schemeClr>
            </a:glow>
          </a:effectLst>
        </p:spPr>
      </p:pic>
      <p:sp>
        <p:nvSpPr>
          <p:cNvPr id="3" name="5-Point Star 2"/>
          <p:cNvSpPr/>
          <p:nvPr/>
        </p:nvSpPr>
        <p:spPr bwMode="auto">
          <a:xfrm>
            <a:off x="7956376" y="4221088"/>
            <a:ext cx="144016" cy="72008"/>
          </a:xfrm>
          <a:prstGeom prst="star5">
            <a:avLst/>
          </a:prstGeom>
          <a:solidFill>
            <a:schemeClr val="accent1"/>
          </a:solidFill>
          <a:ln w="12700" cap="sq"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mtClean="0">
              <a:solidFill>
                <a:srgbClr val="000000"/>
              </a:solidFill>
            </a:endParaRPr>
          </a:p>
        </p:txBody>
      </p:sp>
      <p:sp>
        <p:nvSpPr>
          <p:cNvPr id="5" name="Rectangle 4"/>
          <p:cNvSpPr/>
          <p:nvPr/>
        </p:nvSpPr>
        <p:spPr>
          <a:xfrm>
            <a:off x="0" y="6150114"/>
            <a:ext cx="9013576" cy="707886"/>
          </a:xfrm>
          <a:prstGeom prst="rect">
            <a:avLst/>
          </a:prstGeom>
        </p:spPr>
        <p:txBody>
          <a:bodyPr wrap="square">
            <a:spAutoFit/>
          </a:bodyPr>
          <a:lstStyle/>
          <a:p>
            <a:pPr algn="r" rtl="1">
              <a:defRPr/>
            </a:pPr>
            <a:r>
              <a:rPr lang="fa-IR" b="1" kern="0" dirty="0" smtClean="0">
                <a:solidFill>
                  <a:prstClr val="black"/>
                </a:solidFill>
                <a:latin typeface="Times New Roman" panose="02020603050405020304" pitchFamily="18" charset="0"/>
                <a:ea typeface="Times New Roman" panose="02020603050405020304" pitchFamily="18" charset="0"/>
                <a:cs typeface="B Nazanin" panose="00000400000000000000" pitchFamily="2" charset="-78"/>
              </a:rPr>
              <a:t>*</a:t>
            </a:r>
            <a:r>
              <a:rPr lang="ar-SA" b="1" kern="0" dirty="0" smtClean="0">
                <a:solidFill>
                  <a:prstClr val="black"/>
                </a:solidFill>
                <a:latin typeface="Times New Roman" panose="02020603050405020304" pitchFamily="18" charset="0"/>
                <a:ea typeface="Times New Roman" panose="02020603050405020304" pitchFamily="18" charset="0"/>
                <a:cs typeface="B Nazanin" panose="00000400000000000000" pitchFamily="2" charset="-78"/>
              </a:rPr>
              <a:t>*</a:t>
            </a:r>
            <a:r>
              <a:rPr lang="en-US" sz="2000" kern="0" dirty="0" smtClean="0">
                <a:solidFill>
                  <a:prstClr val="black"/>
                </a:solidFill>
                <a:latin typeface="Times New Roman" panose="02020603050405020304" pitchFamily="18" charset="0"/>
                <a:ea typeface="Times New Roman" panose="02020603050405020304" pitchFamily="18" charset="0"/>
                <a:cs typeface="B Nazanin" panose="00000400000000000000" pitchFamily="2" charset="-78"/>
              </a:rPr>
              <a:t>P - Ca- CBC – U/C –U/A -S/E×3 –Cr –BUN –FBS–Na–K </a:t>
            </a:r>
            <a:r>
              <a:rPr lang="fa-IR" sz="2000" kern="0" dirty="0" smtClean="0">
                <a:solidFill>
                  <a:prstClr val="black"/>
                </a:solidFill>
                <a:latin typeface="Times New Roman" panose="02020603050405020304" pitchFamily="18" charset="0"/>
                <a:ea typeface="Times New Roman" panose="02020603050405020304" pitchFamily="18" charset="0"/>
                <a:cs typeface="B Nazanin" panose="00000400000000000000" pitchFamily="2" charset="-78"/>
              </a:rPr>
              <a:t>، </a:t>
            </a:r>
            <a:r>
              <a:rPr lang="ar-SA" sz="2000" kern="0" dirty="0" smtClean="0">
                <a:solidFill>
                  <a:prstClr val="black"/>
                </a:solidFill>
                <a:latin typeface="Times New Roman" panose="02020603050405020304" pitchFamily="18" charset="0"/>
                <a:ea typeface="Times New Roman" panose="02020603050405020304" pitchFamily="18" charset="0"/>
                <a:cs typeface="B Nazanin" panose="00000400000000000000" pitchFamily="2" charset="-78"/>
              </a:rPr>
              <a:t>آلکالن فسفاتاز و</a:t>
            </a:r>
            <a:r>
              <a:rPr lang="fa-IR" sz="2000" kern="0" dirty="0" smtClean="0">
                <a:solidFill>
                  <a:prstClr val="black"/>
                </a:solidFill>
                <a:latin typeface="Times New Roman" panose="02020603050405020304" pitchFamily="18" charset="0"/>
                <a:ea typeface="Times New Roman" panose="02020603050405020304" pitchFamily="18" charset="0"/>
                <a:cs typeface="B Nazanin" panose="00000400000000000000" pitchFamily="2" charset="-78"/>
              </a:rPr>
              <a:t> </a:t>
            </a:r>
            <a:r>
              <a:rPr lang="ar-SA" sz="2000" kern="0" dirty="0" smtClean="0">
                <a:solidFill>
                  <a:prstClr val="black"/>
                </a:solidFill>
                <a:latin typeface="Times New Roman" panose="02020603050405020304" pitchFamily="18" charset="0"/>
                <a:ea typeface="Times New Roman" panose="02020603050405020304" pitchFamily="18" charset="0"/>
                <a:cs typeface="B Nazanin" panose="00000400000000000000" pitchFamily="2" charset="-78"/>
              </a:rPr>
              <a:t>در صورت امكان </a:t>
            </a:r>
            <a:r>
              <a:rPr lang="ar-SA" kern="0" dirty="0" smtClean="0">
                <a:solidFill>
                  <a:prstClr val="black"/>
                </a:solidFill>
                <a:latin typeface="Times New Roman" panose="02020603050405020304" pitchFamily="18" charset="0"/>
                <a:ea typeface="Times New Roman" panose="02020603050405020304" pitchFamily="18" charset="0"/>
                <a:cs typeface="B Nazanin" panose="00000400000000000000" pitchFamily="2" charset="-78"/>
              </a:rPr>
              <a:t> </a:t>
            </a:r>
            <a:r>
              <a:rPr lang="ar-SA" sz="2000" kern="0" dirty="0" smtClean="0">
                <a:solidFill>
                  <a:prstClr val="black"/>
                </a:solidFill>
                <a:latin typeface="Times New Roman" panose="02020603050405020304" pitchFamily="18" charset="0"/>
                <a:ea typeface="Times New Roman" panose="02020603050405020304" pitchFamily="18" charset="0"/>
                <a:cs typeface="B Nazanin" panose="00000400000000000000" pitchFamily="2" charset="-78"/>
              </a:rPr>
              <a:t>بررسی سلیاک</a:t>
            </a:r>
            <a:r>
              <a:rPr lang="fa-IR" sz="2000" kern="0" dirty="0" smtClean="0">
                <a:solidFill>
                  <a:prstClr val="black"/>
                </a:solidFill>
                <a:latin typeface="Times New Roman" panose="02020603050405020304" pitchFamily="18" charset="0"/>
                <a:ea typeface="Times New Roman" panose="02020603050405020304" pitchFamily="18" charset="0"/>
                <a:cs typeface="B Nazanin" panose="00000400000000000000" pitchFamily="2" charset="-78"/>
              </a:rPr>
              <a:t> </a:t>
            </a:r>
            <a:r>
              <a:rPr lang="en-US" sz="2000" kern="0" dirty="0" smtClean="0">
                <a:solidFill>
                  <a:prstClr val="black"/>
                </a:solidFill>
                <a:latin typeface="Times New Roman" panose="02020603050405020304" pitchFamily="18" charset="0"/>
                <a:ea typeface="Times New Roman" panose="02020603050405020304" pitchFamily="18" charset="0"/>
                <a:cs typeface="B Nazanin" panose="00000400000000000000" pitchFamily="2" charset="-78"/>
              </a:rPr>
              <a:t>(Serum IgA, IgA anti-</a:t>
            </a:r>
            <a:r>
              <a:rPr lang="en-US" sz="2000" kern="0" dirty="0" err="1" smtClean="0">
                <a:solidFill>
                  <a:prstClr val="black"/>
                </a:solidFill>
                <a:latin typeface="Times New Roman" panose="02020603050405020304" pitchFamily="18" charset="0"/>
                <a:ea typeface="Times New Roman" panose="02020603050405020304" pitchFamily="18" charset="0"/>
                <a:cs typeface="B Nazanin" panose="00000400000000000000" pitchFamily="2" charset="-78"/>
              </a:rPr>
              <a:t>tTG</a:t>
            </a:r>
            <a:r>
              <a:rPr lang="en-US" sz="2000" kern="0" dirty="0" smtClean="0">
                <a:solidFill>
                  <a:prstClr val="black"/>
                </a:solidFill>
                <a:latin typeface="Times New Roman" panose="02020603050405020304" pitchFamily="18" charset="0"/>
                <a:ea typeface="Times New Roman" panose="02020603050405020304" pitchFamily="18" charset="0"/>
                <a:cs typeface="B Nazanin" panose="00000400000000000000" pitchFamily="2" charset="-78"/>
              </a:rPr>
              <a:t>)</a:t>
            </a:r>
            <a:r>
              <a:rPr lang="fa-IR" kern="0" dirty="0" smtClean="0">
                <a:solidFill>
                  <a:prstClr val="black"/>
                </a:solidFill>
                <a:latin typeface="Times New Roman" panose="02020603050405020304" pitchFamily="18" charset="0"/>
                <a:ea typeface="Times New Roman" panose="02020603050405020304" pitchFamily="18" charset="0"/>
                <a:cs typeface="B Nazanin" panose="00000400000000000000" pitchFamily="2" charset="-78"/>
              </a:rPr>
              <a:t>.</a:t>
            </a:r>
            <a:endParaRPr lang="en-US" kern="0" dirty="0" smtClean="0">
              <a:solidFill>
                <a:sysClr val="windowText" lastClr="000000"/>
              </a:solidFill>
            </a:endParaRPr>
          </a:p>
        </p:txBody>
      </p:sp>
    </p:spTree>
    <p:extLst>
      <p:ext uri="{BB962C8B-B14F-4D97-AF65-F5344CB8AC3E}">
        <p14:creationId xmlns:p14="http://schemas.microsoft.com/office/powerpoint/2010/main" val="931385198"/>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39552" y="188640"/>
            <a:ext cx="2736304" cy="3281415"/>
          </a:xfrm>
          <a:prstGeom prst="rect">
            <a:avLst/>
          </a:prstGeom>
          <a:effectLst>
            <a:glow rad="139700">
              <a:schemeClr val="accent1">
                <a:satMod val="175000"/>
                <a:alpha val="40000"/>
              </a:schemeClr>
            </a:glow>
          </a:effectLst>
        </p:spPr>
      </p:pic>
      <p:sp>
        <p:nvSpPr>
          <p:cNvPr id="3" name="5-Point Star 2"/>
          <p:cNvSpPr/>
          <p:nvPr/>
        </p:nvSpPr>
        <p:spPr bwMode="auto">
          <a:xfrm>
            <a:off x="2267744" y="1484784"/>
            <a:ext cx="150152" cy="144016"/>
          </a:xfrm>
          <a:prstGeom prst="star5">
            <a:avLst/>
          </a:prstGeom>
          <a:solidFill>
            <a:schemeClr val="accent1"/>
          </a:solidFill>
          <a:ln w="12700" cap="sq"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mtClean="0">
              <a:solidFill>
                <a:srgbClr val="000000"/>
              </a:solidFill>
            </a:endParaRPr>
          </a:p>
        </p:txBody>
      </p:sp>
      <p:graphicFrame>
        <p:nvGraphicFramePr>
          <p:cNvPr id="4" name="Table 3"/>
          <p:cNvGraphicFramePr>
            <a:graphicFrameLocks noGrp="1"/>
          </p:cNvGraphicFramePr>
          <p:nvPr>
            <p:extLst>
              <p:ext uri="{D42A27DB-BD31-4B8C-83A1-F6EECF244321}">
                <p14:modId xmlns:p14="http://schemas.microsoft.com/office/powerpoint/2010/main" val="1525416765"/>
              </p:ext>
            </p:extLst>
          </p:nvPr>
        </p:nvGraphicFramePr>
        <p:xfrm>
          <a:off x="323528" y="3645024"/>
          <a:ext cx="8614429" cy="1876969"/>
        </p:xfrm>
        <a:graphic>
          <a:graphicData uri="http://schemas.openxmlformats.org/drawingml/2006/table">
            <a:tbl>
              <a:tblPr rtl="1" firstRow="1" firstCol="1" bandRow="1"/>
              <a:tblGrid>
                <a:gridCol w="2411759">
                  <a:extLst>
                    <a:ext uri="{9D8B030D-6E8A-4147-A177-3AD203B41FA5}">
                      <a16:colId xmlns:a16="http://schemas.microsoft.com/office/drawing/2014/main" xmlns="" val="20000"/>
                    </a:ext>
                  </a:extLst>
                </a:gridCol>
                <a:gridCol w="1893920">
                  <a:extLst>
                    <a:ext uri="{9D8B030D-6E8A-4147-A177-3AD203B41FA5}">
                      <a16:colId xmlns:a16="http://schemas.microsoft.com/office/drawing/2014/main" xmlns="" val="20001"/>
                    </a:ext>
                  </a:extLst>
                </a:gridCol>
                <a:gridCol w="4308750">
                  <a:extLst>
                    <a:ext uri="{9D8B030D-6E8A-4147-A177-3AD203B41FA5}">
                      <a16:colId xmlns:a16="http://schemas.microsoft.com/office/drawing/2014/main" xmlns="" val="20002"/>
                    </a:ext>
                  </a:extLst>
                </a:gridCol>
              </a:tblGrid>
              <a:tr h="889127">
                <a:tc>
                  <a:txBody>
                    <a:bodyPr/>
                    <a:lstStyle/>
                    <a:p>
                      <a:pPr marL="0" marR="0" algn="ctr" rtl="1">
                        <a:spcBef>
                          <a:spcPts val="0"/>
                        </a:spcBef>
                        <a:spcAft>
                          <a:spcPts val="0"/>
                        </a:spcAft>
                        <a:tabLst>
                          <a:tab pos="1348740" algn="l"/>
                        </a:tabLst>
                      </a:pPr>
                      <a:r>
                        <a:rPr lang="ar-SA" sz="2000" b="1" dirty="0">
                          <a:effectLst/>
                          <a:latin typeface="Times New Roman" panose="02020603050405020304" pitchFamily="18" charset="0"/>
                          <a:ea typeface="Times New Roman" panose="02020603050405020304" pitchFamily="18" charset="0"/>
                          <a:cs typeface="B Nazanin" panose="00000400000000000000" pitchFamily="2" charset="-78"/>
                        </a:rPr>
                        <a:t>منحني وزن برای سن </a:t>
                      </a:r>
                      <a:endParaRPr lang="en-US" sz="20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73442" marR="73442" marT="36721" marB="36721">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marL="0" marR="0" algn="ctr" rtl="1">
                        <a:spcBef>
                          <a:spcPts val="0"/>
                        </a:spcBef>
                        <a:spcAft>
                          <a:spcPts val="0"/>
                        </a:spcAft>
                        <a:tabLst>
                          <a:tab pos="1348740" algn="l"/>
                        </a:tabLst>
                      </a:pPr>
                      <a:r>
                        <a:rPr lang="ar-SA" sz="2000" b="1" dirty="0">
                          <a:effectLst/>
                          <a:latin typeface="Times New Roman" panose="02020603050405020304" pitchFamily="18" charset="0"/>
                          <a:ea typeface="Times New Roman" panose="02020603050405020304" pitchFamily="18" charset="0"/>
                          <a:cs typeface="B Nazanin" panose="00000400000000000000" pitchFamily="2" charset="-78"/>
                        </a:rPr>
                        <a:t>طبقه بندي</a:t>
                      </a:r>
                      <a:r>
                        <a:rPr lang="ar-SA" sz="2000" dirty="0">
                          <a:effectLst/>
                          <a:latin typeface="Times New Roman" panose="02020603050405020304" pitchFamily="18" charset="0"/>
                          <a:ea typeface="Times New Roman" panose="02020603050405020304" pitchFamily="18" charset="0"/>
                          <a:cs typeface="B Nazanin" panose="00000400000000000000" pitchFamily="2" charset="-78"/>
                        </a:rPr>
                        <a:t> </a:t>
                      </a:r>
                      <a:endParaRPr lang="en-US" sz="20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73442" marR="73442" marT="36721" marB="36721">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marL="0" marR="0" algn="ctr" rtl="1">
                        <a:spcBef>
                          <a:spcPts val="0"/>
                        </a:spcBef>
                        <a:spcAft>
                          <a:spcPts val="0"/>
                        </a:spcAft>
                        <a:tabLst>
                          <a:tab pos="1348740" algn="l"/>
                        </a:tabLst>
                      </a:pPr>
                      <a:r>
                        <a:rPr lang="ar-SA" sz="2000" b="1" dirty="0">
                          <a:effectLst/>
                          <a:latin typeface="Times New Roman" panose="02020603050405020304" pitchFamily="18" charset="0"/>
                          <a:ea typeface="Times New Roman" panose="02020603050405020304" pitchFamily="18" charset="0"/>
                          <a:cs typeface="B Nazanin" panose="00000400000000000000" pitchFamily="2" charset="-78"/>
                        </a:rPr>
                        <a:t>توصيه‌ها/ اقدام </a:t>
                      </a:r>
                      <a:endParaRPr lang="en-US" sz="20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73442" marR="73442" marT="36721" marB="3672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extLst>
                  <a:ext uri="{0D108BD9-81ED-4DB2-BD59-A6C34878D82A}">
                    <a16:rowId xmlns:a16="http://schemas.microsoft.com/office/drawing/2014/main" xmlns="" val="10000"/>
                  </a:ext>
                </a:extLst>
              </a:tr>
              <a:tr h="978256">
                <a:tc>
                  <a:txBody>
                    <a:bodyPr/>
                    <a:lstStyle/>
                    <a:p>
                      <a:pPr marL="0" marR="0" indent="0" algn="r" defTabSz="914400" rtl="1" eaLnBrk="1" fontAlgn="auto" latinLnBrk="0" hangingPunct="1">
                        <a:lnSpc>
                          <a:spcPct val="100000"/>
                        </a:lnSpc>
                        <a:spcBef>
                          <a:spcPts val="0"/>
                        </a:spcBef>
                        <a:spcAft>
                          <a:spcPts val="0"/>
                        </a:spcAft>
                        <a:buClrTx/>
                        <a:buSzTx/>
                        <a:buFontTx/>
                        <a:buNone/>
                        <a:tabLst>
                          <a:tab pos="1348740" algn="l"/>
                        </a:tabLst>
                        <a:defRPr/>
                      </a:pPr>
                      <a:r>
                        <a:rPr lang="ar-SA" sz="2000" b="1" dirty="0" smtClean="0">
                          <a:effectLst/>
                          <a:latin typeface="Times New Roman" panose="02020603050405020304" pitchFamily="18" charset="0"/>
                          <a:ea typeface="Times New Roman" panose="02020603050405020304" pitchFamily="18" charset="0"/>
                          <a:cs typeface="B Nazanin" panose="00000400000000000000" pitchFamily="2" charset="-78"/>
                        </a:rPr>
                        <a:t>بیشتر </a:t>
                      </a:r>
                      <a:r>
                        <a:rPr lang="ar-SA" sz="2000" b="1" dirty="0">
                          <a:effectLst/>
                          <a:latin typeface="Times New Roman" panose="02020603050405020304" pitchFamily="18" charset="0"/>
                          <a:ea typeface="Times New Roman" panose="02020603050405020304" pitchFamily="18" charset="0"/>
                          <a:cs typeface="B Nazanin" panose="00000400000000000000" pitchFamily="2" charset="-78"/>
                        </a:rPr>
                        <a:t>از </a:t>
                      </a:r>
                      <a:r>
                        <a:rPr lang="en-US" sz="2000" dirty="0" smtClean="0">
                          <a:effectLst/>
                          <a:latin typeface="Times New Roman" panose="02020603050405020304" pitchFamily="18" charset="0"/>
                          <a:ea typeface="Times New Roman" panose="02020603050405020304" pitchFamily="18" charset="0"/>
                          <a:cs typeface="B Nazanin" panose="00000400000000000000" pitchFamily="2" charset="-78"/>
                        </a:rPr>
                        <a:t> </a:t>
                      </a:r>
                      <a:r>
                        <a:rPr lang="en-US" sz="2000" b="1" dirty="0" smtClean="0">
                          <a:effectLst/>
                          <a:latin typeface="Times New Roman" panose="02020603050405020304" pitchFamily="18" charset="0"/>
                          <a:ea typeface="Times New Roman" panose="02020603050405020304" pitchFamily="18" charset="0"/>
                          <a:cs typeface="B Nazanin" panose="00000400000000000000" pitchFamily="2" charset="-78"/>
                        </a:rPr>
                        <a:t>+1 z-score</a:t>
                      </a:r>
                      <a:endParaRPr lang="en-US" sz="2000" dirty="0" smtClean="0">
                        <a:effectLst/>
                        <a:latin typeface="Times New Roman" panose="02020603050405020304" pitchFamily="18" charset="0"/>
                        <a:ea typeface="Times New Roman" panose="02020603050405020304" pitchFamily="18" charset="0"/>
                        <a:cs typeface="Lotus" panose="00000400000000000000" pitchFamily="2" charset="-78"/>
                      </a:endParaRPr>
                    </a:p>
                    <a:p>
                      <a:pPr marL="0" marR="0" algn="r" rtl="1">
                        <a:spcBef>
                          <a:spcPts val="0"/>
                        </a:spcBef>
                        <a:spcAft>
                          <a:spcPts val="0"/>
                        </a:spcAft>
                        <a:tabLst>
                          <a:tab pos="1348740" algn="l"/>
                        </a:tabLst>
                      </a:pPr>
                      <a:endParaRPr lang="fa-IR" sz="2000" b="1"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gn="r" rtl="1">
                        <a:spcBef>
                          <a:spcPts val="0"/>
                        </a:spcBef>
                        <a:spcAft>
                          <a:spcPts val="0"/>
                        </a:spcAft>
                        <a:tabLst>
                          <a:tab pos="1348740" algn="l"/>
                        </a:tabLst>
                      </a:pPr>
                      <a:r>
                        <a:rPr lang="ar-SA" sz="2000" b="1"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20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73442" marR="73442" marT="36721" marB="36721">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rtl="1">
                        <a:spcBef>
                          <a:spcPts val="0"/>
                        </a:spcBef>
                        <a:spcAft>
                          <a:spcPts val="0"/>
                        </a:spcAft>
                        <a:tabLst>
                          <a:tab pos="1348740" algn="l"/>
                        </a:tabLst>
                      </a:pPr>
                      <a:r>
                        <a:rPr lang="ar-SA" sz="2000" b="1" dirty="0">
                          <a:effectLst/>
                          <a:latin typeface="Times New Roman" panose="02020603050405020304" pitchFamily="18" charset="0"/>
                          <a:ea typeface="Times New Roman" panose="02020603050405020304" pitchFamily="18" charset="0"/>
                          <a:cs typeface="B Nazanin" panose="00000400000000000000" pitchFamily="2" charset="-78"/>
                        </a:rPr>
                        <a:t>احتمال اضافه </a:t>
                      </a:r>
                      <a:r>
                        <a:rPr lang="ar-SA" sz="2000" b="1" dirty="0" smtClean="0">
                          <a:effectLst/>
                          <a:latin typeface="Times New Roman" panose="02020603050405020304" pitchFamily="18" charset="0"/>
                          <a:ea typeface="Times New Roman" panose="02020603050405020304" pitchFamily="18" charset="0"/>
                          <a:cs typeface="B Nazanin" panose="00000400000000000000" pitchFamily="2" charset="-78"/>
                        </a:rPr>
                        <a:t>وزن</a:t>
                      </a:r>
                      <a:endParaRPr lang="en-US" sz="20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73442" marR="73442" marT="36721" marB="36721">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342900" marR="0" lvl="0" indent="-342900" algn="r" rtl="1">
                        <a:spcBef>
                          <a:spcPts val="0"/>
                        </a:spcBef>
                        <a:spcAft>
                          <a:spcPts val="0"/>
                        </a:spcAft>
                        <a:buFont typeface="Wingdings" panose="05000000000000000000" pitchFamily="2" charset="2"/>
                        <a:buChar char="v"/>
                        <a:tabLst>
                          <a:tab pos="457200" algn="l"/>
                          <a:tab pos="1348740" algn="l"/>
                        </a:tabLst>
                      </a:pPr>
                      <a:r>
                        <a:rPr lang="fa-IR" sz="2000" b="1" dirty="0" smtClean="0">
                          <a:effectLst/>
                          <a:latin typeface="Times New Roman" panose="02020603050405020304" pitchFamily="18" charset="0"/>
                          <a:ea typeface="Times New Roman" panose="02020603050405020304" pitchFamily="18" charset="0"/>
                          <a:cs typeface="B Nazanin" panose="00000400000000000000" pitchFamily="2" charset="-78"/>
                        </a:rPr>
                        <a:t>منحنی قد برای سن بررسی شود.  </a:t>
                      </a:r>
                    </a:p>
                    <a:p>
                      <a:pPr marL="342900" marR="0" lvl="0" indent="-342900" algn="r" rtl="1">
                        <a:spcBef>
                          <a:spcPts val="0"/>
                        </a:spcBef>
                        <a:spcAft>
                          <a:spcPts val="0"/>
                        </a:spcAft>
                        <a:buFont typeface="Wingdings" panose="05000000000000000000" pitchFamily="2" charset="2"/>
                        <a:buChar char="v"/>
                        <a:tabLst>
                          <a:tab pos="457200" algn="l"/>
                          <a:tab pos="1348740" algn="l"/>
                        </a:tabLst>
                      </a:pPr>
                      <a:r>
                        <a:rPr lang="fa-IR" sz="2000" b="1" dirty="0" smtClean="0">
                          <a:effectLst/>
                          <a:latin typeface="Times New Roman" panose="02020603050405020304" pitchFamily="18" charset="0"/>
                          <a:ea typeface="Times New Roman" panose="02020603050405020304" pitchFamily="18" charset="0"/>
                          <a:cs typeface="B Nazanin" panose="00000400000000000000" pitchFamily="2" charset="-78"/>
                        </a:rPr>
                        <a:t>منحنی وزن برای قد بررسی شود. </a:t>
                      </a:r>
                      <a:endParaRPr lang="en-US" sz="20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73442" marR="73442" marT="36721" marB="3672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2693092907"/>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573550" y="188640"/>
            <a:ext cx="2221701" cy="2664296"/>
          </a:xfrm>
          <a:prstGeom prst="rect">
            <a:avLst/>
          </a:prstGeom>
          <a:effectLst>
            <a:glow rad="139700">
              <a:schemeClr val="accent1">
                <a:satMod val="175000"/>
                <a:alpha val="40000"/>
              </a:schemeClr>
            </a:glow>
          </a:effectLst>
        </p:spPr>
      </p:pic>
      <p:sp>
        <p:nvSpPr>
          <p:cNvPr id="3" name="5-Point Star 2"/>
          <p:cNvSpPr/>
          <p:nvPr/>
        </p:nvSpPr>
        <p:spPr bwMode="auto">
          <a:xfrm>
            <a:off x="1043608" y="1844824"/>
            <a:ext cx="150152" cy="144016"/>
          </a:xfrm>
          <a:prstGeom prst="star5">
            <a:avLst/>
          </a:prstGeom>
          <a:solidFill>
            <a:schemeClr val="tx2"/>
          </a:solidFill>
          <a:ln w="12700" cap="sq"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2000" smtClean="0">
              <a:solidFill>
                <a:srgbClr val="000000"/>
              </a:solidFill>
            </a:endParaRPr>
          </a:p>
        </p:txBody>
      </p:sp>
      <p:sp>
        <p:nvSpPr>
          <p:cNvPr id="4" name="5-Point Star 3"/>
          <p:cNvSpPr/>
          <p:nvPr/>
        </p:nvSpPr>
        <p:spPr bwMode="auto">
          <a:xfrm>
            <a:off x="1606256" y="1624633"/>
            <a:ext cx="78144" cy="72008"/>
          </a:xfrm>
          <a:prstGeom prst="star5">
            <a:avLst/>
          </a:prstGeom>
          <a:solidFill>
            <a:schemeClr val="accent1"/>
          </a:solidFill>
          <a:ln w="12700" cap="sq"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2000" smtClean="0">
              <a:solidFill>
                <a:srgbClr val="000000"/>
              </a:solidFill>
            </a:endParaRPr>
          </a:p>
        </p:txBody>
      </p:sp>
      <p:sp>
        <p:nvSpPr>
          <p:cNvPr id="5" name="5-Point Star 4"/>
          <p:cNvSpPr/>
          <p:nvPr/>
        </p:nvSpPr>
        <p:spPr bwMode="auto">
          <a:xfrm>
            <a:off x="2181216" y="1340768"/>
            <a:ext cx="86528" cy="63624"/>
          </a:xfrm>
          <a:prstGeom prst="star5">
            <a:avLst/>
          </a:prstGeom>
          <a:solidFill>
            <a:schemeClr val="bg2">
              <a:lumMod val="60000"/>
              <a:lumOff val="40000"/>
            </a:schemeClr>
          </a:solidFill>
          <a:ln w="12700" cap="sq"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2000" smtClean="0">
              <a:solidFill>
                <a:srgbClr val="000000"/>
              </a:solidFill>
            </a:endParaRPr>
          </a:p>
        </p:txBody>
      </p:sp>
      <p:sp>
        <p:nvSpPr>
          <p:cNvPr id="6" name="5-Point Star 5"/>
          <p:cNvSpPr/>
          <p:nvPr/>
        </p:nvSpPr>
        <p:spPr bwMode="auto">
          <a:xfrm>
            <a:off x="1763688" y="1628800"/>
            <a:ext cx="78144" cy="72008"/>
          </a:xfrm>
          <a:prstGeom prst="star5">
            <a:avLst/>
          </a:prstGeom>
          <a:solidFill>
            <a:schemeClr val="accent1"/>
          </a:solidFill>
          <a:ln w="12700" cap="sq"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2000" smtClean="0">
              <a:solidFill>
                <a:srgbClr val="000000"/>
              </a:solidFill>
            </a:endParaRPr>
          </a:p>
        </p:txBody>
      </p:sp>
      <p:sp>
        <p:nvSpPr>
          <p:cNvPr id="8" name="5-Point Star 7"/>
          <p:cNvSpPr/>
          <p:nvPr/>
        </p:nvSpPr>
        <p:spPr bwMode="auto">
          <a:xfrm>
            <a:off x="2325232" y="1412776"/>
            <a:ext cx="86528" cy="63624"/>
          </a:xfrm>
          <a:prstGeom prst="star5">
            <a:avLst/>
          </a:prstGeom>
          <a:solidFill>
            <a:schemeClr val="bg2">
              <a:lumMod val="60000"/>
              <a:lumOff val="40000"/>
            </a:schemeClr>
          </a:solidFill>
          <a:ln w="12700" cap="sq"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2000" smtClean="0">
              <a:solidFill>
                <a:srgbClr val="000000"/>
              </a:solidFill>
            </a:endParaRPr>
          </a:p>
        </p:txBody>
      </p:sp>
      <p:graphicFrame>
        <p:nvGraphicFramePr>
          <p:cNvPr id="11" name="Table 10"/>
          <p:cNvGraphicFramePr>
            <a:graphicFrameLocks noGrp="1"/>
          </p:cNvGraphicFramePr>
          <p:nvPr>
            <p:extLst>
              <p:ext uri="{D42A27DB-BD31-4B8C-83A1-F6EECF244321}">
                <p14:modId xmlns:p14="http://schemas.microsoft.com/office/powerpoint/2010/main" val="3393978655"/>
              </p:ext>
            </p:extLst>
          </p:nvPr>
        </p:nvGraphicFramePr>
        <p:xfrm>
          <a:off x="304800" y="3340601"/>
          <a:ext cx="8458201" cy="1896656"/>
        </p:xfrm>
        <a:graphic>
          <a:graphicData uri="http://schemas.openxmlformats.org/drawingml/2006/table">
            <a:tbl>
              <a:tblPr rtl="1" firstRow="1" firstCol="1" bandRow="1"/>
              <a:tblGrid>
                <a:gridCol w="3352801">
                  <a:extLst>
                    <a:ext uri="{9D8B030D-6E8A-4147-A177-3AD203B41FA5}">
                      <a16:colId xmlns:a16="http://schemas.microsoft.com/office/drawing/2014/main" xmlns="" val="20000"/>
                    </a:ext>
                  </a:extLst>
                </a:gridCol>
                <a:gridCol w="1638299">
                  <a:extLst>
                    <a:ext uri="{9D8B030D-6E8A-4147-A177-3AD203B41FA5}">
                      <a16:colId xmlns:a16="http://schemas.microsoft.com/office/drawing/2014/main" xmlns="" val="20001"/>
                    </a:ext>
                  </a:extLst>
                </a:gridCol>
                <a:gridCol w="3467101">
                  <a:extLst>
                    <a:ext uri="{9D8B030D-6E8A-4147-A177-3AD203B41FA5}">
                      <a16:colId xmlns:a16="http://schemas.microsoft.com/office/drawing/2014/main" xmlns="" val="20002"/>
                    </a:ext>
                  </a:extLst>
                </a:gridCol>
              </a:tblGrid>
              <a:tr h="455056">
                <a:tc>
                  <a:txBody>
                    <a:bodyPr/>
                    <a:lstStyle/>
                    <a:p>
                      <a:pPr marL="0" marR="0" algn="ctr" rtl="1">
                        <a:spcBef>
                          <a:spcPts val="0"/>
                        </a:spcBef>
                        <a:spcAft>
                          <a:spcPts val="0"/>
                        </a:spcAft>
                        <a:tabLst>
                          <a:tab pos="1348740" algn="l"/>
                        </a:tabLst>
                      </a:pPr>
                      <a:r>
                        <a:rPr lang="ar-SA" sz="2000" b="1" dirty="0">
                          <a:effectLst/>
                          <a:latin typeface="Times New Roman" panose="02020603050405020304" pitchFamily="18" charset="0"/>
                          <a:ea typeface="Times New Roman" panose="02020603050405020304" pitchFamily="18" charset="0"/>
                          <a:cs typeface="B Nazanin" panose="00000400000000000000" pitchFamily="2" charset="-78"/>
                        </a:rPr>
                        <a:t>منحني وزن برای سن </a:t>
                      </a:r>
                      <a:endParaRPr lang="en-US" sz="20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73442" marR="73442" marT="36721" marB="36721"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marL="0" marR="0" algn="ctr" rtl="1">
                        <a:spcBef>
                          <a:spcPts val="0"/>
                        </a:spcBef>
                        <a:spcAft>
                          <a:spcPts val="0"/>
                        </a:spcAft>
                        <a:tabLst>
                          <a:tab pos="1348740" algn="l"/>
                        </a:tabLst>
                      </a:pPr>
                      <a:r>
                        <a:rPr lang="ar-SA" sz="2000" b="1" dirty="0">
                          <a:effectLst/>
                          <a:latin typeface="Times New Roman" panose="02020603050405020304" pitchFamily="18" charset="0"/>
                          <a:ea typeface="Times New Roman" panose="02020603050405020304" pitchFamily="18" charset="0"/>
                          <a:cs typeface="B Nazanin" panose="00000400000000000000" pitchFamily="2" charset="-78"/>
                        </a:rPr>
                        <a:t>طبقه بندي</a:t>
                      </a:r>
                      <a:r>
                        <a:rPr lang="ar-SA" sz="2000" dirty="0">
                          <a:effectLst/>
                          <a:latin typeface="Times New Roman" panose="02020603050405020304" pitchFamily="18" charset="0"/>
                          <a:ea typeface="Times New Roman" panose="02020603050405020304" pitchFamily="18" charset="0"/>
                          <a:cs typeface="B Nazanin" panose="00000400000000000000" pitchFamily="2" charset="-78"/>
                        </a:rPr>
                        <a:t> </a:t>
                      </a:r>
                      <a:endParaRPr lang="en-US" sz="20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73442" marR="73442" marT="36721" marB="36721"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marL="0" marR="0" algn="ctr" rtl="1">
                        <a:spcBef>
                          <a:spcPts val="0"/>
                        </a:spcBef>
                        <a:spcAft>
                          <a:spcPts val="0"/>
                        </a:spcAft>
                        <a:tabLst>
                          <a:tab pos="1348740" algn="l"/>
                        </a:tabLst>
                      </a:pPr>
                      <a:r>
                        <a:rPr lang="ar-SA" sz="2000" b="1" dirty="0">
                          <a:effectLst/>
                          <a:latin typeface="Times New Roman" panose="02020603050405020304" pitchFamily="18" charset="0"/>
                          <a:ea typeface="Times New Roman" panose="02020603050405020304" pitchFamily="18" charset="0"/>
                          <a:cs typeface="B Nazanin" panose="00000400000000000000" pitchFamily="2" charset="-78"/>
                        </a:rPr>
                        <a:t>توصيه‌ها/ اقدام </a:t>
                      </a:r>
                      <a:endParaRPr lang="en-US" sz="20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73442" marR="73442" marT="36721" marB="3672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extLst>
                  <a:ext uri="{0D108BD9-81ED-4DB2-BD59-A6C34878D82A}">
                    <a16:rowId xmlns:a16="http://schemas.microsoft.com/office/drawing/2014/main" xmlns="" val="10000"/>
                  </a:ext>
                </a:extLst>
              </a:tr>
              <a:tr h="1441600">
                <a:tc>
                  <a:txBody>
                    <a:bodyPr/>
                    <a:lstStyle/>
                    <a:p>
                      <a:pPr marL="0" marR="0" lvl="0" indent="0" algn="r" rtl="1">
                        <a:spcBef>
                          <a:spcPts val="0"/>
                        </a:spcBef>
                        <a:spcAft>
                          <a:spcPts val="0"/>
                        </a:spcAft>
                        <a:buFont typeface="Arial" panose="020B0604020202020204" pitchFamily="34" charset="0"/>
                        <a:buNone/>
                        <a:tabLst>
                          <a:tab pos="318770" algn="l"/>
                          <a:tab pos="1348740" algn="l"/>
                        </a:tabLst>
                      </a:pPr>
                      <a:r>
                        <a:rPr lang="ar-SA" sz="1600" b="1" dirty="0">
                          <a:effectLst/>
                          <a:latin typeface="Times New Roman" panose="02020603050405020304" pitchFamily="18" charset="0"/>
                          <a:ea typeface="Times New Roman" panose="02020603050405020304" pitchFamily="18" charset="0"/>
                          <a:cs typeface="B Nazanin" panose="00000400000000000000" pitchFamily="2" charset="-78"/>
                        </a:rPr>
                        <a:t>مساوی</a:t>
                      </a:r>
                      <a:r>
                        <a:rPr lang="en-US" sz="1600" b="1" dirty="0">
                          <a:effectLst/>
                          <a:latin typeface="Times New Roman" panose="02020603050405020304" pitchFamily="18" charset="0"/>
                          <a:ea typeface="Times New Roman" panose="02020603050405020304" pitchFamily="18" charset="0"/>
                          <a:cs typeface="B Nazanin" panose="00000400000000000000" pitchFamily="2" charset="-78"/>
                        </a:rPr>
                        <a:t> -2 z- score</a:t>
                      </a:r>
                      <a:r>
                        <a:rPr lang="ar-SA" sz="1600" b="1" dirty="0">
                          <a:effectLst/>
                          <a:latin typeface="Times New Roman" panose="02020603050405020304" pitchFamily="18" charset="0"/>
                          <a:ea typeface="Times New Roman" panose="02020603050405020304" pitchFamily="18" charset="0"/>
                          <a:cs typeface="B Nazanin" panose="00000400000000000000" pitchFamily="2" charset="-78"/>
                        </a:rPr>
                        <a:t>تا </a:t>
                      </a:r>
                      <a:r>
                        <a:rPr lang="ar-SA" sz="1600" b="1" dirty="0" smtClean="0">
                          <a:effectLst/>
                          <a:latin typeface="Times New Roman" panose="02020603050405020304" pitchFamily="18" charset="0"/>
                          <a:ea typeface="Times New Roman" panose="02020603050405020304" pitchFamily="18" charset="0"/>
                          <a:cs typeface="B Nazanin" panose="00000400000000000000" pitchFamily="2" charset="-78"/>
                        </a:rPr>
                        <a:t>مساوي</a:t>
                      </a:r>
                      <a:r>
                        <a:rPr lang="fa-IR" sz="1600" b="1" dirty="0" smtClean="0">
                          <a:effectLst/>
                          <a:latin typeface="Times New Roman" panose="02020603050405020304" pitchFamily="18" charset="0"/>
                          <a:ea typeface="Times New Roman" panose="02020603050405020304" pitchFamily="18" charset="0"/>
                          <a:cs typeface="B Nazanin" panose="00000400000000000000" pitchFamily="2" charset="-78"/>
                        </a:rPr>
                        <a:t> </a:t>
                      </a:r>
                      <a:r>
                        <a:rPr lang="en-US" sz="1600" b="1" dirty="0" smtClean="0">
                          <a:effectLst/>
                          <a:latin typeface="B Nazanin" panose="00000400000000000000" pitchFamily="2" charset="-78"/>
                          <a:ea typeface="Times New Roman" panose="02020603050405020304" pitchFamily="18" charset="0"/>
                          <a:cs typeface="Times New Roman" panose="02020603050405020304" pitchFamily="18" charset="0"/>
                        </a:rPr>
                        <a:t> </a:t>
                      </a:r>
                      <a:r>
                        <a:rPr lang="en-US" sz="1600" b="1" dirty="0" smtClean="0">
                          <a:effectLst/>
                          <a:latin typeface="Times New Roman" panose="02020603050405020304" pitchFamily="18" charset="0"/>
                          <a:ea typeface="Times New Roman" panose="02020603050405020304" pitchFamily="18" charset="0"/>
                          <a:cs typeface="B Nazanin" panose="00000400000000000000" pitchFamily="2" charset="-78"/>
                        </a:rPr>
                        <a:t>1 z- </a:t>
                      </a:r>
                      <a:r>
                        <a:rPr lang="en-US" sz="1600" b="1" dirty="0">
                          <a:effectLst/>
                          <a:latin typeface="Times New Roman" panose="02020603050405020304" pitchFamily="18" charset="0"/>
                          <a:ea typeface="Times New Roman" panose="02020603050405020304" pitchFamily="18" charset="0"/>
                          <a:cs typeface="B Nazanin" panose="00000400000000000000" pitchFamily="2" charset="-78"/>
                        </a:rPr>
                        <a:t>score</a:t>
                      </a:r>
                      <a:r>
                        <a:rPr lang="ar-SA" sz="1600" b="1" dirty="0">
                          <a:effectLst/>
                          <a:latin typeface="Times New Roman" panose="02020603050405020304" pitchFamily="18" charset="0"/>
                          <a:ea typeface="Times New Roman" panose="02020603050405020304" pitchFamily="18" charset="0"/>
                          <a:cs typeface="B Nazanin" panose="00000400000000000000" pitchFamily="2" charset="-78"/>
                        </a:rPr>
                        <a:t>+ و</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285750" marR="0" lvl="0" indent="-285750" algn="r" rtl="1">
                        <a:spcBef>
                          <a:spcPts val="0"/>
                        </a:spcBef>
                        <a:spcAft>
                          <a:spcPts val="0"/>
                        </a:spcAft>
                        <a:buFont typeface="Wingdings" panose="05000000000000000000" pitchFamily="2" charset="2"/>
                        <a:buChar char="ü"/>
                        <a:tabLst>
                          <a:tab pos="146685" algn="l"/>
                          <a:tab pos="327025" algn="l"/>
                        </a:tabLst>
                      </a:pPr>
                      <a:r>
                        <a:rPr lang="ar-SA" sz="1600" b="1" dirty="0">
                          <a:effectLst/>
                          <a:latin typeface="Times New Roman" panose="02020603050405020304" pitchFamily="18" charset="0"/>
                          <a:ea typeface="Times New Roman" panose="02020603050405020304" pitchFamily="18" charset="0"/>
                          <a:cs typeface="B Nazanin" panose="00000400000000000000" pitchFamily="2" charset="-78"/>
                        </a:rPr>
                        <a:t>روند رشد نامعلوم يا </a:t>
                      </a:r>
                      <a:endParaRPr lang="fa-IR" sz="1600" b="1" dirty="0" smtClean="0">
                        <a:effectLst/>
                        <a:latin typeface="Times New Roman" panose="02020603050405020304" pitchFamily="18" charset="0"/>
                        <a:ea typeface="Times New Roman" panose="02020603050405020304" pitchFamily="18" charset="0"/>
                        <a:cs typeface="B Nazanin" panose="00000400000000000000" pitchFamily="2" charset="-78"/>
                      </a:endParaRPr>
                    </a:p>
                    <a:p>
                      <a:pPr marL="285750" marR="0" lvl="0" indent="-285750" algn="r" rtl="1">
                        <a:spcBef>
                          <a:spcPts val="0"/>
                        </a:spcBef>
                        <a:spcAft>
                          <a:spcPts val="0"/>
                        </a:spcAft>
                        <a:buFont typeface="Wingdings" panose="05000000000000000000" pitchFamily="2" charset="2"/>
                        <a:buChar char="ü"/>
                        <a:tabLst>
                          <a:tab pos="146685" algn="l"/>
                          <a:tab pos="327025" algn="l"/>
                        </a:tabLst>
                      </a:pPr>
                      <a:r>
                        <a:rPr lang="fa-IR" sz="1600" b="1" dirty="0" smtClean="0">
                          <a:effectLst/>
                          <a:latin typeface="Times New Roman" panose="02020603050405020304" pitchFamily="18" charset="0"/>
                          <a:ea typeface="Times New Roman" panose="02020603050405020304" pitchFamily="18" charset="0"/>
                          <a:cs typeface="B Nazanin" panose="00000400000000000000" pitchFamily="2" charset="-78"/>
                        </a:rPr>
                        <a:t>ر</a:t>
                      </a:r>
                      <a:r>
                        <a:rPr lang="ar-SA" sz="1600" b="1" dirty="0" smtClean="0">
                          <a:effectLst/>
                          <a:latin typeface="Times New Roman" panose="02020603050405020304" pitchFamily="18" charset="0"/>
                          <a:ea typeface="Times New Roman" panose="02020603050405020304" pitchFamily="18" charset="0"/>
                          <a:cs typeface="B Nazanin" panose="00000400000000000000" pitchFamily="2" charset="-78"/>
                        </a:rPr>
                        <a:t>وند </a:t>
                      </a:r>
                      <a:r>
                        <a:rPr lang="fa-IR" sz="1600" b="1" dirty="0" smtClean="0">
                          <a:effectLst/>
                          <a:latin typeface="Times New Roman" panose="02020603050405020304" pitchFamily="18" charset="0"/>
                          <a:ea typeface="Times New Roman" panose="02020603050405020304" pitchFamily="18" charset="0"/>
                          <a:cs typeface="B Nazanin" panose="00000400000000000000" pitchFamily="2" charset="-78"/>
                        </a:rPr>
                        <a:t>افزایش وزن </a:t>
                      </a:r>
                      <a:r>
                        <a:rPr lang="ar-SA" sz="1600" b="1" dirty="0" smtClean="0">
                          <a:effectLst/>
                          <a:latin typeface="Times New Roman" panose="02020603050405020304" pitchFamily="18" charset="0"/>
                          <a:ea typeface="Times New Roman" panose="02020603050405020304" pitchFamily="18" charset="0"/>
                          <a:cs typeface="B Nazanin" panose="00000400000000000000" pitchFamily="2" charset="-78"/>
                        </a:rPr>
                        <a:t>متوقف شده يا</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285750" marR="0" lvl="0" indent="-285750" algn="r" rtl="1">
                        <a:spcBef>
                          <a:spcPts val="0"/>
                        </a:spcBef>
                        <a:spcAft>
                          <a:spcPts val="0"/>
                        </a:spcAft>
                        <a:buFont typeface="Wingdings" panose="05000000000000000000" pitchFamily="2" charset="2"/>
                        <a:buChar char="ü"/>
                        <a:tabLst>
                          <a:tab pos="236855" algn="l"/>
                        </a:tabLst>
                      </a:pPr>
                      <a:r>
                        <a:rPr lang="fa-IR" sz="1600" b="1" dirty="0" smtClean="0">
                          <a:effectLst/>
                          <a:latin typeface="Times New Roman" panose="02020603050405020304" pitchFamily="18" charset="0"/>
                          <a:ea typeface="Times New Roman" panose="02020603050405020304" pitchFamily="18" charset="0"/>
                          <a:cs typeface="B Nazanin" panose="00000400000000000000" pitchFamily="2" charset="-78"/>
                        </a:rPr>
                        <a:t>کاهش وزن کودک</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442" marR="73442" marT="36721" marB="36721"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rtl="1">
                        <a:spcBef>
                          <a:spcPts val="0"/>
                        </a:spcBef>
                        <a:spcAft>
                          <a:spcPts val="0"/>
                        </a:spcAft>
                        <a:tabLst>
                          <a:tab pos="1348740" algn="l"/>
                        </a:tabLst>
                      </a:pPr>
                      <a:r>
                        <a:rPr lang="fa-IR" sz="1600" b="1" dirty="0" smtClean="0">
                          <a:effectLst/>
                          <a:latin typeface="Times New Roman" panose="02020603050405020304" pitchFamily="18" charset="0"/>
                          <a:ea typeface="Times New Roman" panose="02020603050405020304" pitchFamily="18" charset="0"/>
                          <a:cs typeface="B Nazanin" panose="00000400000000000000" pitchFamily="2" charset="-78"/>
                        </a:rPr>
                        <a:t>نیازمند بررسی بیشتر از</a:t>
                      </a:r>
                      <a:r>
                        <a:rPr lang="fa-IR" sz="1600" b="1" baseline="0" dirty="0" smtClean="0">
                          <a:effectLst/>
                          <a:latin typeface="Times New Roman" panose="02020603050405020304" pitchFamily="18" charset="0"/>
                          <a:ea typeface="Times New Roman" panose="02020603050405020304" pitchFamily="18" charset="0"/>
                          <a:cs typeface="B Nazanin" panose="00000400000000000000" pitchFamily="2" charset="-78"/>
                        </a:rPr>
                        <a:t> نظر </a:t>
                      </a:r>
                      <a:r>
                        <a:rPr lang="ar-SA" sz="1600" b="1" dirty="0" smtClean="0">
                          <a:effectLst/>
                          <a:latin typeface="Times New Roman" panose="02020603050405020304" pitchFamily="18" charset="0"/>
                          <a:ea typeface="Times New Roman" panose="02020603050405020304" pitchFamily="18" charset="0"/>
                          <a:cs typeface="B Nazanin" panose="00000400000000000000" pitchFamily="2" charset="-78"/>
                        </a:rPr>
                        <a:t>وزن</a:t>
                      </a:r>
                      <a:endParaRPr lang="en-US" sz="16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73442" marR="73442" marT="36721" marB="36721"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342900" marR="0" lvl="0" indent="-34290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tab pos="457200" algn="l"/>
                          <a:tab pos="1348740" algn="l"/>
                        </a:tabLst>
                        <a:defRPr/>
                      </a:pPr>
                      <a:r>
                        <a:rPr kumimoji="0" lang="ar-SA" sz="1600" b="1" i="0" u="none" strike="noStrike" kern="1200" cap="none" spc="0" normalizeH="0" baseline="0" noProof="0" dirty="0" smtClean="0">
                          <a:ln>
                            <a:noFill/>
                          </a:ln>
                          <a:solidFill>
                            <a:srgbClr val="000000"/>
                          </a:solidFill>
                          <a:effectLst/>
                          <a:uLnTx/>
                          <a:uFillTx/>
                          <a:latin typeface="Times New Roman" panose="02020603050405020304" pitchFamily="18" charset="0"/>
                          <a:ea typeface="Times New Roman" panose="02020603050405020304" pitchFamily="18" charset="0"/>
                          <a:cs typeface="B Nazanin" panose="00000400000000000000" pitchFamily="2" charset="-78"/>
                        </a:rPr>
                        <a:t>منحنی </a:t>
                      </a:r>
                      <a:r>
                        <a:rPr kumimoji="0" lang="fa-IR" sz="1600" b="1" i="0" u="none" strike="noStrike" kern="1200" cap="none" spc="0" normalizeH="0" baseline="0" noProof="0" dirty="0" smtClean="0">
                          <a:ln>
                            <a:noFill/>
                          </a:ln>
                          <a:solidFill>
                            <a:srgbClr val="000000"/>
                          </a:solidFill>
                          <a:effectLst/>
                          <a:uLnTx/>
                          <a:uFillTx/>
                          <a:latin typeface="Times New Roman" panose="02020603050405020304" pitchFamily="18" charset="0"/>
                          <a:ea typeface="Times New Roman" panose="02020603050405020304" pitchFamily="18" charset="0"/>
                          <a:cs typeface="B Nazanin" panose="00000400000000000000" pitchFamily="2" charset="-78"/>
                        </a:rPr>
                        <a:t>قد </a:t>
                      </a:r>
                      <a:r>
                        <a:rPr kumimoji="0" lang="ar-SA" sz="1600" b="1" i="0" u="none" strike="noStrike" kern="1200" cap="none" spc="0" normalizeH="0" baseline="0" noProof="0" dirty="0" smtClean="0">
                          <a:ln>
                            <a:noFill/>
                          </a:ln>
                          <a:solidFill>
                            <a:srgbClr val="000000"/>
                          </a:solidFill>
                          <a:effectLst/>
                          <a:uLnTx/>
                          <a:uFillTx/>
                          <a:latin typeface="Times New Roman" panose="02020603050405020304" pitchFamily="18" charset="0"/>
                          <a:ea typeface="Times New Roman" panose="02020603050405020304" pitchFamily="18" charset="0"/>
                          <a:cs typeface="B Nazanin" panose="00000400000000000000" pitchFamily="2" charset="-78"/>
                        </a:rPr>
                        <a:t>برای </a:t>
                      </a:r>
                      <a:r>
                        <a:rPr kumimoji="0" lang="fa-IR" sz="1600" b="1" i="0" u="none" strike="noStrike" kern="1200" cap="none" spc="0" normalizeH="0" baseline="0" noProof="0" dirty="0" smtClean="0">
                          <a:ln>
                            <a:noFill/>
                          </a:ln>
                          <a:solidFill>
                            <a:srgbClr val="000000"/>
                          </a:solidFill>
                          <a:effectLst/>
                          <a:uLnTx/>
                          <a:uFillTx/>
                          <a:latin typeface="Times New Roman" panose="02020603050405020304" pitchFamily="18" charset="0"/>
                          <a:ea typeface="Times New Roman" panose="02020603050405020304" pitchFamily="18" charset="0"/>
                          <a:cs typeface="B Nazanin" panose="00000400000000000000" pitchFamily="2" charset="-78"/>
                        </a:rPr>
                        <a:t>سن بررسی شود. </a:t>
                      </a:r>
                      <a:r>
                        <a:rPr kumimoji="0" lang="ar-SA" sz="1600" b="1" i="0" u="none" strike="noStrike" kern="1200" cap="none" spc="0" normalizeH="0" baseline="0" noProof="0" dirty="0" smtClean="0">
                          <a:ln>
                            <a:noFill/>
                          </a:ln>
                          <a:solidFill>
                            <a:srgbClr val="000000"/>
                          </a:solidFill>
                          <a:effectLst/>
                          <a:uLnTx/>
                          <a:uFillTx/>
                          <a:latin typeface="Times New Roman" panose="02020603050405020304" pitchFamily="18" charset="0"/>
                          <a:ea typeface="Times New Roman" panose="02020603050405020304" pitchFamily="18" charset="0"/>
                          <a:cs typeface="B Nazanin" panose="00000400000000000000" pitchFamily="2" charset="-78"/>
                        </a:rPr>
                        <a:t> </a:t>
                      </a:r>
                      <a:endParaRPr kumimoji="0" lang="en-US" sz="1600" b="0" i="0" u="none" strike="noStrike" kern="1200" cap="none" spc="0" normalizeH="0" baseline="0" noProof="0" dirty="0" smtClean="0">
                        <a:ln>
                          <a:noFill/>
                        </a:ln>
                        <a:solidFill>
                          <a:srgbClr val="000000"/>
                        </a:solidFill>
                        <a:effectLst/>
                        <a:uLnTx/>
                        <a:uFillTx/>
                        <a:latin typeface="Times New Roman" panose="02020603050405020304" pitchFamily="18" charset="0"/>
                        <a:ea typeface="Times New Roman" panose="02020603050405020304" pitchFamily="18" charset="0"/>
                        <a:cs typeface="Lotus" panose="00000400000000000000" pitchFamily="2" charset="-78"/>
                      </a:endParaRPr>
                    </a:p>
                    <a:p>
                      <a:pPr marL="342900" marR="0" lvl="0" indent="-342900" algn="r" defTabSz="914400" rtl="1" eaLnBrk="1" fontAlgn="auto" latinLnBrk="0" hangingPunct="1">
                        <a:lnSpc>
                          <a:spcPct val="100000"/>
                        </a:lnSpc>
                        <a:spcBef>
                          <a:spcPts val="0"/>
                        </a:spcBef>
                        <a:spcAft>
                          <a:spcPts val="0"/>
                        </a:spcAft>
                        <a:buClrTx/>
                        <a:buSzTx/>
                        <a:buFont typeface="Wingdings" panose="05000000000000000000" pitchFamily="2" charset="2"/>
                        <a:buChar char="v"/>
                        <a:tabLst>
                          <a:tab pos="457200" algn="l"/>
                          <a:tab pos="1348740" algn="l"/>
                        </a:tabLst>
                        <a:defRPr/>
                      </a:pPr>
                      <a:r>
                        <a:rPr kumimoji="0" lang="ar-SA" sz="1600" b="1" i="0" u="none" strike="noStrike" kern="1200" cap="none" spc="0" normalizeH="0" baseline="0" noProof="0" dirty="0" smtClean="0">
                          <a:ln>
                            <a:noFill/>
                          </a:ln>
                          <a:solidFill>
                            <a:srgbClr val="000000"/>
                          </a:solidFill>
                          <a:effectLst/>
                          <a:uLnTx/>
                          <a:uFillTx/>
                          <a:latin typeface="Times New Roman" panose="02020603050405020304" pitchFamily="18" charset="0"/>
                          <a:ea typeface="Times New Roman" panose="02020603050405020304" pitchFamily="18" charset="0"/>
                          <a:cs typeface="B Nazanin" panose="00000400000000000000" pitchFamily="2" charset="-78"/>
                        </a:rPr>
                        <a:t>منحنی وزن برای قد</a:t>
                      </a:r>
                      <a:r>
                        <a:rPr kumimoji="0" lang="fa-IR" sz="1600" b="1" i="0" u="none" strike="noStrike" kern="1200" cap="none" spc="0" normalizeH="0" baseline="0" noProof="0" dirty="0" smtClean="0">
                          <a:ln>
                            <a:noFill/>
                          </a:ln>
                          <a:solidFill>
                            <a:srgbClr val="000000"/>
                          </a:solidFill>
                          <a:effectLst/>
                          <a:uLnTx/>
                          <a:uFillTx/>
                          <a:latin typeface="Times New Roman" panose="02020603050405020304" pitchFamily="18" charset="0"/>
                          <a:ea typeface="Times New Roman" panose="02020603050405020304" pitchFamily="18" charset="0"/>
                          <a:cs typeface="B Nazanin" panose="00000400000000000000" pitchFamily="2" charset="-78"/>
                        </a:rPr>
                        <a:t> بررسی شود. </a:t>
                      </a:r>
                      <a:r>
                        <a:rPr kumimoji="0" lang="ar-SA" sz="1600" b="1" i="0" u="none" strike="noStrike" kern="1200" cap="none" spc="0" normalizeH="0" baseline="0" noProof="0" dirty="0" smtClean="0">
                          <a:ln>
                            <a:noFill/>
                          </a:ln>
                          <a:solidFill>
                            <a:srgbClr val="000000"/>
                          </a:solidFill>
                          <a:effectLst/>
                          <a:uLnTx/>
                          <a:uFillTx/>
                          <a:latin typeface="Times New Roman" panose="02020603050405020304" pitchFamily="18" charset="0"/>
                          <a:ea typeface="Times New Roman" panose="02020603050405020304" pitchFamily="18" charset="0"/>
                          <a:cs typeface="B Nazanin" panose="00000400000000000000" pitchFamily="2" charset="-78"/>
                        </a:rPr>
                        <a:t> </a:t>
                      </a:r>
                      <a:endParaRPr kumimoji="0" lang="en-US" sz="1600" b="0" i="0" u="none" strike="noStrike" kern="1200" cap="none" spc="0" normalizeH="0" baseline="0" noProof="0" dirty="0" smtClean="0">
                        <a:ln>
                          <a:noFill/>
                        </a:ln>
                        <a:solidFill>
                          <a:srgbClr val="000000"/>
                        </a:solidFill>
                        <a:effectLst/>
                        <a:uLnTx/>
                        <a:uFillTx/>
                        <a:latin typeface="Times New Roman" panose="02020603050405020304" pitchFamily="18" charset="0"/>
                        <a:ea typeface="Times New Roman" panose="02020603050405020304" pitchFamily="18" charset="0"/>
                        <a:cs typeface="Lotus" panose="00000400000000000000" pitchFamily="2" charset="-78"/>
                      </a:endParaRPr>
                    </a:p>
                    <a:p>
                      <a:pPr marL="342900" marR="0" lvl="0" indent="-342900" algn="r" rtl="1">
                        <a:spcBef>
                          <a:spcPts val="0"/>
                        </a:spcBef>
                        <a:spcAft>
                          <a:spcPts val="0"/>
                        </a:spcAft>
                        <a:buFont typeface="Wingdings" panose="05000000000000000000" pitchFamily="2" charset="2"/>
                        <a:buChar char="v"/>
                        <a:tabLst>
                          <a:tab pos="457200" algn="l"/>
                          <a:tab pos="1348740" algn="l"/>
                        </a:tabLst>
                      </a:pPr>
                      <a:r>
                        <a:rPr lang="ar-SA" sz="1600" b="1" dirty="0" smtClean="0">
                          <a:effectLst/>
                          <a:latin typeface="Times New Roman" panose="02020603050405020304" pitchFamily="18" charset="0"/>
                          <a:ea typeface="Times New Roman" panose="02020603050405020304" pitchFamily="18" charset="0"/>
                          <a:cs typeface="B Nazanin" panose="00000400000000000000" pitchFamily="2" charset="-78"/>
                        </a:rPr>
                        <a:t>مراقبت‌هاي روتين</a:t>
                      </a:r>
                      <a:r>
                        <a:rPr lang="fa-IR" sz="1600" b="1" dirty="0" smtClean="0">
                          <a:effectLst/>
                          <a:latin typeface="Times New Roman" panose="02020603050405020304" pitchFamily="18" charset="0"/>
                          <a:ea typeface="Times New Roman" panose="02020603050405020304" pitchFamily="18" charset="0"/>
                          <a:cs typeface="B Nazanin" panose="00000400000000000000" pitchFamily="2" charset="-78"/>
                        </a:rPr>
                        <a:t> ادامه یابد.</a:t>
                      </a:r>
                    </a:p>
                    <a:p>
                      <a:pPr marL="342900" marR="0" lvl="0" indent="-342900" algn="r" rtl="1">
                        <a:spcBef>
                          <a:spcPts val="0"/>
                        </a:spcBef>
                        <a:spcAft>
                          <a:spcPts val="0"/>
                        </a:spcAft>
                        <a:buFont typeface="Wingdings" panose="05000000000000000000" pitchFamily="2" charset="2"/>
                        <a:buChar char="v"/>
                        <a:tabLst>
                          <a:tab pos="457200" algn="l"/>
                          <a:tab pos="1348740" algn="l"/>
                        </a:tabLst>
                      </a:pPr>
                      <a:r>
                        <a:rPr lang="fa-IR" sz="1600" b="1" dirty="0" smtClean="0">
                          <a:effectLst/>
                          <a:latin typeface="Times New Roman" panose="02020603050405020304" pitchFamily="18" charset="0"/>
                          <a:ea typeface="Times New Roman" panose="02020603050405020304" pitchFamily="18" charset="0"/>
                          <a:cs typeface="B Nazanin" panose="00000400000000000000" pitchFamily="2" charset="-78"/>
                        </a:rPr>
                        <a:t> ت</a:t>
                      </a:r>
                      <a:r>
                        <a:rPr lang="ar-SA" sz="1600" b="1" dirty="0" smtClean="0">
                          <a:effectLst/>
                          <a:latin typeface="Times New Roman" panose="02020603050405020304" pitchFamily="18" charset="0"/>
                          <a:ea typeface="Times New Roman" panose="02020603050405020304" pitchFamily="18" charset="0"/>
                          <a:cs typeface="B Nazanin" panose="00000400000000000000" pitchFamily="2" charset="-78"/>
                        </a:rPr>
                        <a:t>وصيه‌هاي تغذيه‌اي</a:t>
                      </a:r>
                      <a:endParaRPr lang="en-US" sz="1600" dirty="0" smtClean="0">
                        <a:effectLst/>
                        <a:latin typeface="Times New Roman" panose="02020603050405020304" pitchFamily="18" charset="0"/>
                        <a:ea typeface="Times New Roman" panose="02020603050405020304" pitchFamily="18" charset="0"/>
                        <a:cs typeface="Lotus" panose="00000400000000000000" pitchFamily="2" charset="-78"/>
                      </a:endParaRPr>
                    </a:p>
                  </a:txBody>
                  <a:tcPr marL="73442" marR="73442" marT="36721" marB="3672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xmlns="" val="10004"/>
                  </a:ext>
                </a:extLst>
              </a:tr>
            </a:tbl>
          </a:graphicData>
        </a:graphic>
      </p:graphicFrame>
    </p:spTree>
    <p:extLst>
      <p:ext uri="{BB962C8B-B14F-4D97-AF65-F5344CB8AC3E}">
        <p14:creationId xmlns:p14="http://schemas.microsoft.com/office/powerpoint/2010/main" val="2744142627"/>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573550" y="188640"/>
            <a:ext cx="2414274" cy="2895232"/>
          </a:xfrm>
          <a:prstGeom prst="rect">
            <a:avLst/>
          </a:prstGeom>
          <a:effectLst>
            <a:glow rad="139700">
              <a:schemeClr val="accent1">
                <a:satMod val="175000"/>
                <a:alpha val="40000"/>
              </a:schemeClr>
            </a:glow>
          </a:effectLst>
        </p:spPr>
      </p:pic>
      <p:sp>
        <p:nvSpPr>
          <p:cNvPr id="3" name="5-Point Star 2"/>
          <p:cNvSpPr/>
          <p:nvPr/>
        </p:nvSpPr>
        <p:spPr bwMode="auto">
          <a:xfrm>
            <a:off x="2411760" y="1196752"/>
            <a:ext cx="144016" cy="99108"/>
          </a:xfrm>
          <a:prstGeom prst="star5">
            <a:avLst/>
          </a:prstGeom>
          <a:solidFill>
            <a:schemeClr val="bg2">
              <a:lumMod val="60000"/>
              <a:lumOff val="40000"/>
            </a:schemeClr>
          </a:solidFill>
          <a:ln w="12700" cap="sq"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mtClean="0">
              <a:solidFill>
                <a:srgbClr val="000000"/>
              </a:solidFill>
            </a:endParaRPr>
          </a:p>
        </p:txBody>
      </p:sp>
      <p:sp>
        <p:nvSpPr>
          <p:cNvPr id="4" name="5-Point Star 3"/>
          <p:cNvSpPr/>
          <p:nvPr/>
        </p:nvSpPr>
        <p:spPr bwMode="auto">
          <a:xfrm>
            <a:off x="2176306" y="1295860"/>
            <a:ext cx="91438" cy="108532"/>
          </a:xfrm>
          <a:prstGeom prst="star5">
            <a:avLst/>
          </a:prstGeom>
          <a:solidFill>
            <a:schemeClr val="bg2">
              <a:lumMod val="60000"/>
              <a:lumOff val="40000"/>
            </a:schemeClr>
          </a:solidFill>
          <a:ln w="12700" cap="sq"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mtClean="0">
              <a:solidFill>
                <a:srgbClr val="000000"/>
              </a:solidFill>
            </a:endParaRPr>
          </a:p>
        </p:txBody>
      </p:sp>
      <p:sp>
        <p:nvSpPr>
          <p:cNvPr id="5" name="5-Point Star 4"/>
          <p:cNvSpPr/>
          <p:nvPr/>
        </p:nvSpPr>
        <p:spPr bwMode="auto">
          <a:xfrm>
            <a:off x="1638681" y="1916832"/>
            <a:ext cx="52999" cy="72008"/>
          </a:xfrm>
          <a:prstGeom prst="star5">
            <a:avLst/>
          </a:prstGeom>
          <a:solidFill>
            <a:schemeClr val="bg2">
              <a:lumMod val="60000"/>
              <a:lumOff val="40000"/>
            </a:schemeClr>
          </a:solidFill>
          <a:ln w="12700" cap="sq"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mtClean="0">
              <a:solidFill>
                <a:srgbClr val="000000"/>
              </a:solidFill>
            </a:endParaRPr>
          </a:p>
        </p:txBody>
      </p:sp>
      <p:sp>
        <p:nvSpPr>
          <p:cNvPr id="6" name="5-Point Star 5"/>
          <p:cNvSpPr/>
          <p:nvPr/>
        </p:nvSpPr>
        <p:spPr bwMode="auto">
          <a:xfrm>
            <a:off x="1979712" y="1709192"/>
            <a:ext cx="86528" cy="63624"/>
          </a:xfrm>
          <a:prstGeom prst="star5">
            <a:avLst/>
          </a:prstGeom>
          <a:solidFill>
            <a:schemeClr val="bg2">
              <a:lumMod val="60000"/>
              <a:lumOff val="40000"/>
            </a:schemeClr>
          </a:solidFill>
          <a:ln w="12700" cap="sq"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mtClean="0">
              <a:solidFill>
                <a:srgbClr val="000000"/>
              </a:solidFill>
            </a:endParaRPr>
          </a:p>
        </p:txBody>
      </p:sp>
      <p:graphicFrame>
        <p:nvGraphicFramePr>
          <p:cNvPr id="7" name="Table 6"/>
          <p:cNvGraphicFramePr>
            <a:graphicFrameLocks noGrp="1"/>
          </p:cNvGraphicFramePr>
          <p:nvPr>
            <p:extLst>
              <p:ext uri="{D42A27DB-BD31-4B8C-83A1-F6EECF244321}">
                <p14:modId xmlns:p14="http://schemas.microsoft.com/office/powerpoint/2010/main" val="1683540824"/>
              </p:ext>
            </p:extLst>
          </p:nvPr>
        </p:nvGraphicFramePr>
        <p:xfrm>
          <a:off x="381000" y="3429000"/>
          <a:ext cx="8614429" cy="2209800"/>
        </p:xfrm>
        <a:graphic>
          <a:graphicData uri="http://schemas.openxmlformats.org/drawingml/2006/table">
            <a:tbl>
              <a:tblPr rtl="1" firstRow="1" firstCol="1" bandRow="1"/>
              <a:tblGrid>
                <a:gridCol w="2739101">
                  <a:extLst>
                    <a:ext uri="{9D8B030D-6E8A-4147-A177-3AD203B41FA5}">
                      <a16:colId xmlns:a16="http://schemas.microsoft.com/office/drawing/2014/main" xmlns="" val="20000"/>
                    </a:ext>
                  </a:extLst>
                </a:gridCol>
                <a:gridCol w="1772338">
                  <a:extLst>
                    <a:ext uri="{9D8B030D-6E8A-4147-A177-3AD203B41FA5}">
                      <a16:colId xmlns:a16="http://schemas.microsoft.com/office/drawing/2014/main" xmlns="" val="20001"/>
                    </a:ext>
                  </a:extLst>
                </a:gridCol>
                <a:gridCol w="4102990">
                  <a:extLst>
                    <a:ext uri="{9D8B030D-6E8A-4147-A177-3AD203B41FA5}">
                      <a16:colId xmlns:a16="http://schemas.microsoft.com/office/drawing/2014/main" xmlns="" val="20002"/>
                    </a:ext>
                  </a:extLst>
                </a:gridCol>
              </a:tblGrid>
              <a:tr h="566237">
                <a:tc>
                  <a:txBody>
                    <a:bodyPr/>
                    <a:lstStyle/>
                    <a:p>
                      <a:pPr marL="0" marR="0" algn="ctr" rtl="1">
                        <a:spcBef>
                          <a:spcPts val="0"/>
                        </a:spcBef>
                        <a:spcAft>
                          <a:spcPts val="0"/>
                        </a:spcAft>
                        <a:tabLst>
                          <a:tab pos="1348740" algn="l"/>
                        </a:tabLst>
                      </a:pPr>
                      <a:r>
                        <a:rPr lang="ar-SA" sz="2400" b="1" dirty="0">
                          <a:effectLst/>
                          <a:latin typeface="Times New Roman" panose="02020603050405020304" pitchFamily="18" charset="0"/>
                          <a:ea typeface="Times New Roman" panose="02020603050405020304" pitchFamily="18" charset="0"/>
                          <a:cs typeface="B Nazanin" panose="00000400000000000000" pitchFamily="2" charset="-78"/>
                        </a:rPr>
                        <a:t>منحني وزن برای سن </a:t>
                      </a:r>
                      <a:endParaRPr lang="en-US" sz="24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73442" marR="73442" marT="36721" marB="36721"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marL="0" marR="0" algn="ctr" rtl="1">
                        <a:spcBef>
                          <a:spcPts val="0"/>
                        </a:spcBef>
                        <a:spcAft>
                          <a:spcPts val="0"/>
                        </a:spcAft>
                        <a:tabLst>
                          <a:tab pos="1348740" algn="l"/>
                        </a:tabLst>
                      </a:pPr>
                      <a:r>
                        <a:rPr lang="ar-SA" sz="2400" b="1" dirty="0">
                          <a:effectLst/>
                          <a:latin typeface="Times New Roman" panose="02020603050405020304" pitchFamily="18" charset="0"/>
                          <a:ea typeface="Times New Roman" panose="02020603050405020304" pitchFamily="18" charset="0"/>
                          <a:cs typeface="B Nazanin" panose="00000400000000000000" pitchFamily="2" charset="-78"/>
                        </a:rPr>
                        <a:t>طبقه بندي</a:t>
                      </a:r>
                      <a:r>
                        <a:rPr lang="ar-SA" sz="2400" dirty="0">
                          <a:effectLst/>
                          <a:latin typeface="Times New Roman" panose="02020603050405020304" pitchFamily="18" charset="0"/>
                          <a:ea typeface="Times New Roman" panose="02020603050405020304" pitchFamily="18" charset="0"/>
                          <a:cs typeface="B Nazanin" panose="00000400000000000000" pitchFamily="2" charset="-78"/>
                        </a:rPr>
                        <a:t> </a:t>
                      </a:r>
                      <a:endParaRPr lang="en-US" sz="24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73442" marR="73442" marT="36721" marB="36721"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marL="0" marR="0" algn="ctr" rtl="1">
                        <a:spcBef>
                          <a:spcPts val="0"/>
                        </a:spcBef>
                        <a:spcAft>
                          <a:spcPts val="0"/>
                        </a:spcAft>
                        <a:tabLst>
                          <a:tab pos="1348740" algn="l"/>
                        </a:tabLst>
                      </a:pPr>
                      <a:r>
                        <a:rPr lang="ar-SA" sz="2400" b="1" dirty="0">
                          <a:effectLst/>
                          <a:latin typeface="Times New Roman" panose="02020603050405020304" pitchFamily="18" charset="0"/>
                          <a:ea typeface="Times New Roman" panose="02020603050405020304" pitchFamily="18" charset="0"/>
                          <a:cs typeface="B Nazanin" panose="00000400000000000000" pitchFamily="2" charset="-78"/>
                        </a:rPr>
                        <a:t>توصيه‌ها/ اقدام </a:t>
                      </a:r>
                      <a:endParaRPr lang="en-US" sz="24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73442" marR="73442" marT="36721" marB="3672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extLst>
                  <a:ext uri="{0D108BD9-81ED-4DB2-BD59-A6C34878D82A}">
                    <a16:rowId xmlns:a16="http://schemas.microsoft.com/office/drawing/2014/main" xmlns="" val="10000"/>
                  </a:ext>
                </a:extLst>
              </a:tr>
              <a:tr h="1643563">
                <a:tc>
                  <a:txBody>
                    <a:bodyPr/>
                    <a:lstStyle/>
                    <a:p>
                      <a:pPr marL="0" marR="0" lvl="0" indent="0" algn="r" rtl="1">
                        <a:spcBef>
                          <a:spcPts val="0"/>
                        </a:spcBef>
                        <a:spcAft>
                          <a:spcPts val="0"/>
                        </a:spcAft>
                        <a:buFont typeface="Arial" panose="020B0604020202020204" pitchFamily="34" charset="0"/>
                        <a:buNone/>
                        <a:tabLst>
                          <a:tab pos="318770" algn="l"/>
                          <a:tab pos="1348740" algn="l"/>
                        </a:tabLst>
                      </a:pPr>
                      <a:r>
                        <a:rPr lang="ar-SA" sz="2000" b="1" dirty="0">
                          <a:effectLst/>
                          <a:latin typeface="Times New Roman" panose="02020603050405020304" pitchFamily="18" charset="0"/>
                          <a:ea typeface="Times New Roman" panose="02020603050405020304" pitchFamily="18" charset="0"/>
                          <a:cs typeface="B Nazanin" panose="00000400000000000000" pitchFamily="2" charset="-78"/>
                        </a:rPr>
                        <a:t>مساوی</a:t>
                      </a:r>
                      <a:r>
                        <a:rPr lang="en-US" sz="2000" b="1" dirty="0">
                          <a:effectLst/>
                          <a:latin typeface="Times New Roman" panose="02020603050405020304" pitchFamily="18" charset="0"/>
                          <a:ea typeface="Times New Roman" panose="02020603050405020304" pitchFamily="18" charset="0"/>
                          <a:cs typeface="B Nazanin" panose="00000400000000000000" pitchFamily="2" charset="-78"/>
                        </a:rPr>
                        <a:t> -2 z- score</a:t>
                      </a:r>
                      <a:r>
                        <a:rPr lang="ar-SA" sz="2000" b="1" dirty="0">
                          <a:effectLst/>
                          <a:latin typeface="Times New Roman" panose="02020603050405020304" pitchFamily="18" charset="0"/>
                          <a:ea typeface="Times New Roman" panose="02020603050405020304" pitchFamily="18" charset="0"/>
                          <a:cs typeface="B Nazanin" panose="00000400000000000000" pitchFamily="2" charset="-78"/>
                        </a:rPr>
                        <a:t>تا </a:t>
                      </a:r>
                      <a:r>
                        <a:rPr lang="ar-SA" sz="2000" b="1" dirty="0" smtClean="0">
                          <a:effectLst/>
                          <a:latin typeface="Times New Roman" panose="02020603050405020304" pitchFamily="18" charset="0"/>
                          <a:ea typeface="Times New Roman" panose="02020603050405020304" pitchFamily="18" charset="0"/>
                          <a:cs typeface="B Nazanin" panose="00000400000000000000" pitchFamily="2" charset="-78"/>
                        </a:rPr>
                        <a:t>مساوي</a:t>
                      </a:r>
                      <a:r>
                        <a:rPr lang="fa-IR" sz="2000" b="1" dirty="0" smtClean="0">
                          <a:effectLst/>
                          <a:latin typeface="Times New Roman" panose="02020603050405020304" pitchFamily="18" charset="0"/>
                          <a:ea typeface="Times New Roman" panose="02020603050405020304" pitchFamily="18" charset="0"/>
                          <a:cs typeface="B Nazanin" panose="00000400000000000000" pitchFamily="2" charset="-78"/>
                        </a:rPr>
                        <a:t> </a:t>
                      </a:r>
                      <a:r>
                        <a:rPr lang="en-US" sz="2000" b="1" dirty="0" smtClean="0">
                          <a:effectLst/>
                          <a:latin typeface="Times New Roman" panose="02020603050405020304" pitchFamily="18" charset="0"/>
                          <a:ea typeface="Times New Roman" panose="02020603050405020304" pitchFamily="18" charset="0"/>
                          <a:cs typeface="B Nazanin" panose="00000400000000000000" pitchFamily="2" charset="-78"/>
                        </a:rPr>
                        <a:t>1 z- </a:t>
                      </a:r>
                      <a:r>
                        <a:rPr lang="en-US" sz="2000" b="1" dirty="0">
                          <a:effectLst/>
                          <a:latin typeface="Times New Roman" panose="02020603050405020304" pitchFamily="18" charset="0"/>
                          <a:ea typeface="Times New Roman" panose="02020603050405020304" pitchFamily="18" charset="0"/>
                          <a:cs typeface="B Nazanin" panose="00000400000000000000" pitchFamily="2" charset="-78"/>
                        </a:rPr>
                        <a:t>score</a:t>
                      </a:r>
                      <a:r>
                        <a:rPr lang="ar-SA" sz="2000" b="1" dirty="0">
                          <a:effectLst/>
                          <a:latin typeface="Times New Roman" panose="02020603050405020304" pitchFamily="18" charset="0"/>
                          <a:ea typeface="Times New Roman" panose="02020603050405020304" pitchFamily="18" charset="0"/>
                          <a:cs typeface="B Nazanin" panose="00000400000000000000" pitchFamily="2" charset="-78"/>
                        </a:rPr>
                        <a:t>+ </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442" marR="73442" marT="36721" marB="36721"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92D050"/>
                    </a:solidFill>
                  </a:tcPr>
                </a:tc>
                <a:tc>
                  <a:txBody>
                    <a:bodyPr/>
                    <a:lstStyle/>
                    <a:p>
                      <a:pPr marL="0" marR="0" algn="ctr" rtl="1">
                        <a:spcBef>
                          <a:spcPts val="0"/>
                        </a:spcBef>
                        <a:spcAft>
                          <a:spcPts val="0"/>
                        </a:spcAft>
                        <a:tabLst>
                          <a:tab pos="1348740" algn="l"/>
                        </a:tabLst>
                      </a:pPr>
                      <a:r>
                        <a:rPr lang="ar-SA" sz="2000" b="1" dirty="0" smtClean="0">
                          <a:effectLst/>
                          <a:latin typeface="Times New Roman" panose="02020603050405020304" pitchFamily="18" charset="0"/>
                          <a:ea typeface="Times New Roman" panose="02020603050405020304" pitchFamily="18" charset="0"/>
                          <a:cs typeface="B Nazanin" panose="00000400000000000000" pitchFamily="2" charset="-78"/>
                        </a:rPr>
                        <a:t>طبيعي</a:t>
                      </a:r>
                      <a:endParaRPr lang="en-US" sz="20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73442" marR="73442" marT="36721" marB="36721"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92D050"/>
                    </a:solidFill>
                  </a:tcPr>
                </a:tc>
                <a:tc>
                  <a:txBody>
                    <a:bodyPr/>
                    <a:lstStyle/>
                    <a:p>
                      <a:pPr marL="171450" marR="0" indent="-171450" algn="r" rtl="1">
                        <a:spcBef>
                          <a:spcPts val="0"/>
                        </a:spcBef>
                        <a:spcAft>
                          <a:spcPts val="0"/>
                        </a:spcAft>
                        <a:buFont typeface="Wingdings" panose="05000000000000000000" pitchFamily="2" charset="2"/>
                        <a:buChar char="v"/>
                      </a:pPr>
                      <a:r>
                        <a:rPr lang="en-US" sz="2000" b="1" dirty="0" smtClean="0">
                          <a:effectLst/>
                          <a:latin typeface="Times New Roman" panose="02020603050405020304" pitchFamily="18" charset="0"/>
                          <a:cs typeface="B Nazanin" panose="00000400000000000000" pitchFamily="2" charset="-78"/>
                        </a:rPr>
                        <a:t> </a:t>
                      </a:r>
                      <a:r>
                        <a:rPr lang="fa-IR" sz="2000" b="1" dirty="0" smtClean="0">
                          <a:effectLst/>
                          <a:latin typeface="Times New Roman" panose="02020603050405020304" pitchFamily="18" charset="0"/>
                          <a:cs typeface="B Nazanin" panose="00000400000000000000" pitchFamily="2" charset="-78"/>
                        </a:rPr>
                        <a:t>ارزیابی </a:t>
                      </a:r>
                      <a:r>
                        <a:rPr lang="fa-IR" sz="2000" b="1" dirty="0">
                          <a:effectLst/>
                          <a:latin typeface="Times New Roman" panose="02020603050405020304" pitchFamily="18" charset="0"/>
                          <a:cs typeface="B Nazanin" panose="00000400000000000000" pitchFamily="2" charset="-78"/>
                        </a:rPr>
                        <a:t>کودک طبق بوکلت انجام </a:t>
                      </a:r>
                      <a:r>
                        <a:rPr lang="fa-IR" sz="2000" b="1" dirty="0" smtClean="0">
                          <a:effectLst/>
                          <a:latin typeface="Times New Roman" panose="02020603050405020304" pitchFamily="18" charset="0"/>
                          <a:cs typeface="B Nazanin" panose="00000400000000000000" pitchFamily="2" charset="-78"/>
                        </a:rPr>
                        <a:t>شود</a:t>
                      </a:r>
                      <a:r>
                        <a:rPr lang="en-US" sz="2000" b="1" dirty="0" smtClean="0">
                          <a:effectLst/>
                          <a:latin typeface="Times New Roman" panose="02020603050405020304" pitchFamily="18" charset="0"/>
                          <a:cs typeface="B Nazanin" panose="00000400000000000000" pitchFamily="2" charset="-78"/>
                        </a:rPr>
                        <a:t>.</a:t>
                      </a:r>
                      <a:r>
                        <a:rPr lang="fa-IR" sz="2000" b="1" dirty="0" smtClean="0">
                          <a:effectLst/>
                          <a:latin typeface="Times New Roman" panose="02020603050405020304" pitchFamily="18" charset="0"/>
                          <a:cs typeface="B Nazanin" panose="00000400000000000000" pitchFamily="2" charset="-78"/>
                        </a:rPr>
                        <a:t>  </a:t>
                      </a:r>
                      <a:r>
                        <a:rPr lang="en-US" sz="2000" b="1" dirty="0" smtClean="0">
                          <a:effectLst/>
                          <a:latin typeface="Times New Roman" panose="02020603050405020304" pitchFamily="18" charset="0"/>
                          <a:cs typeface="B Nazanin" panose="00000400000000000000" pitchFamily="2" charset="-78"/>
                        </a:rPr>
                        <a:t> </a:t>
                      </a:r>
                      <a:endParaRPr lang="en-US" sz="2000" b="1" dirty="0">
                        <a:effectLst/>
                        <a:latin typeface="Times New Roman" panose="02020603050405020304" pitchFamily="18" charset="0"/>
                        <a:cs typeface="B Nazanin" panose="00000400000000000000" pitchFamily="2" charset="-78"/>
                      </a:endParaRPr>
                    </a:p>
                  </a:txBody>
                  <a:tcPr marL="73442" marR="73442" marT="36721" marB="3672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1186514863"/>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199" y="1981200"/>
            <a:ext cx="4842933" cy="2724150"/>
          </a:xfrm>
          <a:prstGeom prst="rect">
            <a:avLst/>
          </a:prstGeom>
          <a:solidFill>
            <a:schemeClr val="accent5">
              <a:lumMod val="75000"/>
            </a:schemeClr>
          </a:solidFill>
          <a:ln w="25400">
            <a:solidFill>
              <a:schemeClr val="accent5">
                <a:lumMod val="75000"/>
              </a:schemeClr>
            </a:solidFill>
          </a:ln>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62600" y="434976"/>
            <a:ext cx="3200400" cy="5689599"/>
          </a:xfrm>
          <a:prstGeom prst="rect">
            <a:avLst/>
          </a:prstGeom>
          <a:solidFill>
            <a:schemeClr val="accent5">
              <a:lumMod val="75000"/>
            </a:schemeClr>
          </a:solidFill>
          <a:ln w="25400">
            <a:solidFill>
              <a:schemeClr val="accent5">
                <a:lumMod val="75000"/>
              </a:schemeClr>
            </a:solidFill>
          </a:ln>
        </p:spPr>
      </p:pic>
    </p:spTree>
    <p:extLst>
      <p:ext uri="{BB962C8B-B14F-4D97-AF65-F5344CB8AC3E}">
        <p14:creationId xmlns:p14="http://schemas.microsoft.com/office/powerpoint/2010/main" val="261470192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457200"/>
            <a:ext cx="7772400" cy="838200"/>
          </a:xfrm>
        </p:spPr>
        <p:txBody>
          <a:bodyPr/>
          <a:lstStyle/>
          <a:p>
            <a:pPr algn="ctr" rtl="1"/>
            <a:r>
              <a:rPr lang="fa-IR" sz="4000" dirty="0" smtClean="0">
                <a:solidFill>
                  <a:schemeClr val="accent6">
                    <a:lumMod val="75000"/>
                  </a:schemeClr>
                </a:solidFill>
                <a:cs typeface="B Nazanin Outline" panose="00000400000000000000" pitchFamily="2" charset="-78"/>
              </a:rPr>
              <a:t>ارزیابی کودک از نظر قد برای سن </a:t>
            </a:r>
            <a:endParaRPr lang="en-US" sz="4000" dirty="0">
              <a:solidFill>
                <a:schemeClr val="accent6">
                  <a:lumMod val="75000"/>
                </a:schemeClr>
              </a:solidFill>
              <a:cs typeface="B Nazanin Outline" panose="00000400000000000000" pitchFamily="2" charset="-78"/>
            </a:endParaRPr>
          </a:p>
        </p:txBody>
      </p:sp>
      <p:pic>
        <p:nvPicPr>
          <p:cNvPr id="5" name="Picture 3" descr="C:\Documents and Settings\tashakori\My Documents\My Pictures\16.jpg"/>
          <p:cNvPicPr>
            <a:picLocks noChangeAspect="1" noChangeArrowheads="1"/>
          </p:cNvPicPr>
          <p:nvPr/>
        </p:nvPicPr>
        <p:blipFill rotWithShape="1">
          <a:blip r:embed="rId2">
            <a:extLst>
              <a:ext uri="{28A0092B-C50C-407E-A947-70E740481C1C}">
                <a14:useLocalDpi xmlns:a14="http://schemas.microsoft.com/office/drawing/2010/main" val="0"/>
              </a:ext>
            </a:extLst>
          </a:blip>
          <a:srcRect l="9890"/>
          <a:stretch/>
        </p:blipFill>
        <p:spPr bwMode="auto">
          <a:xfrm>
            <a:off x="1552408" y="1905000"/>
            <a:ext cx="6219991" cy="4106170"/>
          </a:xfrm>
          <a:prstGeom prst="rect">
            <a:avLst/>
          </a:prstGeom>
          <a:solidFill>
            <a:schemeClr val="bg1"/>
          </a:solidFill>
          <a:ln w="25400">
            <a:solidFill>
              <a:schemeClr val="accent5">
                <a:lumMod val="75000"/>
              </a:schemeClr>
            </a:solidFill>
            <a:miter lim="800000"/>
            <a:headEnd/>
            <a:tailEnd/>
          </a:ln>
        </p:spPr>
      </p:pic>
    </p:spTree>
    <p:extLst>
      <p:ext uri="{BB962C8B-B14F-4D97-AF65-F5344CB8AC3E}">
        <p14:creationId xmlns:p14="http://schemas.microsoft.com/office/powerpoint/2010/main" val="980768833"/>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032350064"/>
              </p:ext>
            </p:extLst>
          </p:nvPr>
        </p:nvGraphicFramePr>
        <p:xfrm>
          <a:off x="0" y="-76202"/>
          <a:ext cx="9296400" cy="6858001"/>
        </p:xfrm>
        <a:graphic>
          <a:graphicData uri="http://schemas.openxmlformats.org/drawingml/2006/table">
            <a:tbl>
              <a:tblPr rtl="1" firstRow="1" firstCol="1" bandRow="1"/>
              <a:tblGrid>
                <a:gridCol w="2315693">
                  <a:extLst>
                    <a:ext uri="{9D8B030D-6E8A-4147-A177-3AD203B41FA5}">
                      <a16:colId xmlns:a16="http://schemas.microsoft.com/office/drawing/2014/main" xmlns="" val="4213005485"/>
                    </a:ext>
                  </a:extLst>
                </a:gridCol>
                <a:gridCol w="1598459">
                  <a:extLst>
                    <a:ext uri="{9D8B030D-6E8A-4147-A177-3AD203B41FA5}">
                      <a16:colId xmlns:a16="http://schemas.microsoft.com/office/drawing/2014/main" xmlns="" val="655528365"/>
                    </a:ext>
                  </a:extLst>
                </a:gridCol>
                <a:gridCol w="5382248">
                  <a:extLst>
                    <a:ext uri="{9D8B030D-6E8A-4147-A177-3AD203B41FA5}">
                      <a16:colId xmlns:a16="http://schemas.microsoft.com/office/drawing/2014/main" xmlns="" val="2753667502"/>
                    </a:ext>
                  </a:extLst>
                </a:gridCol>
              </a:tblGrid>
              <a:tr h="473951">
                <a:tc>
                  <a:txBody>
                    <a:bodyPr/>
                    <a:lstStyle/>
                    <a:p>
                      <a:pPr marL="0" marR="0" indent="316865" algn="ctr" rtl="1">
                        <a:spcBef>
                          <a:spcPts val="0"/>
                        </a:spcBef>
                        <a:spcAft>
                          <a:spcPts val="0"/>
                        </a:spcAft>
                      </a:pPr>
                      <a:r>
                        <a:rPr lang="ar-SA" sz="1600" b="1" dirty="0">
                          <a:effectLst/>
                          <a:latin typeface="Times New Roman" panose="02020603050405020304" pitchFamily="18" charset="0"/>
                          <a:ea typeface="Times New Roman" panose="02020603050405020304" pitchFamily="18" charset="0"/>
                          <a:cs typeface="B Nazanin" panose="00000400000000000000" pitchFamily="2" charset="-78"/>
                        </a:rPr>
                        <a:t>منحني قد براي سن </a:t>
                      </a:r>
                      <a:endParaRPr lang="en-US" sz="1600" dirty="0">
                        <a:effectLst/>
                        <a:latin typeface="Times New Roman" panose="02020603050405020304" pitchFamily="18" charset="0"/>
                        <a:ea typeface="Times New Roman" panose="02020603050405020304" pitchFamily="18" charset="0"/>
                        <a:cs typeface="Lotus" panose="00000400000000000000"/>
                      </a:endParaRPr>
                    </a:p>
                  </a:txBody>
                  <a:tcPr marL="73333" marR="73333" marT="36667" marB="36667"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marL="0" marR="0" indent="18415" algn="ctr" rtl="1">
                        <a:spcBef>
                          <a:spcPts val="0"/>
                        </a:spcBef>
                        <a:spcAft>
                          <a:spcPts val="0"/>
                        </a:spcAft>
                      </a:pPr>
                      <a:r>
                        <a:rPr lang="ar-SA" sz="1600" b="1" dirty="0">
                          <a:effectLst/>
                          <a:latin typeface="Times New Roman" panose="02020603050405020304" pitchFamily="18" charset="0"/>
                          <a:ea typeface="Times New Roman" panose="02020603050405020304" pitchFamily="18" charset="0"/>
                          <a:cs typeface="B Nazanin" panose="00000400000000000000" pitchFamily="2" charset="-78"/>
                        </a:rPr>
                        <a:t>طبقه بندي</a:t>
                      </a:r>
                      <a:endParaRPr lang="en-US" sz="1600" dirty="0">
                        <a:effectLst/>
                        <a:latin typeface="Times New Roman" panose="02020603050405020304" pitchFamily="18" charset="0"/>
                        <a:ea typeface="Times New Roman" panose="02020603050405020304" pitchFamily="18" charset="0"/>
                        <a:cs typeface="Lotus" panose="00000400000000000000"/>
                      </a:endParaRPr>
                    </a:p>
                  </a:txBody>
                  <a:tcPr marL="73333" marR="73333" marT="36667" marB="36667"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marL="0" marR="0" indent="316865" algn="ctr" rtl="1">
                        <a:spcBef>
                          <a:spcPts val="0"/>
                        </a:spcBef>
                        <a:spcAft>
                          <a:spcPts val="0"/>
                        </a:spcAft>
                      </a:pPr>
                      <a:r>
                        <a:rPr lang="ar-SA" sz="1600" b="1" dirty="0">
                          <a:effectLst/>
                          <a:latin typeface="Times New Roman" panose="02020603050405020304" pitchFamily="18" charset="0"/>
                          <a:ea typeface="Times New Roman" panose="02020603050405020304" pitchFamily="18" charset="0"/>
                          <a:cs typeface="B Nazanin" panose="00000400000000000000" pitchFamily="2" charset="-78"/>
                        </a:rPr>
                        <a:t>توصيه‌ها/ اقدام </a:t>
                      </a:r>
                      <a:endParaRPr lang="en-US" sz="1600" dirty="0">
                        <a:effectLst/>
                        <a:latin typeface="Times New Roman" panose="02020603050405020304" pitchFamily="18" charset="0"/>
                        <a:ea typeface="Times New Roman" panose="02020603050405020304" pitchFamily="18" charset="0"/>
                        <a:cs typeface="Lotus" panose="00000400000000000000"/>
                      </a:endParaRPr>
                    </a:p>
                  </a:txBody>
                  <a:tcPr marL="73333" marR="73333" marT="36667" marB="3666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extLst>
                  <a:ext uri="{0D108BD9-81ED-4DB2-BD59-A6C34878D82A}">
                    <a16:rowId xmlns:a16="http://schemas.microsoft.com/office/drawing/2014/main" xmlns="" val="1619861062"/>
                  </a:ext>
                </a:extLst>
              </a:tr>
              <a:tr h="989922">
                <a:tc>
                  <a:txBody>
                    <a:bodyPr/>
                    <a:lstStyle/>
                    <a:p>
                      <a:pPr marL="0" marR="0" algn="justLow" rtl="1">
                        <a:spcBef>
                          <a:spcPts val="0"/>
                        </a:spcBef>
                        <a:spcAft>
                          <a:spcPts val="0"/>
                        </a:spcAft>
                      </a:pPr>
                      <a:r>
                        <a:rPr lang="ar-SA" sz="1200" b="1" dirty="0">
                          <a:effectLst/>
                          <a:latin typeface="Times New Roman" panose="02020603050405020304" pitchFamily="18" charset="0"/>
                          <a:ea typeface="Times New Roman" panose="02020603050405020304" pitchFamily="18" charset="0"/>
                          <a:cs typeface="B Nazanin" panose="00000400000000000000" pitchFamily="2" charset="-78"/>
                        </a:rPr>
                        <a:t>پايين</a:t>
                      </a:r>
                      <a:r>
                        <a:rPr lang="en-US" sz="1200" dirty="0">
                          <a:effectLst/>
                          <a:latin typeface="Times New Roman" panose="02020603050405020304" pitchFamily="18" charset="0"/>
                          <a:ea typeface="Times New Roman" panose="02020603050405020304" pitchFamily="18" charset="0"/>
                          <a:cs typeface="B Nazanin" panose="00000400000000000000" pitchFamily="2" charset="-78"/>
                        </a:rPr>
                        <a:t>3 z- score </a:t>
                      </a:r>
                      <a:r>
                        <a:rPr lang="ar-SA" sz="1200" b="1" dirty="0">
                          <a:effectLst/>
                          <a:latin typeface="Times New Roman" panose="02020603050405020304" pitchFamily="18" charset="0"/>
                          <a:ea typeface="Times New Roman" panose="02020603050405020304" pitchFamily="18" charset="0"/>
                          <a:cs typeface="B Nazanin" panose="00000400000000000000" pitchFamily="2" charset="-78"/>
                        </a:rPr>
                        <a:t>-</a:t>
                      </a:r>
                      <a:r>
                        <a:rPr lang="ar-SA" sz="1200" dirty="0">
                          <a:effectLst/>
                          <a:latin typeface="Times New Roman" panose="02020603050405020304" pitchFamily="18" charset="0"/>
                          <a:ea typeface="Times New Roman" panose="02020603050405020304" pitchFamily="18" charset="0"/>
                          <a:cs typeface="B Nazanin" panose="00000400000000000000" pitchFamily="2" charset="-78"/>
                        </a:rPr>
                        <a:t> </a:t>
                      </a:r>
                      <a:endParaRPr lang="en-US" sz="1200" dirty="0">
                        <a:effectLst/>
                        <a:latin typeface="Times New Roman" panose="02020603050405020304" pitchFamily="18" charset="0"/>
                        <a:ea typeface="Times New Roman" panose="02020603050405020304" pitchFamily="18" charset="0"/>
                        <a:cs typeface="Lotus" panose="00000400000000000000"/>
                      </a:endParaRPr>
                    </a:p>
                  </a:txBody>
                  <a:tcPr marL="73333" marR="73333" marT="36667" marB="36667">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7C80"/>
                    </a:solidFill>
                  </a:tcPr>
                </a:tc>
                <a:tc>
                  <a:txBody>
                    <a:bodyPr/>
                    <a:lstStyle/>
                    <a:p>
                      <a:pPr marL="0" marR="0" algn="ctr" rtl="1">
                        <a:spcBef>
                          <a:spcPts val="0"/>
                        </a:spcBef>
                        <a:spcAft>
                          <a:spcPts val="0"/>
                        </a:spcAft>
                      </a:pPr>
                      <a:r>
                        <a:rPr lang="ar-SA" sz="1200" b="1" dirty="0">
                          <a:effectLst/>
                          <a:latin typeface="Times New Roman" panose="02020603050405020304" pitchFamily="18" charset="0"/>
                          <a:ea typeface="Times New Roman" panose="02020603050405020304" pitchFamily="18" charset="0"/>
                          <a:cs typeface="B Nazanin" panose="00000400000000000000" pitchFamily="2" charset="-78"/>
                        </a:rPr>
                        <a:t>کوتاه قدی شدید</a:t>
                      </a:r>
                      <a:endParaRPr lang="en-US" sz="1200" dirty="0">
                        <a:effectLst/>
                        <a:latin typeface="Times New Roman" panose="02020603050405020304" pitchFamily="18" charset="0"/>
                        <a:ea typeface="Times New Roman" panose="02020603050405020304" pitchFamily="18" charset="0"/>
                        <a:cs typeface="Lotus" panose="00000400000000000000"/>
                      </a:endParaRPr>
                    </a:p>
                    <a:p>
                      <a:pPr marL="0" marR="0" indent="18415" algn="ctr" rtl="1">
                        <a:spcBef>
                          <a:spcPts val="0"/>
                        </a:spcBef>
                        <a:spcAft>
                          <a:spcPts val="0"/>
                        </a:spcAft>
                      </a:pPr>
                      <a:r>
                        <a:rPr lang="en-US" sz="1200" dirty="0">
                          <a:effectLst/>
                          <a:latin typeface="Times New Roman" panose="02020603050405020304" pitchFamily="18" charset="0"/>
                          <a:ea typeface="Times New Roman" panose="02020603050405020304" pitchFamily="18" charset="0"/>
                          <a:cs typeface="B Nazanin" panose="00000400000000000000" pitchFamily="2" charset="-78"/>
                        </a:rPr>
                        <a:t>Severely stunted)</a:t>
                      </a:r>
                      <a:r>
                        <a:rPr lang="ar-SA" sz="1200" b="1" dirty="0">
                          <a:effectLst/>
                          <a:latin typeface="Times New Roman" panose="02020603050405020304" pitchFamily="18" charset="0"/>
                          <a:ea typeface="Times New Roman" panose="02020603050405020304" pitchFamily="18" charset="0"/>
                          <a:cs typeface="B Nazanin" panose="00000400000000000000" pitchFamily="2" charset="-78"/>
                        </a:rPr>
                        <a:t>)</a:t>
                      </a:r>
                      <a:endParaRPr lang="en-US" sz="1200" dirty="0">
                        <a:effectLst/>
                        <a:latin typeface="Times New Roman" panose="02020603050405020304" pitchFamily="18" charset="0"/>
                        <a:ea typeface="Times New Roman" panose="02020603050405020304" pitchFamily="18" charset="0"/>
                        <a:cs typeface="Lotus" panose="00000400000000000000"/>
                      </a:endParaRPr>
                    </a:p>
                  </a:txBody>
                  <a:tcPr marL="73333" marR="73333" marT="36667" marB="36667">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7C80"/>
                    </a:solidFill>
                  </a:tcPr>
                </a:tc>
                <a:tc>
                  <a:txBody>
                    <a:bodyPr/>
                    <a:lstStyle/>
                    <a:p>
                      <a:pPr marL="342900" marR="0" lvl="0" indent="-342900" algn="r" rtl="1">
                        <a:spcBef>
                          <a:spcPts val="0"/>
                        </a:spcBef>
                        <a:spcAft>
                          <a:spcPts val="0"/>
                        </a:spcAft>
                        <a:buFont typeface="Wingdings" panose="05000000000000000000" pitchFamily="2" charset="2"/>
                        <a:buChar char=""/>
                        <a:tabLst>
                          <a:tab pos="457200" algn="l"/>
                          <a:tab pos="1348740" algn="l"/>
                        </a:tabLst>
                      </a:pPr>
                      <a:r>
                        <a:rPr lang="ar-SA" sz="1200" b="1" dirty="0" smtClean="0">
                          <a:effectLst/>
                          <a:latin typeface="Times New Roman" panose="02020603050405020304" pitchFamily="18" charset="0"/>
                          <a:ea typeface="Times New Roman" panose="02020603050405020304" pitchFamily="18" charset="0"/>
                          <a:cs typeface="B Nazanin" panose="00000400000000000000" pitchFamily="2" charset="-78"/>
                        </a:rPr>
                        <a:t>به </a:t>
                      </a:r>
                      <a:r>
                        <a:rPr lang="ar-SA" sz="1200" b="1" dirty="0">
                          <a:effectLst/>
                          <a:latin typeface="Times New Roman" panose="02020603050405020304" pitchFamily="18" charset="0"/>
                          <a:ea typeface="Times New Roman" panose="02020603050405020304" pitchFamily="18" charset="0"/>
                          <a:cs typeface="B Nazanin" panose="00000400000000000000" pitchFamily="2" charset="-78"/>
                        </a:rPr>
                        <a:t>متخصص كودكان </a:t>
                      </a:r>
                      <a:r>
                        <a:rPr lang="fa-IR" sz="1200" b="1" dirty="0" smtClean="0">
                          <a:effectLst/>
                          <a:latin typeface="Times New Roman" panose="02020603050405020304" pitchFamily="18" charset="0"/>
                          <a:ea typeface="Times New Roman" panose="02020603050405020304" pitchFamily="18" charset="0"/>
                          <a:cs typeface="B Nazanin" panose="00000400000000000000" pitchFamily="2" charset="-78"/>
                        </a:rPr>
                        <a:t>ارجاع شود و برای ارزیابی و مشاوره تغذیه به کارشناس تغذیه ارجاع شود.</a:t>
                      </a:r>
                      <a:endParaRPr lang="en-US" sz="1200" dirty="0">
                        <a:effectLst/>
                        <a:latin typeface="Times New Roman" panose="02020603050405020304" pitchFamily="18" charset="0"/>
                        <a:ea typeface="Times New Roman" panose="02020603050405020304" pitchFamily="18" charset="0"/>
                        <a:cs typeface="Lotus" panose="00000400000000000000"/>
                      </a:endParaRPr>
                    </a:p>
                    <a:p>
                      <a:pPr marL="342900" marR="0" lvl="0" indent="-342900" algn="r" rtl="1">
                        <a:spcBef>
                          <a:spcPts val="0"/>
                        </a:spcBef>
                        <a:spcAft>
                          <a:spcPts val="0"/>
                        </a:spcAft>
                        <a:buFont typeface="Wingdings" panose="05000000000000000000" pitchFamily="2" charset="2"/>
                        <a:buChar char=""/>
                        <a:tabLst>
                          <a:tab pos="457200" algn="l"/>
                          <a:tab pos="1348740" algn="l"/>
                        </a:tabLst>
                      </a:pPr>
                      <a:r>
                        <a:rPr lang="ar-SA" sz="1200" b="1" kern="120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24 ساعت بعد </a:t>
                      </a:r>
                      <a:r>
                        <a:rPr lang="fa-IR" sz="1200" b="1" kern="1200" dirty="0" smtClean="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برای اطمینان از انجام ارجاع </a:t>
                      </a:r>
                      <a:r>
                        <a:rPr lang="ar-SA" sz="1200" b="1" kern="1200" dirty="0" smtClean="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پيگيري شود</a:t>
                      </a:r>
                      <a:r>
                        <a:rPr lang="fa-IR" sz="1200" b="1" kern="1200" dirty="0" smtClean="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 و سپس مشابه کوتاه قدی اقدام شود.</a:t>
                      </a:r>
                      <a:endParaRPr lang="en-US" sz="1200" b="1" kern="120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endParaRPr>
                    </a:p>
                  </a:txBody>
                  <a:tcPr marL="73333" marR="73333" marT="36667" marB="36667">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7C80"/>
                    </a:solidFill>
                  </a:tcPr>
                </a:tc>
                <a:extLst>
                  <a:ext uri="{0D108BD9-81ED-4DB2-BD59-A6C34878D82A}">
                    <a16:rowId xmlns:a16="http://schemas.microsoft.com/office/drawing/2014/main" xmlns="" val="3987063753"/>
                  </a:ext>
                </a:extLst>
              </a:tr>
              <a:tr h="540060">
                <a:tc>
                  <a:txBody>
                    <a:bodyPr/>
                    <a:lstStyle/>
                    <a:p>
                      <a:pPr marL="0" marR="0" algn="justLow" rtl="1">
                        <a:spcBef>
                          <a:spcPts val="0"/>
                        </a:spcBef>
                        <a:spcAft>
                          <a:spcPts val="0"/>
                        </a:spcAft>
                      </a:pPr>
                      <a:r>
                        <a:rPr lang="ar-SA" sz="1200" b="1" dirty="0">
                          <a:effectLst/>
                          <a:latin typeface="Times New Roman" panose="02020603050405020304" pitchFamily="18" charset="0"/>
                          <a:ea typeface="Times New Roman" panose="02020603050405020304" pitchFamily="18" charset="0"/>
                          <a:cs typeface="B Nazanin" panose="00000400000000000000" pitchFamily="2" charset="-78"/>
                        </a:rPr>
                        <a:t>بيشتر از </a:t>
                      </a:r>
                      <a:r>
                        <a:rPr lang="en-US" sz="1200" dirty="0" smtClean="0">
                          <a:effectLst/>
                          <a:latin typeface="Times New Roman" panose="02020603050405020304" pitchFamily="18" charset="0"/>
                          <a:ea typeface="Times New Roman" panose="02020603050405020304" pitchFamily="18" charset="0"/>
                          <a:cs typeface="B Nazanin" panose="00000400000000000000" pitchFamily="2" charset="-78"/>
                        </a:rPr>
                        <a:t>+</a:t>
                      </a:r>
                      <a:r>
                        <a:rPr lang="en-US" sz="1200" dirty="0">
                          <a:effectLst/>
                          <a:latin typeface="Times New Roman" panose="02020603050405020304" pitchFamily="18" charset="0"/>
                          <a:ea typeface="Times New Roman" panose="02020603050405020304" pitchFamily="18" charset="0"/>
                          <a:cs typeface="B Nazanin" panose="00000400000000000000" pitchFamily="2" charset="-78"/>
                        </a:rPr>
                        <a:t>3z- score</a:t>
                      </a:r>
                      <a:r>
                        <a:rPr lang="en-US" sz="1200" b="1" dirty="0">
                          <a:effectLst/>
                          <a:latin typeface="B Nazanin" panose="00000400000000000000" pitchFamily="2" charset="-78"/>
                          <a:ea typeface="Times New Roman" panose="02020603050405020304" pitchFamily="18" charset="0"/>
                          <a:cs typeface="Lotus" panose="00000400000000000000"/>
                        </a:rPr>
                        <a:t> </a:t>
                      </a:r>
                      <a:endParaRPr lang="en-US" sz="1200" dirty="0">
                        <a:effectLst/>
                        <a:latin typeface="Times New Roman" panose="02020603050405020304" pitchFamily="18" charset="0"/>
                        <a:ea typeface="Times New Roman" panose="02020603050405020304" pitchFamily="18" charset="0"/>
                        <a:cs typeface="Lotus" panose="00000400000000000000"/>
                      </a:endParaRPr>
                    </a:p>
                  </a:txBody>
                  <a:tcPr marL="73333" marR="73333" marT="36667" marB="36667">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7C80"/>
                    </a:solidFill>
                  </a:tcPr>
                </a:tc>
                <a:tc>
                  <a:txBody>
                    <a:bodyPr/>
                    <a:lstStyle/>
                    <a:p>
                      <a:pPr marL="0" marR="0" algn="ctr" rtl="1">
                        <a:spcBef>
                          <a:spcPts val="0"/>
                        </a:spcBef>
                        <a:spcAft>
                          <a:spcPts val="0"/>
                        </a:spcAft>
                      </a:pPr>
                      <a:r>
                        <a:rPr lang="ar-SA" sz="1200" b="1" dirty="0">
                          <a:effectLst/>
                          <a:latin typeface="Times New Roman" panose="02020603050405020304" pitchFamily="18" charset="0"/>
                          <a:ea typeface="Times New Roman" panose="02020603050405020304" pitchFamily="18" charset="0"/>
                          <a:cs typeface="B Nazanin" panose="00000400000000000000" pitchFamily="2" charset="-78"/>
                        </a:rPr>
                        <a:t>خيلي بلند قد</a:t>
                      </a:r>
                      <a:endParaRPr lang="en-US" sz="1200" dirty="0">
                        <a:effectLst/>
                        <a:latin typeface="Times New Roman" panose="02020603050405020304" pitchFamily="18" charset="0"/>
                        <a:ea typeface="Times New Roman" panose="02020603050405020304" pitchFamily="18" charset="0"/>
                        <a:cs typeface="Lotus" panose="00000400000000000000"/>
                      </a:endParaRPr>
                    </a:p>
                  </a:txBody>
                  <a:tcPr marL="73333" marR="73333" marT="36667" marB="36667">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7C80"/>
                    </a:solidFill>
                  </a:tcPr>
                </a:tc>
                <a:tc>
                  <a:txBody>
                    <a:bodyPr/>
                    <a:lstStyle/>
                    <a:p>
                      <a:pPr marL="342900" marR="0" lvl="0" indent="-342900" algn="r" rtl="1">
                        <a:spcBef>
                          <a:spcPts val="0"/>
                        </a:spcBef>
                        <a:spcAft>
                          <a:spcPts val="0"/>
                        </a:spcAft>
                        <a:buFont typeface="Wingdings" panose="05000000000000000000" pitchFamily="2" charset="2"/>
                        <a:buChar char=""/>
                        <a:tabLst>
                          <a:tab pos="457200" algn="l"/>
                          <a:tab pos="1348740" algn="l"/>
                        </a:tabLst>
                      </a:pPr>
                      <a:r>
                        <a:rPr lang="ar-SA" sz="1200" b="1" dirty="0">
                          <a:effectLst/>
                          <a:latin typeface="Times New Roman" panose="02020603050405020304" pitchFamily="18" charset="0"/>
                          <a:ea typeface="Times New Roman" panose="02020603050405020304" pitchFamily="18" charset="0"/>
                          <a:cs typeface="B Nazanin" panose="00000400000000000000" pitchFamily="2" charset="-78"/>
                        </a:rPr>
                        <a:t>در صورت شك به وجود مشكل</a:t>
                      </a:r>
                      <a:r>
                        <a:rPr lang="ar-SA" sz="1200" b="1" dirty="0">
                          <a:solidFill>
                            <a:srgbClr val="FFFF00"/>
                          </a:solidFill>
                          <a:effectLst/>
                          <a:latin typeface="Times New Roman" panose="02020603050405020304" pitchFamily="18" charset="0"/>
                          <a:ea typeface="Times New Roman" panose="02020603050405020304" pitchFamily="18" charset="0"/>
                          <a:cs typeface="B Nazanin" panose="00000400000000000000" pitchFamily="2" charset="-78"/>
                        </a:rPr>
                        <a:t> </a:t>
                      </a:r>
                      <a:r>
                        <a:rPr lang="ar-SA" sz="1200" b="1" dirty="0">
                          <a:effectLst/>
                          <a:latin typeface="Times New Roman" panose="02020603050405020304" pitchFamily="18" charset="0"/>
                          <a:ea typeface="Times New Roman" panose="02020603050405020304" pitchFamily="18" charset="0"/>
                          <a:cs typeface="B Nazanin" panose="00000400000000000000" pitchFamily="2" charset="-78"/>
                        </a:rPr>
                        <a:t>ارجاع  به متخصص كودكان</a:t>
                      </a:r>
                      <a:endParaRPr lang="en-US" sz="1200" dirty="0">
                        <a:effectLst/>
                        <a:latin typeface="Times New Roman" panose="02020603050405020304" pitchFamily="18" charset="0"/>
                        <a:ea typeface="Times New Roman" panose="02020603050405020304" pitchFamily="18" charset="0"/>
                        <a:cs typeface="Lotus" panose="00000400000000000000"/>
                      </a:endParaRPr>
                    </a:p>
                    <a:p>
                      <a:pPr marL="342900" marR="0" lvl="0" indent="-342900" algn="r" defTabSz="914400" rtl="1" eaLnBrk="1" latinLnBrk="0" hangingPunct="1">
                        <a:spcBef>
                          <a:spcPts val="0"/>
                        </a:spcBef>
                        <a:spcAft>
                          <a:spcPts val="0"/>
                        </a:spcAft>
                        <a:buFont typeface="Wingdings" panose="05000000000000000000" pitchFamily="2" charset="2"/>
                        <a:buChar char=""/>
                        <a:tabLst>
                          <a:tab pos="457200" algn="l"/>
                          <a:tab pos="1348740" algn="l"/>
                        </a:tabLst>
                      </a:pPr>
                      <a:r>
                        <a:rPr lang="ar-SA" sz="1200" b="1" kern="120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24 ساعت بعد </a:t>
                      </a:r>
                      <a:r>
                        <a:rPr kumimoji="0" lang="fa-IR" sz="1200" b="1" i="0" u="none" strike="noStrike" kern="1200" cap="none" spc="0" normalizeH="0" baseline="0" noProof="0" dirty="0" smtClean="0">
                          <a:ln>
                            <a:noFill/>
                          </a:ln>
                          <a:solidFill>
                            <a:srgbClr val="000000"/>
                          </a:solidFill>
                          <a:effectLst/>
                          <a:uLnTx/>
                          <a:uFillTx/>
                          <a:latin typeface="Times New Roman" panose="02020603050405020304" pitchFamily="18" charset="0"/>
                          <a:ea typeface="Times New Roman" panose="02020603050405020304" pitchFamily="18" charset="0"/>
                          <a:cs typeface="B Nazanin" panose="00000400000000000000" pitchFamily="2" charset="-78"/>
                        </a:rPr>
                        <a:t>برای اطمینان از انجام ارجاع </a:t>
                      </a:r>
                      <a:r>
                        <a:rPr lang="ar-SA" sz="1200" b="1" kern="1200" dirty="0" smtClean="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پيگيري شود</a:t>
                      </a:r>
                      <a:r>
                        <a:rPr lang="fa-IR" sz="1200" b="1" kern="1200" dirty="0" smtClean="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a:t>
                      </a:r>
                      <a:endParaRPr lang="en-US" sz="1200" b="1" kern="120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endParaRPr>
                    </a:p>
                  </a:txBody>
                  <a:tcPr marL="73333" marR="73333" marT="36667" marB="36667">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7C80"/>
                    </a:solidFill>
                  </a:tcPr>
                </a:tc>
                <a:extLst>
                  <a:ext uri="{0D108BD9-81ED-4DB2-BD59-A6C34878D82A}">
                    <a16:rowId xmlns:a16="http://schemas.microsoft.com/office/drawing/2014/main" xmlns="" val="308406576"/>
                  </a:ext>
                </a:extLst>
              </a:tr>
              <a:tr h="2789373">
                <a:tc>
                  <a:txBody>
                    <a:bodyPr/>
                    <a:lstStyle/>
                    <a:p>
                      <a:pPr marL="0" marR="0" algn="justLow" rtl="1">
                        <a:spcBef>
                          <a:spcPts val="0"/>
                        </a:spcBef>
                        <a:spcAft>
                          <a:spcPts val="0"/>
                        </a:spcAft>
                      </a:pPr>
                      <a:r>
                        <a:rPr lang="en-US" sz="1200" dirty="0">
                          <a:effectLst/>
                          <a:latin typeface="Times New Roman" panose="02020603050405020304" pitchFamily="18" charset="0"/>
                          <a:ea typeface="Times New Roman" panose="02020603050405020304" pitchFamily="18" charset="0"/>
                          <a:cs typeface="B Nazanin" panose="00000400000000000000" pitchFamily="2" charset="-78"/>
                        </a:rPr>
                        <a:t>  </a:t>
                      </a:r>
                      <a:r>
                        <a:rPr lang="ar-SA" sz="1200" b="1" dirty="0">
                          <a:effectLst/>
                          <a:latin typeface="Times New Roman" panose="02020603050405020304" pitchFamily="18" charset="0"/>
                          <a:ea typeface="Times New Roman" panose="02020603050405020304" pitchFamily="18" charset="0"/>
                          <a:cs typeface="B Nazanin" panose="00000400000000000000" pitchFamily="2" charset="-78"/>
                        </a:rPr>
                        <a:t>مساوي</a:t>
                      </a:r>
                      <a:r>
                        <a:rPr lang="en-US" sz="1200" dirty="0">
                          <a:effectLst/>
                          <a:latin typeface="Times New Roman" panose="02020603050405020304" pitchFamily="18" charset="0"/>
                          <a:ea typeface="Times New Roman" panose="02020603050405020304" pitchFamily="18" charset="0"/>
                          <a:cs typeface="B Nazanin" panose="00000400000000000000" pitchFamily="2" charset="-78"/>
                        </a:rPr>
                        <a:t>  -3 z- score</a:t>
                      </a:r>
                      <a:r>
                        <a:rPr lang="ar-SA" sz="1200" b="1" dirty="0">
                          <a:effectLst/>
                          <a:latin typeface="Times New Roman" panose="02020603050405020304" pitchFamily="18" charset="0"/>
                          <a:ea typeface="Times New Roman" panose="02020603050405020304" pitchFamily="18" charset="0"/>
                          <a:cs typeface="B Nazanin" panose="00000400000000000000" pitchFamily="2" charset="-78"/>
                        </a:rPr>
                        <a:t>تا كمتر </a:t>
                      </a:r>
                      <a:r>
                        <a:rPr lang="ar-SA" sz="1200" b="1" dirty="0" smtClean="0">
                          <a:effectLst/>
                          <a:latin typeface="Times New Roman" panose="02020603050405020304" pitchFamily="18" charset="0"/>
                          <a:ea typeface="Times New Roman" panose="02020603050405020304" pitchFamily="18" charset="0"/>
                          <a:cs typeface="B Nazanin" panose="00000400000000000000" pitchFamily="2" charset="-78"/>
                        </a:rPr>
                        <a:t>از</a:t>
                      </a:r>
                      <a:endParaRPr lang="fa-IR" sz="1200" b="1" dirty="0" smtClean="0">
                        <a:effectLst/>
                        <a:latin typeface="Times New Roman" panose="02020603050405020304" pitchFamily="18" charset="0"/>
                        <a:ea typeface="Times New Roman" panose="02020603050405020304" pitchFamily="18" charset="0"/>
                        <a:cs typeface="B Nazanin" panose="00000400000000000000" pitchFamily="2" charset="-78"/>
                      </a:endParaRPr>
                    </a:p>
                    <a:p>
                      <a:pPr marL="0" marR="0" algn="justLow" rtl="1">
                        <a:spcBef>
                          <a:spcPts val="0"/>
                        </a:spcBef>
                        <a:spcAft>
                          <a:spcPts val="0"/>
                        </a:spcAft>
                      </a:pPr>
                      <a:r>
                        <a:rPr lang="ar-SA" sz="1200" b="1" dirty="0" smtClean="0">
                          <a:effectLst/>
                          <a:latin typeface="Times New Roman" panose="02020603050405020304" pitchFamily="18" charset="0"/>
                          <a:ea typeface="Times New Roman" panose="02020603050405020304" pitchFamily="18" charset="0"/>
                          <a:cs typeface="B Nazanin" panose="00000400000000000000" pitchFamily="2" charset="-78"/>
                        </a:rPr>
                        <a:t>  </a:t>
                      </a:r>
                      <a:r>
                        <a:rPr lang="en-US" sz="1200" dirty="0">
                          <a:effectLst/>
                          <a:latin typeface="Times New Roman" panose="02020603050405020304" pitchFamily="18" charset="0"/>
                          <a:ea typeface="Times New Roman" panose="02020603050405020304" pitchFamily="18" charset="0"/>
                          <a:cs typeface="B Nazanin" panose="00000400000000000000" pitchFamily="2" charset="-78"/>
                        </a:rPr>
                        <a:t>-2 z- score</a:t>
                      </a:r>
                      <a:endParaRPr lang="en-US" sz="1200" dirty="0">
                        <a:effectLst/>
                        <a:latin typeface="Times New Roman" panose="02020603050405020304" pitchFamily="18" charset="0"/>
                        <a:ea typeface="Times New Roman" panose="02020603050405020304" pitchFamily="18" charset="0"/>
                        <a:cs typeface="Lotus" panose="00000400000000000000"/>
                      </a:endParaRPr>
                    </a:p>
                    <a:p>
                      <a:pPr marL="457200" marR="0" algn="justLow" rtl="1">
                        <a:spcBef>
                          <a:spcPts val="0"/>
                        </a:spcBef>
                        <a:spcAft>
                          <a:spcPts val="0"/>
                        </a:spcAft>
                      </a:pPr>
                      <a:r>
                        <a:rPr lang="en-US" sz="1200" b="1" dirty="0">
                          <a:effectLst/>
                          <a:latin typeface="B Nazanin" panose="00000400000000000000" pitchFamily="2" charset="-78"/>
                          <a:ea typeface="Times New Roman" panose="02020603050405020304" pitchFamily="18" charset="0"/>
                          <a:cs typeface="Lotus" panose="00000400000000000000"/>
                        </a:rPr>
                        <a:t> </a:t>
                      </a:r>
                      <a:r>
                        <a:rPr lang="en-US" sz="1200" dirty="0">
                          <a:effectLst/>
                          <a:latin typeface="Times New Roman" panose="02020603050405020304" pitchFamily="18" charset="0"/>
                          <a:ea typeface="Times New Roman" panose="02020603050405020304" pitchFamily="18" charset="0"/>
                          <a:cs typeface="B Nazanin" panose="00000400000000000000" pitchFamily="2" charset="-78"/>
                        </a:rPr>
                        <a:t> </a:t>
                      </a:r>
                      <a:endParaRPr lang="en-US" sz="1200" dirty="0">
                        <a:effectLst/>
                        <a:latin typeface="Times New Roman" panose="02020603050405020304" pitchFamily="18" charset="0"/>
                        <a:ea typeface="Times New Roman" panose="02020603050405020304" pitchFamily="18" charset="0"/>
                        <a:cs typeface="Lotus" panose="00000400000000000000"/>
                      </a:endParaRPr>
                    </a:p>
                  </a:txBody>
                  <a:tcPr marL="73333" marR="73333" marT="36667" marB="36667">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358775" indent="18415" algn="ctr" rtl="1">
                        <a:spcBef>
                          <a:spcPts val="0"/>
                        </a:spcBef>
                        <a:spcAft>
                          <a:spcPts val="0"/>
                        </a:spcAft>
                      </a:pPr>
                      <a:r>
                        <a:rPr lang="ar-SA" sz="1200" b="1" dirty="0" smtClean="0">
                          <a:effectLst/>
                          <a:latin typeface="Times New Roman" panose="02020603050405020304" pitchFamily="18" charset="0"/>
                          <a:ea typeface="Times New Roman" panose="02020603050405020304" pitchFamily="18" charset="0"/>
                          <a:cs typeface="B Nazanin" panose="00000400000000000000" pitchFamily="2" charset="-78"/>
                        </a:rPr>
                        <a:t>          </a:t>
                      </a:r>
                      <a:r>
                        <a:rPr lang="ar-SA" sz="1200" b="1" dirty="0">
                          <a:effectLst/>
                          <a:latin typeface="Times New Roman" panose="02020603050405020304" pitchFamily="18" charset="0"/>
                          <a:ea typeface="Times New Roman" panose="02020603050405020304" pitchFamily="18" charset="0"/>
                          <a:cs typeface="B Nazanin" panose="00000400000000000000" pitchFamily="2" charset="-78"/>
                        </a:rPr>
                        <a:t>کوتاه </a:t>
                      </a:r>
                      <a:r>
                        <a:rPr lang="fa-IR" sz="1200" b="1" dirty="0" smtClean="0">
                          <a:effectLst/>
                          <a:latin typeface="Times New Roman" panose="02020603050405020304" pitchFamily="18" charset="0"/>
                          <a:ea typeface="Times New Roman" panose="02020603050405020304" pitchFamily="18" charset="0"/>
                          <a:cs typeface="B Nazanin" panose="00000400000000000000" pitchFamily="2" charset="-78"/>
                        </a:rPr>
                        <a:t> ق</a:t>
                      </a:r>
                      <a:r>
                        <a:rPr lang="ar-SA" sz="1200" b="1" dirty="0" smtClean="0">
                          <a:effectLst/>
                          <a:latin typeface="Times New Roman" panose="02020603050405020304" pitchFamily="18" charset="0"/>
                          <a:ea typeface="Times New Roman" panose="02020603050405020304" pitchFamily="18" charset="0"/>
                          <a:cs typeface="B Nazanin" panose="00000400000000000000" pitchFamily="2" charset="-78"/>
                        </a:rPr>
                        <a:t>دی</a:t>
                      </a:r>
                      <a:endParaRPr lang="en-US" sz="1200" dirty="0">
                        <a:effectLst/>
                        <a:latin typeface="Times New Roman" panose="02020603050405020304" pitchFamily="18" charset="0"/>
                        <a:ea typeface="Times New Roman" panose="02020603050405020304" pitchFamily="18" charset="0"/>
                        <a:cs typeface="Lotus" panose="00000400000000000000"/>
                      </a:endParaRPr>
                    </a:p>
                    <a:p>
                      <a:pPr marL="0" marR="0" indent="18415" algn="ctr" rtl="1">
                        <a:spcBef>
                          <a:spcPts val="0"/>
                        </a:spcBef>
                        <a:spcAft>
                          <a:spcPts val="0"/>
                        </a:spcAft>
                      </a:pPr>
                      <a:r>
                        <a:rPr lang="en-US" sz="1200" dirty="0">
                          <a:effectLst/>
                          <a:latin typeface="Times New Roman" panose="02020603050405020304" pitchFamily="18" charset="0"/>
                          <a:ea typeface="Times New Roman" panose="02020603050405020304" pitchFamily="18" charset="0"/>
                          <a:cs typeface="B Nazanin" panose="00000400000000000000" pitchFamily="2" charset="-78"/>
                        </a:rPr>
                        <a:t>(Stunted)</a:t>
                      </a:r>
                      <a:endParaRPr lang="en-US" sz="1200" dirty="0">
                        <a:effectLst/>
                        <a:latin typeface="Times New Roman" panose="02020603050405020304" pitchFamily="18" charset="0"/>
                        <a:ea typeface="Times New Roman" panose="02020603050405020304" pitchFamily="18" charset="0"/>
                        <a:cs typeface="Lotus" panose="00000400000000000000"/>
                      </a:endParaRPr>
                    </a:p>
                  </a:txBody>
                  <a:tcPr marL="73333" marR="73333" marT="36667" marB="36667">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342900" marR="0" lvl="0" indent="-342900" algn="r" rtl="1">
                        <a:spcBef>
                          <a:spcPts val="0"/>
                        </a:spcBef>
                        <a:spcAft>
                          <a:spcPts val="0"/>
                        </a:spcAft>
                        <a:buFont typeface="Wingdings" panose="05000000000000000000" pitchFamily="2" charset="2"/>
                        <a:buChar char=""/>
                        <a:tabLst>
                          <a:tab pos="457200" algn="l"/>
                          <a:tab pos="1348740" algn="l"/>
                        </a:tabLst>
                      </a:pPr>
                      <a:r>
                        <a:rPr lang="fa-IR" sz="1200" b="1" dirty="0" smtClean="0">
                          <a:effectLst/>
                          <a:latin typeface="Times New Roman" panose="02020603050405020304" pitchFamily="18" charset="0"/>
                          <a:ea typeface="Times New Roman" panose="02020603050405020304" pitchFamily="18" charset="0"/>
                          <a:cs typeface="B Nazanin" panose="00000400000000000000" pitchFamily="2" charset="-78"/>
                        </a:rPr>
                        <a:t>منحنی وزن برای سن بررسی شود.  </a:t>
                      </a:r>
                    </a:p>
                    <a:p>
                      <a:pPr marL="342900" marR="0" lvl="0" indent="-342900" algn="r" rtl="1">
                        <a:spcBef>
                          <a:spcPts val="0"/>
                        </a:spcBef>
                        <a:spcAft>
                          <a:spcPts val="0"/>
                        </a:spcAft>
                        <a:buFont typeface="Wingdings" panose="05000000000000000000" pitchFamily="2" charset="2"/>
                        <a:buChar char=""/>
                        <a:tabLst>
                          <a:tab pos="457200" algn="l"/>
                          <a:tab pos="1348740" algn="l"/>
                        </a:tabLst>
                      </a:pPr>
                      <a:r>
                        <a:rPr lang="fa-IR" sz="1200" b="1" dirty="0" smtClean="0">
                          <a:effectLst/>
                          <a:latin typeface="Times New Roman" panose="02020603050405020304" pitchFamily="18" charset="0"/>
                          <a:ea typeface="Times New Roman" panose="02020603050405020304" pitchFamily="18" charset="0"/>
                          <a:cs typeface="B Nazanin" panose="00000400000000000000" pitchFamily="2" charset="-78"/>
                        </a:rPr>
                        <a:t>منحنی وزن برای قد بررسی شود. </a:t>
                      </a:r>
                    </a:p>
                    <a:p>
                      <a:pPr marL="342900" marR="0" lvl="0" indent="-342900" algn="r" rtl="1">
                        <a:spcBef>
                          <a:spcPts val="0"/>
                        </a:spcBef>
                        <a:spcAft>
                          <a:spcPts val="0"/>
                        </a:spcAft>
                        <a:buFont typeface="Wingdings" panose="05000000000000000000" pitchFamily="2" charset="2"/>
                        <a:buChar char=""/>
                        <a:tabLst>
                          <a:tab pos="457200" algn="l"/>
                          <a:tab pos="1348740" algn="l"/>
                        </a:tabLst>
                      </a:pPr>
                      <a:r>
                        <a:rPr lang="ar-SA" sz="1200" b="1" dirty="0" smtClean="0">
                          <a:effectLst/>
                          <a:latin typeface="Times New Roman" panose="02020603050405020304" pitchFamily="18" charset="0"/>
                          <a:ea typeface="Times New Roman" panose="02020603050405020304" pitchFamily="18" charset="0"/>
                          <a:cs typeface="B Nazanin" panose="00000400000000000000" pitchFamily="2" charset="-78"/>
                        </a:rPr>
                        <a:t>معاینه </a:t>
                      </a:r>
                      <a:r>
                        <a:rPr lang="ar-SA" sz="1200" b="1" dirty="0">
                          <a:effectLst/>
                          <a:latin typeface="Times New Roman" panose="02020603050405020304" pitchFamily="18" charset="0"/>
                          <a:ea typeface="Times New Roman" panose="02020603050405020304" pitchFamily="18" charset="0"/>
                          <a:cs typeface="B Nazanin" panose="00000400000000000000" pitchFamily="2" charset="-78"/>
                        </a:rPr>
                        <a:t>فیزیکی كامل و بررسي </a:t>
                      </a:r>
                      <a:r>
                        <a:rPr lang="fa-IR" sz="1200" b="1" dirty="0" smtClean="0">
                          <a:effectLst/>
                          <a:latin typeface="Times New Roman" panose="02020603050405020304" pitchFamily="18" charset="0"/>
                          <a:ea typeface="Times New Roman" panose="02020603050405020304" pitchFamily="18" charset="0"/>
                          <a:cs typeface="B Nazanin" panose="00000400000000000000" pitchFamily="2" charset="-78"/>
                        </a:rPr>
                        <a:t>وجود </a:t>
                      </a:r>
                      <a:r>
                        <a:rPr lang="ar-SA" sz="1200" b="1" dirty="0" smtClean="0">
                          <a:effectLst/>
                          <a:latin typeface="Times New Roman" panose="02020603050405020304" pitchFamily="18" charset="0"/>
                          <a:ea typeface="Times New Roman" panose="02020603050405020304" pitchFamily="18" charset="0"/>
                          <a:cs typeface="B Nazanin" panose="00000400000000000000" pitchFamily="2" charset="-78"/>
                        </a:rPr>
                        <a:t>علائم سيستميك</a:t>
                      </a:r>
                      <a:r>
                        <a:rPr lang="fa-IR" sz="1200" b="1" baseline="0" dirty="0" smtClean="0">
                          <a:effectLst/>
                          <a:latin typeface="Times New Roman" panose="02020603050405020304" pitchFamily="18" charset="0"/>
                          <a:ea typeface="Times New Roman" panose="02020603050405020304" pitchFamily="18" charset="0"/>
                          <a:cs typeface="B Nazanin" panose="00000400000000000000" pitchFamily="2" charset="-78"/>
                        </a:rPr>
                        <a:t> و بررسی های تکمیلی*، در صورت غیرطبیعی بودن معاینه فیزیکی ارجاع به متخصص کودکان</a:t>
                      </a:r>
                      <a:endParaRPr lang="en-US" sz="1200" dirty="0">
                        <a:effectLst/>
                        <a:latin typeface="Times New Roman" panose="02020603050405020304" pitchFamily="18" charset="0"/>
                        <a:ea typeface="Times New Roman" panose="02020603050405020304" pitchFamily="18" charset="0"/>
                        <a:cs typeface="Lotus" panose="00000400000000000000"/>
                      </a:endParaRPr>
                    </a:p>
                    <a:p>
                      <a:pPr marL="342900" marR="0" lvl="0" indent="-342900" algn="r" rtl="1">
                        <a:spcBef>
                          <a:spcPts val="0"/>
                        </a:spcBef>
                        <a:spcAft>
                          <a:spcPts val="0"/>
                        </a:spcAft>
                        <a:buFont typeface="Wingdings" panose="05000000000000000000" pitchFamily="2" charset="2"/>
                        <a:buChar char=""/>
                        <a:tabLst>
                          <a:tab pos="457200" algn="l"/>
                          <a:tab pos="1348740" algn="l"/>
                        </a:tabLst>
                      </a:pPr>
                      <a:r>
                        <a:rPr lang="ar-SA" sz="1200" b="1" dirty="0" smtClean="0">
                          <a:effectLst/>
                          <a:latin typeface="Times New Roman" panose="02020603050405020304" pitchFamily="18" charset="0"/>
                          <a:ea typeface="Times New Roman" panose="02020603050405020304" pitchFamily="18" charset="0"/>
                          <a:cs typeface="B Nazanin" panose="00000400000000000000" pitchFamily="2" charset="-78"/>
                        </a:rPr>
                        <a:t>ارجاع </a:t>
                      </a:r>
                      <a:r>
                        <a:rPr lang="ar-SA" sz="1200" b="1" dirty="0">
                          <a:effectLst/>
                          <a:latin typeface="Times New Roman" panose="02020603050405020304" pitchFamily="18" charset="0"/>
                          <a:ea typeface="Times New Roman" panose="02020603050405020304" pitchFamily="18" charset="0"/>
                          <a:cs typeface="B Nazanin" panose="00000400000000000000" pitchFamily="2" charset="-78"/>
                        </a:rPr>
                        <a:t>به  كارشناس تغذيه براي مشاوره تغذيه </a:t>
                      </a:r>
                      <a:endParaRPr lang="en-US" sz="1200" dirty="0">
                        <a:effectLst/>
                        <a:latin typeface="Times New Roman" panose="02020603050405020304" pitchFamily="18" charset="0"/>
                        <a:ea typeface="Times New Roman" panose="02020603050405020304" pitchFamily="18" charset="0"/>
                        <a:cs typeface="Lotus" panose="00000400000000000000"/>
                      </a:endParaRPr>
                    </a:p>
                    <a:p>
                      <a:pPr marL="342900" marR="0" lvl="0" indent="-342900" algn="r" rtl="1">
                        <a:spcBef>
                          <a:spcPts val="0"/>
                        </a:spcBef>
                        <a:spcAft>
                          <a:spcPts val="0"/>
                        </a:spcAft>
                        <a:buFont typeface="Wingdings" panose="05000000000000000000" pitchFamily="2" charset="2"/>
                        <a:buChar char=""/>
                        <a:tabLst>
                          <a:tab pos="457200" algn="l"/>
                          <a:tab pos="1348740" algn="l"/>
                        </a:tabLst>
                      </a:pPr>
                      <a:r>
                        <a:rPr lang="ar-SA" sz="1200" b="1" dirty="0">
                          <a:effectLst/>
                          <a:latin typeface="Times New Roman" panose="02020603050405020304" pitchFamily="18" charset="0"/>
                          <a:ea typeface="Times New Roman" panose="02020603050405020304" pitchFamily="18" charset="0"/>
                          <a:cs typeface="B Nazanin" panose="00000400000000000000" pitchFamily="2" charset="-78"/>
                        </a:rPr>
                        <a:t>در صورت طبيعي بودن معاينه </a:t>
                      </a:r>
                      <a:r>
                        <a:rPr lang="ar-SA" sz="1200" b="1" dirty="0" smtClean="0">
                          <a:effectLst/>
                          <a:latin typeface="Times New Roman" panose="02020603050405020304" pitchFamily="18" charset="0"/>
                          <a:ea typeface="Times New Roman" panose="02020603050405020304" pitchFamily="18" charset="0"/>
                          <a:cs typeface="B Nazanin" panose="00000400000000000000" pitchFamily="2" charset="-78"/>
                        </a:rPr>
                        <a:t>فيزيكي</a:t>
                      </a:r>
                      <a:r>
                        <a:rPr lang="fa-IR" sz="1200" b="1" dirty="0" smtClean="0">
                          <a:effectLst/>
                          <a:latin typeface="Times New Roman" panose="02020603050405020304" pitchFamily="18" charset="0"/>
                          <a:ea typeface="Times New Roman" panose="02020603050405020304" pitchFamily="18" charset="0"/>
                          <a:cs typeface="B Nazanin" panose="00000400000000000000" pitchFamily="2" charset="-78"/>
                        </a:rPr>
                        <a:t> و بررسی های تکمیلی، ارائه توصیه های تغذیه ای و</a:t>
                      </a:r>
                      <a:r>
                        <a:rPr lang="ar-SA" sz="1200" b="1" dirty="0" smtClean="0">
                          <a:effectLst/>
                          <a:latin typeface="Times New Roman" panose="02020603050405020304" pitchFamily="18" charset="0"/>
                          <a:ea typeface="Times New Roman" panose="02020603050405020304" pitchFamily="18" charset="0"/>
                          <a:cs typeface="B Nazanin" panose="00000400000000000000" pitchFamily="2" charset="-78"/>
                        </a:rPr>
                        <a:t> پيگيري</a:t>
                      </a:r>
                      <a:r>
                        <a:rPr lang="fa-IR" sz="1200" b="1" dirty="0" smtClean="0">
                          <a:effectLst/>
                          <a:latin typeface="Times New Roman" panose="02020603050405020304" pitchFamily="18" charset="0"/>
                          <a:ea typeface="Times New Roman" panose="02020603050405020304" pitchFamily="18" charset="0"/>
                          <a:cs typeface="B Nazanin" panose="00000400000000000000" pitchFamily="2" charset="-78"/>
                        </a:rPr>
                        <a:t>**</a:t>
                      </a:r>
                      <a:r>
                        <a:rPr lang="ar-SA" sz="1200" b="1" dirty="0" smtClean="0">
                          <a:effectLst/>
                          <a:latin typeface="Times New Roman" panose="02020603050405020304" pitchFamily="18" charset="0"/>
                          <a:ea typeface="Times New Roman" panose="02020603050405020304" pitchFamily="18" charset="0"/>
                          <a:cs typeface="B Nazanin" panose="00000400000000000000" pitchFamily="2" charset="-78"/>
                        </a:rPr>
                        <a:t> </a:t>
                      </a:r>
                      <a:r>
                        <a:rPr lang="ar-SA" sz="1200" b="1" dirty="0">
                          <a:effectLst/>
                          <a:latin typeface="Times New Roman" panose="02020603050405020304" pitchFamily="18" charset="0"/>
                          <a:ea typeface="Times New Roman" panose="02020603050405020304" pitchFamily="18" charset="0"/>
                          <a:cs typeface="B Nazanin" panose="00000400000000000000" pitchFamily="2" charset="-78"/>
                        </a:rPr>
                        <a:t>طبق توالي:</a:t>
                      </a:r>
                      <a:endParaRPr lang="en-US" sz="1200" dirty="0">
                        <a:effectLst/>
                        <a:latin typeface="Times New Roman" panose="02020603050405020304" pitchFamily="18" charset="0"/>
                        <a:ea typeface="Times New Roman" panose="02020603050405020304" pitchFamily="18" charset="0"/>
                        <a:cs typeface="Lotus" panose="00000400000000000000"/>
                      </a:endParaRPr>
                    </a:p>
                    <a:p>
                      <a:pPr marL="742950" marR="0" lvl="1" indent="-285750" algn="r" rtl="1">
                        <a:spcBef>
                          <a:spcPts val="0"/>
                        </a:spcBef>
                        <a:spcAft>
                          <a:spcPts val="0"/>
                        </a:spcAft>
                        <a:buFont typeface="Wingdings" panose="05000000000000000000" pitchFamily="2" charset="2"/>
                        <a:buChar char="Ø"/>
                        <a:tabLst>
                          <a:tab pos="914400" algn="l"/>
                          <a:tab pos="1348740" algn="l"/>
                        </a:tabLst>
                      </a:pPr>
                      <a:r>
                        <a:rPr lang="ar-SA" sz="1200" b="1" dirty="0">
                          <a:effectLst/>
                          <a:latin typeface="Times New Roman" panose="02020603050405020304" pitchFamily="18" charset="0"/>
                          <a:ea typeface="Times New Roman" panose="02020603050405020304" pitchFamily="18" charset="0"/>
                          <a:cs typeface="B Nazanin" panose="00000400000000000000" pitchFamily="2" charset="-78"/>
                        </a:rPr>
                        <a:t>كوچك‌تر از 6 ماه: 1 ماه بعد</a:t>
                      </a:r>
                      <a:endParaRPr lang="en-US" sz="1200" dirty="0">
                        <a:effectLst/>
                        <a:latin typeface="Times New Roman" panose="02020603050405020304" pitchFamily="18" charset="0"/>
                        <a:ea typeface="Times New Roman" panose="02020603050405020304" pitchFamily="18" charset="0"/>
                        <a:cs typeface="Lotus" panose="00000400000000000000"/>
                      </a:endParaRPr>
                    </a:p>
                    <a:p>
                      <a:pPr marL="742950" marR="0" lvl="1" indent="-285750" algn="r" rtl="1">
                        <a:spcBef>
                          <a:spcPts val="0"/>
                        </a:spcBef>
                        <a:spcAft>
                          <a:spcPts val="0"/>
                        </a:spcAft>
                        <a:buFont typeface="Wingdings" panose="05000000000000000000" pitchFamily="2" charset="2"/>
                        <a:buChar char="Ø"/>
                        <a:tabLst>
                          <a:tab pos="914400" algn="l"/>
                          <a:tab pos="1348740" algn="l"/>
                        </a:tabLst>
                      </a:pPr>
                      <a:r>
                        <a:rPr lang="ar-SA" sz="1200" b="1" dirty="0">
                          <a:effectLst/>
                          <a:latin typeface="Times New Roman" panose="02020603050405020304" pitchFamily="18" charset="0"/>
                          <a:ea typeface="Times New Roman" panose="02020603050405020304" pitchFamily="18" charset="0"/>
                          <a:cs typeface="B Nazanin" panose="00000400000000000000" pitchFamily="2" charset="-78"/>
                        </a:rPr>
                        <a:t>6 تا 12 ماه:  2 ماه بعد </a:t>
                      </a:r>
                      <a:endParaRPr lang="en-US" sz="1200" dirty="0">
                        <a:effectLst/>
                        <a:latin typeface="Times New Roman" panose="02020603050405020304" pitchFamily="18" charset="0"/>
                        <a:ea typeface="Times New Roman" panose="02020603050405020304" pitchFamily="18" charset="0"/>
                        <a:cs typeface="Lotus" panose="00000400000000000000"/>
                      </a:endParaRPr>
                    </a:p>
                    <a:p>
                      <a:pPr marL="742950" marR="0" lvl="1" indent="-285750" algn="r" rtl="1">
                        <a:spcBef>
                          <a:spcPts val="0"/>
                        </a:spcBef>
                        <a:spcAft>
                          <a:spcPts val="0"/>
                        </a:spcAft>
                        <a:buFont typeface="Wingdings" panose="05000000000000000000" pitchFamily="2" charset="2"/>
                        <a:buChar char="Ø"/>
                        <a:tabLst>
                          <a:tab pos="914400" algn="l"/>
                          <a:tab pos="1348740" algn="l"/>
                        </a:tabLst>
                      </a:pPr>
                      <a:r>
                        <a:rPr lang="ar-SA" sz="1200" b="1" dirty="0">
                          <a:effectLst/>
                          <a:latin typeface="Times New Roman" panose="02020603050405020304" pitchFamily="18" charset="0"/>
                          <a:ea typeface="Times New Roman" panose="02020603050405020304" pitchFamily="18" charset="0"/>
                          <a:cs typeface="B Nazanin" panose="00000400000000000000" pitchFamily="2" charset="-78"/>
                        </a:rPr>
                        <a:t>بزرگتر از 1 سال:  3 ماه بعد</a:t>
                      </a:r>
                      <a:endParaRPr lang="en-US" sz="1200" dirty="0">
                        <a:effectLst/>
                        <a:latin typeface="Times New Roman" panose="02020603050405020304" pitchFamily="18" charset="0"/>
                        <a:ea typeface="Times New Roman" panose="02020603050405020304" pitchFamily="18" charset="0"/>
                        <a:cs typeface="Lotus" panose="00000400000000000000"/>
                      </a:endParaRPr>
                    </a:p>
                    <a:p>
                      <a:pPr marL="342900" marR="0" lvl="0" indent="-342900" algn="r" rtl="1">
                        <a:spcBef>
                          <a:spcPts val="0"/>
                        </a:spcBef>
                        <a:spcAft>
                          <a:spcPts val="0"/>
                        </a:spcAft>
                        <a:buFont typeface="Wingdings" panose="05000000000000000000" pitchFamily="2" charset="2"/>
                        <a:buChar char=""/>
                        <a:tabLst>
                          <a:tab pos="457200" algn="l"/>
                          <a:tab pos="1348740" algn="l"/>
                        </a:tabLst>
                      </a:pPr>
                      <a:r>
                        <a:rPr lang="ar-SA" sz="1200" b="1" dirty="0">
                          <a:effectLst/>
                          <a:latin typeface="Times New Roman" panose="02020603050405020304" pitchFamily="18" charset="0"/>
                          <a:ea typeface="Times New Roman" panose="02020603050405020304" pitchFamily="18" charset="0"/>
                          <a:cs typeface="B Nazanin" panose="00000400000000000000" pitchFamily="2" charset="-78"/>
                        </a:rPr>
                        <a:t>پس از </a:t>
                      </a:r>
                      <a:r>
                        <a:rPr lang="fa-IR" sz="1200" b="1" dirty="0" smtClean="0">
                          <a:effectLst/>
                          <a:latin typeface="Times New Roman" panose="02020603050405020304" pitchFamily="18" charset="0"/>
                          <a:ea typeface="Times New Roman" panose="02020603050405020304" pitchFamily="18" charset="0"/>
                          <a:cs typeface="B Nazanin" panose="00000400000000000000" pitchFamily="2" charset="-78"/>
                        </a:rPr>
                        <a:t>2 </a:t>
                      </a:r>
                      <a:r>
                        <a:rPr lang="ar-SA" sz="1200" b="1" dirty="0" smtClean="0">
                          <a:effectLst/>
                          <a:latin typeface="Times New Roman" panose="02020603050405020304" pitchFamily="18" charset="0"/>
                          <a:ea typeface="Times New Roman" panose="02020603050405020304" pitchFamily="18" charset="0"/>
                          <a:cs typeface="B Nazanin" panose="00000400000000000000" pitchFamily="2" charset="-78"/>
                        </a:rPr>
                        <a:t>پيگيري </a:t>
                      </a:r>
                      <a:r>
                        <a:rPr lang="fa-IR" sz="1200" b="1" dirty="0" smtClean="0">
                          <a:effectLst/>
                          <a:latin typeface="Times New Roman" panose="02020603050405020304" pitchFamily="18" charset="0"/>
                          <a:ea typeface="Times New Roman" panose="02020603050405020304" pitchFamily="18" charset="0"/>
                          <a:cs typeface="B Nazanin" panose="00000400000000000000" pitchFamily="2" charset="-78"/>
                        </a:rPr>
                        <a:t>در صورتی که </a:t>
                      </a:r>
                      <a:r>
                        <a:rPr lang="ar-SA" sz="1200" b="1" dirty="0" smtClean="0">
                          <a:effectLst/>
                          <a:latin typeface="Times New Roman" panose="02020603050405020304" pitchFamily="18" charset="0"/>
                          <a:ea typeface="Times New Roman" panose="02020603050405020304" pitchFamily="18" charset="0"/>
                          <a:cs typeface="B Nazanin" panose="00000400000000000000" pitchFamily="2" charset="-78"/>
                        </a:rPr>
                        <a:t>كودك </a:t>
                      </a:r>
                      <a:r>
                        <a:rPr lang="fa-IR" sz="1200" b="1" dirty="0" smtClean="0">
                          <a:effectLst/>
                          <a:latin typeface="Times New Roman" panose="02020603050405020304" pitchFamily="18" charset="0"/>
                          <a:ea typeface="Times New Roman" panose="02020603050405020304" pitchFamily="18" charset="0"/>
                          <a:cs typeface="B Nazanin" panose="00000400000000000000" pitchFamily="2" charset="-78"/>
                        </a:rPr>
                        <a:t>افزایش قد نداشته باشد</a:t>
                      </a:r>
                      <a:r>
                        <a:rPr lang="fa-IR" sz="1200" b="1" baseline="0" dirty="0" smtClean="0">
                          <a:effectLst/>
                          <a:latin typeface="Times New Roman" panose="02020603050405020304" pitchFamily="18" charset="0"/>
                          <a:ea typeface="Times New Roman" panose="02020603050405020304" pitchFamily="18" charset="0"/>
                          <a:cs typeface="B Nazanin" panose="00000400000000000000" pitchFamily="2" charset="-78"/>
                        </a:rPr>
                        <a:t> یا روند افزایش قد کند باشد، به متخصص کودکان ارجاع شود.</a:t>
                      </a:r>
                      <a:endParaRPr lang="en-US" sz="1200" dirty="0">
                        <a:effectLst/>
                        <a:latin typeface="Times New Roman" panose="02020603050405020304" pitchFamily="18" charset="0"/>
                        <a:ea typeface="Times New Roman" panose="02020603050405020304" pitchFamily="18" charset="0"/>
                        <a:cs typeface="Lotus" panose="00000400000000000000"/>
                      </a:endParaRPr>
                    </a:p>
                  </a:txBody>
                  <a:tcPr marL="73333" marR="73333" marT="36667" marB="36667">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xmlns="" val="740680628"/>
                  </a:ext>
                </a:extLst>
              </a:tr>
              <a:tr h="1214854">
                <a:tc>
                  <a:txBody>
                    <a:bodyPr/>
                    <a:lstStyle/>
                    <a:p>
                      <a:pPr marL="0" marR="0" algn="justLow" rtl="1">
                        <a:spcBef>
                          <a:spcPts val="0"/>
                        </a:spcBef>
                        <a:spcAft>
                          <a:spcPts val="0"/>
                        </a:spcAft>
                      </a:pPr>
                      <a:r>
                        <a:rPr lang="ar-SA" sz="1200" b="1">
                          <a:effectLst/>
                          <a:latin typeface="Times New Roman" panose="02020603050405020304" pitchFamily="18" charset="0"/>
                          <a:ea typeface="Times New Roman" panose="02020603050405020304" pitchFamily="18" charset="0"/>
                          <a:cs typeface="B Nazanin" panose="00000400000000000000" pitchFamily="2" charset="-78"/>
                        </a:rPr>
                        <a:t>مساوي</a:t>
                      </a:r>
                      <a:r>
                        <a:rPr lang="en-US" sz="1200">
                          <a:effectLst/>
                          <a:latin typeface="Times New Roman" panose="02020603050405020304" pitchFamily="18" charset="0"/>
                          <a:ea typeface="Times New Roman" panose="02020603050405020304" pitchFamily="18" charset="0"/>
                          <a:cs typeface="B Nazanin" panose="00000400000000000000" pitchFamily="2" charset="-78"/>
                        </a:rPr>
                        <a:t> -2 z- score  </a:t>
                      </a:r>
                      <a:r>
                        <a:rPr lang="ar-SA" sz="1200" b="1">
                          <a:effectLst/>
                          <a:latin typeface="Times New Roman" panose="02020603050405020304" pitchFamily="18" charset="0"/>
                          <a:ea typeface="Times New Roman" panose="02020603050405020304" pitchFamily="18" charset="0"/>
                          <a:cs typeface="B Nazanin" panose="00000400000000000000" pitchFamily="2" charset="-78"/>
                        </a:rPr>
                        <a:t> تا مساوي </a:t>
                      </a:r>
                      <a:r>
                        <a:rPr lang="en-US" sz="1200">
                          <a:effectLst/>
                          <a:latin typeface="Times New Roman" panose="02020603050405020304" pitchFamily="18" charset="0"/>
                          <a:ea typeface="Times New Roman" panose="02020603050405020304" pitchFamily="18" charset="0"/>
                          <a:cs typeface="B Nazanin" panose="00000400000000000000" pitchFamily="2" charset="-78"/>
                        </a:rPr>
                        <a:t>+3zscore </a:t>
                      </a:r>
                      <a:r>
                        <a:rPr lang="ar-SA" sz="1200" b="1">
                          <a:effectLst/>
                          <a:latin typeface="Times New Roman" panose="02020603050405020304" pitchFamily="18" charset="0"/>
                          <a:ea typeface="Times New Roman" panose="02020603050405020304" pitchFamily="18" charset="0"/>
                          <a:cs typeface="B Nazanin" panose="00000400000000000000" pitchFamily="2" charset="-78"/>
                        </a:rPr>
                        <a:t>  و            </a:t>
                      </a:r>
                      <a:endParaRPr lang="en-US" sz="1200">
                        <a:effectLst/>
                        <a:latin typeface="Times New Roman" panose="02020603050405020304" pitchFamily="18" charset="0"/>
                        <a:ea typeface="Times New Roman" panose="02020603050405020304" pitchFamily="18" charset="0"/>
                        <a:cs typeface="Lotus" panose="00000400000000000000"/>
                      </a:endParaRPr>
                    </a:p>
                    <a:p>
                      <a:pPr marL="342900" marR="0" lvl="0" indent="-342900" algn="justLow" rtl="1">
                        <a:spcBef>
                          <a:spcPts val="0"/>
                        </a:spcBef>
                        <a:spcAft>
                          <a:spcPts val="0"/>
                        </a:spcAft>
                        <a:buFont typeface="Times New Roman" panose="02020603050405020304" pitchFamily="18" charset="0"/>
                        <a:buChar char="-"/>
                      </a:pPr>
                      <a:r>
                        <a:rPr lang="ar-SA" sz="1200" b="1">
                          <a:effectLst/>
                          <a:latin typeface="Times New Roman" panose="02020603050405020304" pitchFamily="18" charset="0"/>
                          <a:ea typeface="Times New Roman" panose="02020603050405020304" pitchFamily="18" charset="0"/>
                          <a:cs typeface="B Nazanin" panose="00000400000000000000" pitchFamily="2" charset="-78"/>
                        </a:rPr>
                        <a:t>روند رشد نامعلوم يا</a:t>
                      </a:r>
                      <a:endParaRPr lang="en-US" sz="1200">
                        <a:effectLst/>
                        <a:latin typeface="Times New Roman" panose="02020603050405020304" pitchFamily="18" charset="0"/>
                        <a:ea typeface="Times New Roman" panose="02020603050405020304" pitchFamily="18" charset="0"/>
                        <a:cs typeface="B Nazanin" panose="00000400000000000000" pitchFamily="2" charset="-78"/>
                      </a:endParaRPr>
                    </a:p>
                    <a:p>
                      <a:pPr marL="342900" marR="0" lvl="0" indent="-342900" algn="justLow" rtl="1">
                        <a:spcBef>
                          <a:spcPts val="0"/>
                        </a:spcBef>
                        <a:spcAft>
                          <a:spcPts val="0"/>
                        </a:spcAft>
                        <a:buFont typeface="Times New Roman" panose="02020603050405020304" pitchFamily="18" charset="0"/>
                        <a:buChar char="-"/>
                      </a:pPr>
                      <a:r>
                        <a:rPr lang="ar-SA" sz="1200" b="1">
                          <a:effectLst/>
                          <a:latin typeface="Times New Roman" panose="02020603050405020304" pitchFamily="18" charset="0"/>
                          <a:ea typeface="Times New Roman" panose="02020603050405020304" pitchFamily="18" charset="0"/>
                          <a:cs typeface="B Nazanin" panose="00000400000000000000" pitchFamily="2" charset="-78"/>
                        </a:rPr>
                        <a:t>روند رشد متوقف شده يا </a:t>
                      </a:r>
                      <a:endParaRPr lang="en-US" sz="1200">
                        <a:effectLst/>
                        <a:latin typeface="Times New Roman" panose="02020603050405020304" pitchFamily="18" charset="0"/>
                        <a:ea typeface="Times New Roman" panose="02020603050405020304" pitchFamily="18" charset="0"/>
                        <a:cs typeface="B Nazanin" panose="00000400000000000000" pitchFamily="2" charset="-78"/>
                      </a:endParaRPr>
                    </a:p>
                    <a:p>
                      <a:pPr marL="342900" marR="0" lvl="0" indent="-342900" algn="justLow" rtl="1">
                        <a:spcBef>
                          <a:spcPts val="0"/>
                        </a:spcBef>
                        <a:spcAft>
                          <a:spcPts val="0"/>
                        </a:spcAft>
                        <a:buFont typeface="Times New Roman" panose="02020603050405020304" pitchFamily="18" charset="0"/>
                        <a:buChar char="-"/>
                      </a:pPr>
                      <a:r>
                        <a:rPr lang="ar-SA" sz="1200" b="1">
                          <a:effectLst/>
                          <a:latin typeface="Times New Roman" panose="02020603050405020304" pitchFamily="18" charset="0"/>
                          <a:ea typeface="Times New Roman" panose="02020603050405020304" pitchFamily="18" charset="0"/>
                          <a:cs typeface="B Nazanin" panose="00000400000000000000" pitchFamily="2" charset="-78"/>
                        </a:rPr>
                        <a:t>روند رشد غير صعودي </a:t>
                      </a:r>
                      <a:endParaRPr lang="en-US" sz="1200">
                        <a:effectLst/>
                        <a:latin typeface="Times New Roman" panose="02020603050405020304" pitchFamily="18" charset="0"/>
                        <a:ea typeface="Times New Roman" panose="02020603050405020304" pitchFamily="18" charset="0"/>
                        <a:cs typeface="B Nazanin" panose="00000400000000000000" pitchFamily="2" charset="-78"/>
                      </a:endParaRPr>
                    </a:p>
                  </a:txBody>
                  <a:tcPr marL="73333" marR="73333" marT="36667" marB="36667">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59690" marR="0" indent="28575" algn="ctr" rtl="1">
                        <a:spcBef>
                          <a:spcPts val="0"/>
                        </a:spcBef>
                        <a:spcAft>
                          <a:spcPts val="0"/>
                        </a:spcAft>
                      </a:pPr>
                      <a:r>
                        <a:rPr lang="ar-SA" sz="1200" b="1" dirty="0">
                          <a:effectLst/>
                          <a:latin typeface="Times New Roman" panose="02020603050405020304" pitchFamily="18" charset="0"/>
                          <a:ea typeface="Times New Roman" panose="02020603050405020304" pitchFamily="18" charset="0"/>
                          <a:cs typeface="B Nazanin" panose="00000400000000000000" pitchFamily="2" charset="-78"/>
                        </a:rPr>
                        <a:t>نیازمند بررسی بیشتر از نظر قد</a:t>
                      </a:r>
                      <a:endParaRPr lang="en-US" sz="1200" dirty="0">
                        <a:effectLst/>
                        <a:latin typeface="Times New Roman" panose="02020603050405020304" pitchFamily="18" charset="0"/>
                        <a:ea typeface="Times New Roman" panose="02020603050405020304" pitchFamily="18" charset="0"/>
                        <a:cs typeface="Lotus" panose="00000400000000000000"/>
                      </a:endParaRPr>
                    </a:p>
                  </a:txBody>
                  <a:tcPr marL="73333" marR="73333" marT="36667" marB="36667">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342900" marR="0" lvl="0" indent="-342900" algn="r" defTabSz="914400" rtl="1" eaLnBrk="1" fontAlgn="auto" latinLnBrk="0" hangingPunct="1">
                        <a:lnSpc>
                          <a:spcPct val="100000"/>
                        </a:lnSpc>
                        <a:spcBef>
                          <a:spcPts val="0"/>
                        </a:spcBef>
                        <a:spcAft>
                          <a:spcPts val="0"/>
                        </a:spcAft>
                        <a:buClrTx/>
                        <a:buSzTx/>
                        <a:buFont typeface="Wingdings" panose="05000000000000000000" pitchFamily="2" charset="2"/>
                        <a:buChar char=""/>
                        <a:tabLst>
                          <a:tab pos="457200" algn="l"/>
                          <a:tab pos="1348740" algn="l"/>
                        </a:tabLst>
                        <a:defRPr/>
                      </a:pPr>
                      <a:r>
                        <a:rPr kumimoji="0" lang="fa-IR" sz="1200" b="1" i="0" u="none" strike="noStrike" kern="1200" cap="none" spc="0" normalizeH="0" baseline="0" noProof="0" dirty="0" smtClean="0">
                          <a:ln>
                            <a:noFill/>
                          </a:ln>
                          <a:solidFill>
                            <a:srgbClr val="000000"/>
                          </a:solidFill>
                          <a:effectLst/>
                          <a:uLnTx/>
                          <a:uFillTx/>
                          <a:latin typeface="Times New Roman" panose="02020603050405020304" pitchFamily="18" charset="0"/>
                          <a:ea typeface="Times New Roman" panose="02020603050405020304" pitchFamily="18" charset="0"/>
                          <a:cs typeface="B Nazanin" panose="00000400000000000000" pitchFamily="2" charset="-78"/>
                        </a:rPr>
                        <a:t>منحنی وزن برای سن بررسی شود.  </a:t>
                      </a:r>
                    </a:p>
                    <a:p>
                      <a:pPr marL="342900" marR="0" lvl="0" indent="-342900" algn="r" defTabSz="914400" rtl="1" eaLnBrk="1" fontAlgn="auto" latinLnBrk="0" hangingPunct="1">
                        <a:lnSpc>
                          <a:spcPct val="100000"/>
                        </a:lnSpc>
                        <a:spcBef>
                          <a:spcPts val="0"/>
                        </a:spcBef>
                        <a:spcAft>
                          <a:spcPts val="0"/>
                        </a:spcAft>
                        <a:buClrTx/>
                        <a:buSzTx/>
                        <a:buFont typeface="Wingdings" panose="05000000000000000000" pitchFamily="2" charset="2"/>
                        <a:buChar char=""/>
                        <a:tabLst>
                          <a:tab pos="457200" algn="l"/>
                          <a:tab pos="1348740" algn="l"/>
                        </a:tabLst>
                        <a:defRPr/>
                      </a:pPr>
                      <a:r>
                        <a:rPr kumimoji="0" lang="fa-IR" sz="1200" b="1" i="0" u="none" strike="noStrike" kern="1200" cap="none" spc="0" normalizeH="0" baseline="0" noProof="0" dirty="0" smtClean="0">
                          <a:ln>
                            <a:noFill/>
                          </a:ln>
                          <a:solidFill>
                            <a:srgbClr val="000000"/>
                          </a:solidFill>
                          <a:effectLst/>
                          <a:uLnTx/>
                          <a:uFillTx/>
                          <a:latin typeface="Times New Roman" panose="02020603050405020304" pitchFamily="18" charset="0"/>
                          <a:ea typeface="Times New Roman" panose="02020603050405020304" pitchFamily="18" charset="0"/>
                          <a:cs typeface="B Nazanin" panose="00000400000000000000" pitchFamily="2" charset="-78"/>
                        </a:rPr>
                        <a:t>منحنی وزن برای قد بررسی شود. </a:t>
                      </a:r>
                    </a:p>
                    <a:p>
                      <a:pPr marL="342900" marR="0" lvl="0" indent="-342900" algn="r" rtl="1">
                        <a:spcBef>
                          <a:spcPts val="0"/>
                        </a:spcBef>
                        <a:spcAft>
                          <a:spcPts val="0"/>
                        </a:spcAft>
                        <a:buFont typeface="Wingdings" panose="05000000000000000000" pitchFamily="2" charset="2"/>
                        <a:buChar char="v"/>
                        <a:tabLst>
                          <a:tab pos="457200" algn="l"/>
                          <a:tab pos="1348740" algn="l"/>
                        </a:tabLst>
                      </a:pPr>
                      <a:r>
                        <a:rPr lang="ar-SA" sz="1200" b="1" dirty="0" smtClean="0">
                          <a:effectLst/>
                          <a:latin typeface="Times New Roman" panose="02020603050405020304" pitchFamily="18" charset="0"/>
                          <a:ea typeface="Times New Roman" panose="02020603050405020304" pitchFamily="18" charset="0"/>
                          <a:cs typeface="B Nazanin" panose="00000400000000000000" pitchFamily="2" charset="-78"/>
                        </a:rPr>
                        <a:t>توصيه‌هاي تغذيه‌اي</a:t>
                      </a:r>
                      <a:endParaRPr lang="en-US" sz="1200" dirty="0">
                        <a:effectLst/>
                        <a:latin typeface="Times New Roman" panose="02020603050405020304" pitchFamily="18" charset="0"/>
                        <a:ea typeface="Times New Roman" panose="02020603050405020304" pitchFamily="18" charset="0"/>
                        <a:cs typeface="Lotus" panose="00000400000000000000"/>
                      </a:endParaRPr>
                    </a:p>
                  </a:txBody>
                  <a:tcPr marL="73333" marR="73333" marT="36667" marB="36667">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xmlns="" val="383227364"/>
                  </a:ext>
                </a:extLst>
              </a:tr>
              <a:tr h="849841">
                <a:tc>
                  <a:txBody>
                    <a:bodyPr/>
                    <a:lstStyle/>
                    <a:p>
                      <a:pPr marL="0" marR="0" algn="justLow" rtl="1">
                        <a:spcBef>
                          <a:spcPts val="0"/>
                        </a:spcBef>
                        <a:spcAft>
                          <a:spcPts val="0"/>
                        </a:spcAft>
                      </a:pPr>
                      <a:r>
                        <a:rPr lang="ar-SA" sz="1200" b="1" dirty="0">
                          <a:effectLst/>
                          <a:latin typeface="Times New Roman" panose="02020603050405020304" pitchFamily="18" charset="0"/>
                          <a:ea typeface="Times New Roman" panose="02020603050405020304" pitchFamily="18" charset="0"/>
                          <a:cs typeface="B Nazanin" panose="00000400000000000000" pitchFamily="2" charset="-78"/>
                        </a:rPr>
                        <a:t>مساوي</a:t>
                      </a:r>
                      <a:r>
                        <a:rPr lang="en-US" sz="1200" dirty="0">
                          <a:effectLst/>
                          <a:latin typeface="Times New Roman" panose="02020603050405020304" pitchFamily="18" charset="0"/>
                          <a:ea typeface="Times New Roman" panose="02020603050405020304" pitchFamily="18" charset="0"/>
                          <a:cs typeface="B Nazanin" panose="00000400000000000000" pitchFamily="2" charset="-78"/>
                        </a:rPr>
                        <a:t> -2 z- score  </a:t>
                      </a:r>
                      <a:r>
                        <a:rPr lang="ar-SA" sz="1200" b="1" dirty="0">
                          <a:effectLst/>
                          <a:latin typeface="Times New Roman" panose="02020603050405020304" pitchFamily="18" charset="0"/>
                          <a:ea typeface="Times New Roman" panose="02020603050405020304" pitchFamily="18" charset="0"/>
                          <a:cs typeface="B Nazanin" panose="00000400000000000000" pitchFamily="2" charset="-78"/>
                        </a:rPr>
                        <a:t>تا </a:t>
                      </a:r>
                      <a:r>
                        <a:rPr lang="ar-SA" sz="1200" b="1" dirty="0" smtClean="0">
                          <a:effectLst/>
                          <a:latin typeface="Times New Roman" panose="02020603050405020304" pitchFamily="18" charset="0"/>
                          <a:ea typeface="Times New Roman" panose="02020603050405020304" pitchFamily="18" charset="0"/>
                          <a:cs typeface="B Nazanin" panose="00000400000000000000" pitchFamily="2" charset="-78"/>
                        </a:rPr>
                        <a:t>مساوي</a:t>
                      </a:r>
                      <a:endParaRPr lang="fa-IR" sz="1200" b="1" dirty="0" smtClean="0">
                        <a:effectLst/>
                        <a:latin typeface="Times New Roman" panose="02020603050405020304" pitchFamily="18" charset="0"/>
                        <a:ea typeface="Times New Roman" panose="02020603050405020304" pitchFamily="18" charset="0"/>
                        <a:cs typeface="B Nazanin" panose="00000400000000000000" pitchFamily="2" charset="-78"/>
                      </a:endParaRPr>
                    </a:p>
                    <a:p>
                      <a:pPr marL="0" marR="0" algn="justLow" rtl="1">
                        <a:spcBef>
                          <a:spcPts val="0"/>
                        </a:spcBef>
                        <a:spcAft>
                          <a:spcPts val="0"/>
                        </a:spcAft>
                      </a:pPr>
                      <a:r>
                        <a:rPr lang="ar-SA" sz="1200" b="1" dirty="0" smtClean="0">
                          <a:effectLst/>
                          <a:latin typeface="Times New Roman" panose="02020603050405020304" pitchFamily="18" charset="0"/>
                          <a:ea typeface="Times New Roman" panose="02020603050405020304" pitchFamily="18" charset="0"/>
                          <a:cs typeface="B Nazanin" panose="00000400000000000000" pitchFamily="2" charset="-78"/>
                        </a:rPr>
                        <a:t>   </a:t>
                      </a:r>
                      <a:r>
                        <a:rPr lang="en-US" sz="1200" dirty="0">
                          <a:effectLst/>
                          <a:latin typeface="Times New Roman" panose="02020603050405020304" pitchFamily="18" charset="0"/>
                          <a:ea typeface="Times New Roman" panose="02020603050405020304" pitchFamily="18" charset="0"/>
                          <a:cs typeface="B Nazanin" panose="00000400000000000000" pitchFamily="2" charset="-78"/>
                        </a:rPr>
                        <a:t>3 z- score</a:t>
                      </a:r>
                      <a:r>
                        <a:rPr lang="ar-SA" sz="1200" b="1" dirty="0" smtClean="0">
                          <a:effectLst/>
                          <a:latin typeface="Times New Roman" panose="02020603050405020304" pitchFamily="18" charset="0"/>
                          <a:ea typeface="Times New Roman" panose="02020603050405020304" pitchFamily="18" charset="0"/>
                          <a:cs typeface="B Nazanin" panose="00000400000000000000" pitchFamily="2" charset="-78"/>
                        </a:rPr>
                        <a:t>+</a:t>
                      </a:r>
                      <a:endParaRPr lang="en-US" sz="1200" dirty="0">
                        <a:effectLst/>
                        <a:latin typeface="Times New Roman" panose="02020603050405020304" pitchFamily="18" charset="0"/>
                        <a:ea typeface="Times New Roman" panose="02020603050405020304" pitchFamily="18" charset="0"/>
                        <a:cs typeface="Lotus" panose="00000400000000000000"/>
                      </a:endParaRPr>
                    </a:p>
                  </a:txBody>
                  <a:tcPr marL="73333" marR="73333" marT="36667" marB="36667"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marR="0" indent="316865" algn="justLow" rtl="1">
                        <a:spcBef>
                          <a:spcPts val="0"/>
                        </a:spcBef>
                        <a:spcAft>
                          <a:spcPts val="0"/>
                        </a:spcAft>
                      </a:pPr>
                      <a:r>
                        <a:rPr lang="ar-SA" sz="1200" b="1">
                          <a:effectLst/>
                          <a:latin typeface="Times New Roman" panose="02020603050405020304" pitchFamily="18" charset="0"/>
                          <a:ea typeface="Times New Roman" panose="02020603050405020304" pitchFamily="18" charset="0"/>
                          <a:cs typeface="B Nazanin" panose="00000400000000000000" pitchFamily="2" charset="-78"/>
                        </a:rPr>
                        <a:t>طبيعي</a:t>
                      </a:r>
                      <a:endParaRPr lang="en-US" sz="1200">
                        <a:effectLst/>
                        <a:latin typeface="Times New Roman" panose="02020603050405020304" pitchFamily="18" charset="0"/>
                        <a:ea typeface="Times New Roman" panose="02020603050405020304" pitchFamily="18" charset="0"/>
                        <a:cs typeface="Lotus" panose="00000400000000000000"/>
                      </a:endParaRPr>
                    </a:p>
                  </a:txBody>
                  <a:tcPr marL="73333" marR="73333" marT="36667" marB="36667"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342900" marR="0" lvl="0" indent="-342900" algn="r" rtl="1">
                        <a:spcBef>
                          <a:spcPts val="0"/>
                        </a:spcBef>
                        <a:spcAft>
                          <a:spcPts val="0"/>
                        </a:spcAft>
                        <a:buFont typeface="Wingdings" panose="05000000000000000000" pitchFamily="2" charset="2"/>
                        <a:buChar char=""/>
                        <a:tabLst>
                          <a:tab pos="457200" algn="l"/>
                          <a:tab pos="1348740" algn="l"/>
                        </a:tabLst>
                      </a:pPr>
                      <a:r>
                        <a:rPr lang="fa-IR" sz="1200" b="1" dirty="0">
                          <a:effectLst/>
                          <a:latin typeface="Times New Roman" panose="02020603050405020304" pitchFamily="18" charset="0"/>
                          <a:ea typeface="Times New Roman" panose="02020603050405020304" pitchFamily="18" charset="0"/>
                          <a:cs typeface="B Nazanin" panose="00000400000000000000" pitchFamily="2" charset="-78"/>
                        </a:rPr>
                        <a:t>ارزیابی کودک طبق بوکلت انجام </a:t>
                      </a:r>
                      <a:r>
                        <a:rPr lang="fa-IR" sz="1200" b="1" dirty="0" smtClean="0">
                          <a:effectLst/>
                          <a:latin typeface="Times New Roman" panose="02020603050405020304" pitchFamily="18" charset="0"/>
                          <a:ea typeface="Times New Roman" panose="02020603050405020304" pitchFamily="18" charset="0"/>
                          <a:cs typeface="B Nazanin" panose="00000400000000000000" pitchFamily="2" charset="-78"/>
                        </a:rPr>
                        <a:t>شود.  </a:t>
                      </a:r>
                      <a:endParaRPr lang="en-US" sz="1200" dirty="0">
                        <a:effectLst/>
                        <a:latin typeface="Times New Roman" panose="02020603050405020304" pitchFamily="18" charset="0"/>
                        <a:ea typeface="Times New Roman" panose="02020603050405020304" pitchFamily="18" charset="0"/>
                        <a:cs typeface="Lotus" panose="00000400000000000000"/>
                      </a:endParaRPr>
                    </a:p>
                  </a:txBody>
                  <a:tcPr marL="73333" marR="73333" marT="36667" marB="3666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xmlns="" val="495205254"/>
                  </a:ext>
                </a:extLst>
              </a:tr>
            </a:tbl>
          </a:graphicData>
        </a:graphic>
      </p:graphicFrame>
    </p:spTree>
    <p:extLst>
      <p:ext uri="{BB962C8B-B14F-4D97-AF65-F5344CB8AC3E}">
        <p14:creationId xmlns:p14="http://schemas.microsoft.com/office/powerpoint/2010/main" val="3273372308"/>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61629" y="228600"/>
            <a:ext cx="3672408" cy="3084125"/>
          </a:xfrm>
          <a:prstGeom prst="rect">
            <a:avLst/>
          </a:prstGeom>
          <a:effectLst>
            <a:glow rad="228600">
              <a:schemeClr val="tx2">
                <a:lumMod val="75000"/>
                <a:alpha val="40000"/>
              </a:schemeClr>
            </a:glow>
          </a:effectLst>
          <a:scene3d>
            <a:camera prst="orthographicFront"/>
            <a:lightRig rig="threePt" dir="t"/>
          </a:scene3d>
          <a:sp3d>
            <a:bevelT w="152400" h="50800" prst="softRound"/>
          </a:sp3d>
        </p:spPr>
      </p:pic>
      <p:sp>
        <p:nvSpPr>
          <p:cNvPr id="4" name="5-Point Star 3"/>
          <p:cNvSpPr/>
          <p:nvPr/>
        </p:nvSpPr>
        <p:spPr bwMode="auto">
          <a:xfrm>
            <a:off x="2339752" y="2420888"/>
            <a:ext cx="216024" cy="156235"/>
          </a:xfrm>
          <a:prstGeom prst="star5">
            <a:avLst/>
          </a:prstGeom>
          <a:solidFill>
            <a:schemeClr val="accent1"/>
          </a:solidFill>
          <a:ln w="12700" cap="sq"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mtClean="0">
              <a:solidFill>
                <a:srgbClr val="000000"/>
              </a:solidFill>
            </a:endParaRPr>
          </a:p>
        </p:txBody>
      </p:sp>
      <p:cxnSp>
        <p:nvCxnSpPr>
          <p:cNvPr id="8" name="Straight Connector 7"/>
          <p:cNvCxnSpPr/>
          <p:nvPr/>
        </p:nvCxnSpPr>
        <p:spPr bwMode="auto">
          <a:xfrm>
            <a:off x="323529" y="3573016"/>
            <a:ext cx="0" cy="1800200"/>
          </a:xfrm>
          <a:prstGeom prst="line">
            <a:avLst/>
          </a:prstGeom>
          <a:solidFill>
            <a:schemeClr val="accent1"/>
          </a:solidFill>
          <a:ln w="12700" cap="sq" cmpd="sng" algn="ctr">
            <a:solidFill>
              <a:schemeClr val="tx1"/>
            </a:solidFill>
            <a:prstDash val="solid"/>
            <a:round/>
            <a:headEnd type="none" w="sm" len="sm"/>
            <a:tailEnd type="none" w="sm" len="sm"/>
          </a:ln>
          <a:effectLst/>
        </p:spPr>
      </p:cxnSp>
      <p:graphicFrame>
        <p:nvGraphicFramePr>
          <p:cNvPr id="7" name="Table 6"/>
          <p:cNvGraphicFramePr>
            <a:graphicFrameLocks noGrp="1"/>
          </p:cNvGraphicFramePr>
          <p:nvPr>
            <p:extLst>
              <p:ext uri="{D42A27DB-BD31-4B8C-83A1-F6EECF244321}">
                <p14:modId xmlns:p14="http://schemas.microsoft.com/office/powerpoint/2010/main" val="4242402367"/>
              </p:ext>
            </p:extLst>
          </p:nvPr>
        </p:nvGraphicFramePr>
        <p:xfrm>
          <a:off x="323529" y="3740711"/>
          <a:ext cx="8668070" cy="2057400"/>
        </p:xfrm>
        <a:graphic>
          <a:graphicData uri="http://schemas.openxmlformats.org/drawingml/2006/table">
            <a:tbl>
              <a:tblPr rtl="1" firstRow="1" firstCol="1" bandRow="1"/>
              <a:tblGrid>
                <a:gridCol w="2159179">
                  <a:extLst>
                    <a:ext uri="{9D8B030D-6E8A-4147-A177-3AD203B41FA5}">
                      <a16:colId xmlns:a16="http://schemas.microsoft.com/office/drawing/2014/main" xmlns="" val="4213005485"/>
                    </a:ext>
                  </a:extLst>
                </a:gridCol>
                <a:gridCol w="1490422">
                  <a:extLst>
                    <a:ext uri="{9D8B030D-6E8A-4147-A177-3AD203B41FA5}">
                      <a16:colId xmlns:a16="http://schemas.microsoft.com/office/drawing/2014/main" xmlns="" val="655528365"/>
                    </a:ext>
                  </a:extLst>
                </a:gridCol>
                <a:gridCol w="5018469">
                  <a:extLst>
                    <a:ext uri="{9D8B030D-6E8A-4147-A177-3AD203B41FA5}">
                      <a16:colId xmlns:a16="http://schemas.microsoft.com/office/drawing/2014/main" xmlns="" val="2753667502"/>
                    </a:ext>
                  </a:extLst>
                </a:gridCol>
              </a:tblGrid>
              <a:tr h="720410">
                <a:tc>
                  <a:txBody>
                    <a:bodyPr/>
                    <a:lstStyle/>
                    <a:p>
                      <a:pPr marL="0" marR="0" indent="316865" algn="ctr" rtl="1">
                        <a:spcBef>
                          <a:spcPts val="0"/>
                        </a:spcBef>
                        <a:spcAft>
                          <a:spcPts val="0"/>
                        </a:spcAft>
                      </a:pPr>
                      <a:r>
                        <a:rPr lang="ar-SA" sz="2000" b="1" dirty="0">
                          <a:effectLst/>
                          <a:latin typeface="Times New Roman" panose="02020603050405020304" pitchFamily="18" charset="0"/>
                          <a:ea typeface="Times New Roman" panose="02020603050405020304" pitchFamily="18" charset="0"/>
                          <a:cs typeface="B Nazanin" panose="00000400000000000000" pitchFamily="2" charset="-78"/>
                        </a:rPr>
                        <a:t>منحني قد براي سن </a:t>
                      </a:r>
                      <a:endParaRPr lang="en-US" sz="2000" dirty="0">
                        <a:effectLst/>
                        <a:latin typeface="Times New Roman" panose="02020603050405020304" pitchFamily="18" charset="0"/>
                        <a:ea typeface="Times New Roman" panose="02020603050405020304" pitchFamily="18" charset="0"/>
                        <a:cs typeface="Lotus" panose="00000400000000000000"/>
                      </a:endParaRPr>
                    </a:p>
                  </a:txBody>
                  <a:tcPr marL="73333" marR="73333" marT="36667" marB="36667"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marL="0" marR="0" indent="18415" algn="ctr" rtl="1">
                        <a:spcBef>
                          <a:spcPts val="0"/>
                        </a:spcBef>
                        <a:spcAft>
                          <a:spcPts val="0"/>
                        </a:spcAft>
                      </a:pPr>
                      <a:r>
                        <a:rPr lang="ar-SA" sz="2000" b="1" dirty="0">
                          <a:effectLst/>
                          <a:latin typeface="Times New Roman" panose="02020603050405020304" pitchFamily="18" charset="0"/>
                          <a:ea typeface="Times New Roman" panose="02020603050405020304" pitchFamily="18" charset="0"/>
                          <a:cs typeface="B Nazanin" panose="00000400000000000000" pitchFamily="2" charset="-78"/>
                        </a:rPr>
                        <a:t>طبقه بندي</a:t>
                      </a:r>
                      <a:endParaRPr lang="en-US" sz="2000" dirty="0">
                        <a:effectLst/>
                        <a:latin typeface="Times New Roman" panose="02020603050405020304" pitchFamily="18" charset="0"/>
                        <a:ea typeface="Times New Roman" panose="02020603050405020304" pitchFamily="18" charset="0"/>
                        <a:cs typeface="Lotus" panose="00000400000000000000"/>
                      </a:endParaRPr>
                    </a:p>
                  </a:txBody>
                  <a:tcPr marL="73333" marR="73333" marT="36667" marB="36667"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marL="0" marR="0" indent="316865" algn="ctr" rtl="1">
                        <a:spcBef>
                          <a:spcPts val="0"/>
                        </a:spcBef>
                        <a:spcAft>
                          <a:spcPts val="0"/>
                        </a:spcAft>
                      </a:pPr>
                      <a:r>
                        <a:rPr lang="ar-SA" sz="2000" b="1" dirty="0">
                          <a:effectLst/>
                          <a:latin typeface="Times New Roman" panose="02020603050405020304" pitchFamily="18" charset="0"/>
                          <a:ea typeface="Times New Roman" panose="02020603050405020304" pitchFamily="18" charset="0"/>
                          <a:cs typeface="B Nazanin" panose="00000400000000000000" pitchFamily="2" charset="-78"/>
                        </a:rPr>
                        <a:t>توصيه‌ها/ اقدام </a:t>
                      </a:r>
                      <a:endParaRPr lang="en-US" sz="2000" dirty="0">
                        <a:effectLst/>
                        <a:latin typeface="Times New Roman" panose="02020603050405020304" pitchFamily="18" charset="0"/>
                        <a:ea typeface="Times New Roman" panose="02020603050405020304" pitchFamily="18" charset="0"/>
                        <a:cs typeface="Lotus" panose="00000400000000000000"/>
                      </a:endParaRPr>
                    </a:p>
                  </a:txBody>
                  <a:tcPr marL="73333" marR="73333" marT="36667" marB="3666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extLst>
                  <a:ext uri="{0D108BD9-81ED-4DB2-BD59-A6C34878D82A}">
                    <a16:rowId xmlns:a16="http://schemas.microsoft.com/office/drawing/2014/main" xmlns="" val="1619861062"/>
                  </a:ext>
                </a:extLst>
              </a:tr>
              <a:tr h="1336990">
                <a:tc>
                  <a:txBody>
                    <a:bodyPr/>
                    <a:lstStyle/>
                    <a:p>
                      <a:pPr marL="0" marR="0" algn="justLow" rtl="1">
                        <a:spcBef>
                          <a:spcPts val="0"/>
                        </a:spcBef>
                        <a:spcAft>
                          <a:spcPts val="0"/>
                        </a:spcAft>
                      </a:pPr>
                      <a:r>
                        <a:rPr lang="ar-SA" sz="1600" b="1" dirty="0">
                          <a:effectLst/>
                          <a:latin typeface="Times New Roman" panose="02020603050405020304" pitchFamily="18" charset="0"/>
                          <a:ea typeface="Times New Roman" panose="02020603050405020304" pitchFamily="18" charset="0"/>
                          <a:cs typeface="B Nazanin" panose="00000400000000000000" pitchFamily="2" charset="-78"/>
                        </a:rPr>
                        <a:t>پايين</a:t>
                      </a:r>
                      <a:r>
                        <a:rPr lang="en-US" sz="1600" dirty="0">
                          <a:effectLst/>
                          <a:latin typeface="Times New Roman" panose="02020603050405020304" pitchFamily="18" charset="0"/>
                          <a:ea typeface="Times New Roman" panose="02020603050405020304" pitchFamily="18" charset="0"/>
                          <a:cs typeface="B Nazanin" panose="00000400000000000000" pitchFamily="2" charset="-78"/>
                        </a:rPr>
                        <a:t>3 z- score </a:t>
                      </a:r>
                      <a:r>
                        <a:rPr lang="ar-SA" sz="1600" b="1" dirty="0">
                          <a:effectLst/>
                          <a:latin typeface="Times New Roman" panose="02020603050405020304" pitchFamily="18" charset="0"/>
                          <a:ea typeface="Times New Roman" panose="02020603050405020304" pitchFamily="18" charset="0"/>
                          <a:cs typeface="B Nazanin" panose="00000400000000000000" pitchFamily="2" charset="-78"/>
                        </a:rPr>
                        <a:t>-</a:t>
                      </a:r>
                      <a:r>
                        <a:rPr lang="ar-SA" sz="1600" dirty="0">
                          <a:effectLst/>
                          <a:latin typeface="Times New Roman" panose="02020603050405020304" pitchFamily="18" charset="0"/>
                          <a:ea typeface="Times New Roman" panose="02020603050405020304" pitchFamily="18" charset="0"/>
                          <a:cs typeface="B Nazanin" panose="00000400000000000000" pitchFamily="2" charset="-78"/>
                        </a:rPr>
                        <a:t> </a:t>
                      </a:r>
                      <a:endParaRPr lang="en-US" sz="1600" dirty="0">
                        <a:effectLst/>
                        <a:latin typeface="Times New Roman" panose="02020603050405020304" pitchFamily="18" charset="0"/>
                        <a:ea typeface="Times New Roman" panose="02020603050405020304" pitchFamily="18" charset="0"/>
                        <a:cs typeface="Lotus" panose="00000400000000000000"/>
                      </a:endParaRPr>
                    </a:p>
                  </a:txBody>
                  <a:tcPr marL="73333" marR="73333" marT="36667" marB="36667">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7C80"/>
                    </a:solidFill>
                  </a:tcPr>
                </a:tc>
                <a:tc>
                  <a:txBody>
                    <a:bodyPr/>
                    <a:lstStyle/>
                    <a:p>
                      <a:pPr marL="0" marR="0" algn="ctr" rtl="1">
                        <a:spcBef>
                          <a:spcPts val="0"/>
                        </a:spcBef>
                        <a:spcAft>
                          <a:spcPts val="0"/>
                        </a:spcAft>
                      </a:pPr>
                      <a:r>
                        <a:rPr lang="ar-SA" sz="1600" b="1" dirty="0">
                          <a:effectLst/>
                          <a:latin typeface="Times New Roman" panose="02020603050405020304" pitchFamily="18" charset="0"/>
                          <a:ea typeface="Times New Roman" panose="02020603050405020304" pitchFamily="18" charset="0"/>
                          <a:cs typeface="B Nazanin" panose="00000400000000000000" pitchFamily="2" charset="-78"/>
                        </a:rPr>
                        <a:t>کوتاه قدی شدید</a:t>
                      </a:r>
                      <a:endParaRPr lang="en-US" sz="1600" dirty="0">
                        <a:effectLst/>
                        <a:latin typeface="Times New Roman" panose="02020603050405020304" pitchFamily="18" charset="0"/>
                        <a:ea typeface="Times New Roman" panose="02020603050405020304" pitchFamily="18" charset="0"/>
                        <a:cs typeface="Lotus" panose="00000400000000000000"/>
                      </a:endParaRPr>
                    </a:p>
                    <a:p>
                      <a:pPr marL="0" marR="0" indent="18415" algn="ctr" rtl="1">
                        <a:spcBef>
                          <a:spcPts val="0"/>
                        </a:spcBef>
                        <a:spcAft>
                          <a:spcPts val="0"/>
                        </a:spcAft>
                      </a:pPr>
                      <a:r>
                        <a:rPr lang="en-US" sz="1600" dirty="0">
                          <a:effectLst/>
                          <a:latin typeface="Times New Roman" panose="02020603050405020304" pitchFamily="18" charset="0"/>
                          <a:ea typeface="Times New Roman" panose="02020603050405020304" pitchFamily="18" charset="0"/>
                          <a:cs typeface="B Nazanin" panose="00000400000000000000" pitchFamily="2" charset="-78"/>
                        </a:rPr>
                        <a:t>Severely stunted)</a:t>
                      </a:r>
                      <a:r>
                        <a:rPr lang="ar-SA" sz="1600" b="1" dirty="0">
                          <a:effectLst/>
                          <a:latin typeface="Times New Roman" panose="02020603050405020304" pitchFamily="18" charset="0"/>
                          <a:ea typeface="Times New Roman" panose="02020603050405020304" pitchFamily="18" charset="0"/>
                          <a:cs typeface="B Nazanin" panose="00000400000000000000" pitchFamily="2" charset="-78"/>
                        </a:rPr>
                        <a:t>)</a:t>
                      </a:r>
                      <a:endParaRPr lang="en-US" sz="1600" dirty="0">
                        <a:effectLst/>
                        <a:latin typeface="Times New Roman" panose="02020603050405020304" pitchFamily="18" charset="0"/>
                        <a:ea typeface="Times New Roman" panose="02020603050405020304" pitchFamily="18" charset="0"/>
                        <a:cs typeface="Lotus" panose="00000400000000000000"/>
                      </a:endParaRPr>
                    </a:p>
                  </a:txBody>
                  <a:tcPr marL="73333" marR="73333" marT="36667" marB="36667">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7C80"/>
                    </a:solidFill>
                  </a:tcPr>
                </a:tc>
                <a:tc>
                  <a:txBody>
                    <a:bodyPr/>
                    <a:lstStyle/>
                    <a:p>
                      <a:pPr marL="342900" marR="0" lvl="0" indent="-342900" algn="r" rtl="1">
                        <a:spcBef>
                          <a:spcPts val="0"/>
                        </a:spcBef>
                        <a:spcAft>
                          <a:spcPts val="0"/>
                        </a:spcAft>
                        <a:buFont typeface="Wingdings" panose="05000000000000000000" pitchFamily="2" charset="2"/>
                        <a:buChar char=""/>
                        <a:tabLst>
                          <a:tab pos="457200" algn="l"/>
                          <a:tab pos="1348740" algn="l"/>
                        </a:tabLst>
                      </a:pPr>
                      <a:r>
                        <a:rPr lang="ar-SA" sz="1600" b="1" dirty="0" smtClean="0">
                          <a:effectLst/>
                          <a:latin typeface="Times New Roman" panose="02020603050405020304" pitchFamily="18" charset="0"/>
                          <a:ea typeface="Times New Roman" panose="02020603050405020304" pitchFamily="18" charset="0"/>
                          <a:cs typeface="B Nazanin" panose="00000400000000000000" pitchFamily="2" charset="-78"/>
                        </a:rPr>
                        <a:t>به </a:t>
                      </a:r>
                      <a:r>
                        <a:rPr lang="ar-SA" sz="1600" b="1" dirty="0">
                          <a:effectLst/>
                          <a:latin typeface="Times New Roman" panose="02020603050405020304" pitchFamily="18" charset="0"/>
                          <a:ea typeface="Times New Roman" panose="02020603050405020304" pitchFamily="18" charset="0"/>
                          <a:cs typeface="B Nazanin" panose="00000400000000000000" pitchFamily="2" charset="-78"/>
                        </a:rPr>
                        <a:t>متخصص كودكان </a:t>
                      </a:r>
                      <a:r>
                        <a:rPr lang="fa-IR" sz="1600" b="1" dirty="0" smtClean="0">
                          <a:effectLst/>
                          <a:latin typeface="Times New Roman" panose="02020603050405020304" pitchFamily="18" charset="0"/>
                          <a:ea typeface="Times New Roman" panose="02020603050405020304" pitchFamily="18" charset="0"/>
                          <a:cs typeface="B Nazanin" panose="00000400000000000000" pitchFamily="2" charset="-78"/>
                        </a:rPr>
                        <a:t>ارجاع شود و برای ارزیابی و مشاوره تغذیه به کارشناس تغذیه ارجاع شود.</a:t>
                      </a:r>
                      <a:endParaRPr lang="en-US" sz="1600" dirty="0">
                        <a:effectLst/>
                        <a:latin typeface="Times New Roman" panose="02020603050405020304" pitchFamily="18" charset="0"/>
                        <a:ea typeface="Times New Roman" panose="02020603050405020304" pitchFamily="18" charset="0"/>
                        <a:cs typeface="Lotus" panose="00000400000000000000"/>
                      </a:endParaRPr>
                    </a:p>
                    <a:p>
                      <a:pPr marL="342900" marR="0" lvl="0" indent="-342900" algn="r" rtl="1">
                        <a:spcBef>
                          <a:spcPts val="0"/>
                        </a:spcBef>
                        <a:spcAft>
                          <a:spcPts val="0"/>
                        </a:spcAft>
                        <a:buFont typeface="Wingdings" panose="05000000000000000000" pitchFamily="2" charset="2"/>
                        <a:buChar char=""/>
                        <a:tabLst>
                          <a:tab pos="457200" algn="l"/>
                          <a:tab pos="1348740" algn="l"/>
                        </a:tabLst>
                      </a:pPr>
                      <a:r>
                        <a:rPr lang="ar-SA" sz="1600" b="1" kern="120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24 ساعت بعد </a:t>
                      </a:r>
                      <a:r>
                        <a:rPr lang="fa-IR" sz="1600" b="1" kern="1200" dirty="0" smtClean="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برای اطمینان از انجام ارجاع </a:t>
                      </a:r>
                      <a:r>
                        <a:rPr lang="ar-SA" sz="1600" b="1" kern="1200" dirty="0" smtClean="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پيگيري شود</a:t>
                      </a:r>
                      <a:r>
                        <a:rPr lang="fa-IR" sz="1600" b="1" kern="1200" dirty="0" smtClean="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 و سپس مشابه کوتاه قدی اقدام شود.</a:t>
                      </a:r>
                      <a:endParaRPr lang="en-US" sz="1600" b="1" kern="120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endParaRPr>
                    </a:p>
                  </a:txBody>
                  <a:tcPr marL="73333" marR="73333" marT="36667" marB="36667">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7C80"/>
                    </a:solidFill>
                  </a:tcPr>
                </a:tc>
                <a:extLst>
                  <a:ext uri="{0D108BD9-81ED-4DB2-BD59-A6C34878D82A}">
                    <a16:rowId xmlns:a16="http://schemas.microsoft.com/office/drawing/2014/main" xmlns="" val="3987063753"/>
                  </a:ext>
                </a:extLst>
              </a:tr>
            </a:tbl>
          </a:graphicData>
        </a:graphic>
      </p:graphicFrame>
    </p:spTree>
    <p:extLst>
      <p:ext uri="{BB962C8B-B14F-4D97-AF65-F5344CB8AC3E}">
        <p14:creationId xmlns:p14="http://schemas.microsoft.com/office/powerpoint/2010/main" val="1170698459"/>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57200" y="304800"/>
            <a:ext cx="3888431" cy="3265543"/>
          </a:xfrm>
          <a:prstGeom prst="rect">
            <a:avLst/>
          </a:prstGeom>
          <a:effectLst>
            <a:glow rad="228600">
              <a:schemeClr val="tx2">
                <a:lumMod val="75000"/>
                <a:alpha val="40000"/>
              </a:schemeClr>
            </a:glow>
          </a:effectLst>
          <a:scene3d>
            <a:camera prst="orthographicFront"/>
            <a:lightRig rig="threePt" dir="t"/>
          </a:scene3d>
          <a:sp3d>
            <a:bevelT w="152400" h="50800" prst="softRound"/>
          </a:sp3d>
        </p:spPr>
      </p:pic>
      <p:sp>
        <p:nvSpPr>
          <p:cNvPr id="3" name="5-Point Star 2"/>
          <p:cNvSpPr/>
          <p:nvPr/>
        </p:nvSpPr>
        <p:spPr bwMode="auto">
          <a:xfrm>
            <a:off x="2051719" y="1268760"/>
            <a:ext cx="216024" cy="156235"/>
          </a:xfrm>
          <a:prstGeom prst="star5">
            <a:avLst/>
          </a:prstGeom>
          <a:solidFill>
            <a:schemeClr val="accent1"/>
          </a:solidFill>
          <a:ln w="12700" cap="sq"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mtClean="0">
              <a:solidFill>
                <a:srgbClr val="000000"/>
              </a:solidFill>
            </a:endParaRPr>
          </a:p>
        </p:txBody>
      </p:sp>
      <p:cxnSp>
        <p:nvCxnSpPr>
          <p:cNvPr id="8" name="Straight Connector 7"/>
          <p:cNvCxnSpPr/>
          <p:nvPr/>
        </p:nvCxnSpPr>
        <p:spPr bwMode="auto">
          <a:xfrm>
            <a:off x="8820472" y="3939985"/>
            <a:ext cx="0" cy="1289215"/>
          </a:xfrm>
          <a:prstGeom prst="line">
            <a:avLst/>
          </a:prstGeom>
          <a:solidFill>
            <a:schemeClr val="accent1"/>
          </a:solidFill>
          <a:ln w="12700" cap="sq" cmpd="sng" algn="ctr">
            <a:solidFill>
              <a:schemeClr val="tx1"/>
            </a:solidFill>
            <a:prstDash val="solid"/>
            <a:round/>
            <a:headEnd type="none" w="sm" len="sm"/>
            <a:tailEnd type="none" w="sm" len="sm"/>
          </a:ln>
          <a:effectLst/>
        </p:spPr>
      </p:cxnSp>
      <p:graphicFrame>
        <p:nvGraphicFramePr>
          <p:cNvPr id="6" name="Table 5"/>
          <p:cNvGraphicFramePr>
            <a:graphicFrameLocks noGrp="1"/>
          </p:cNvGraphicFramePr>
          <p:nvPr>
            <p:extLst>
              <p:ext uri="{D42A27DB-BD31-4B8C-83A1-F6EECF244321}">
                <p14:modId xmlns:p14="http://schemas.microsoft.com/office/powerpoint/2010/main" val="4238724687"/>
              </p:ext>
            </p:extLst>
          </p:nvPr>
        </p:nvGraphicFramePr>
        <p:xfrm>
          <a:off x="467544" y="4114800"/>
          <a:ext cx="8352928" cy="1981200"/>
        </p:xfrm>
        <a:graphic>
          <a:graphicData uri="http://schemas.openxmlformats.org/drawingml/2006/table">
            <a:tbl>
              <a:tblPr rtl="1" firstRow="1" firstCol="1" bandRow="1"/>
              <a:tblGrid>
                <a:gridCol w="2080679">
                  <a:extLst>
                    <a:ext uri="{9D8B030D-6E8A-4147-A177-3AD203B41FA5}">
                      <a16:colId xmlns:a16="http://schemas.microsoft.com/office/drawing/2014/main" xmlns="" val="4213005485"/>
                    </a:ext>
                  </a:extLst>
                </a:gridCol>
                <a:gridCol w="1436235">
                  <a:extLst>
                    <a:ext uri="{9D8B030D-6E8A-4147-A177-3AD203B41FA5}">
                      <a16:colId xmlns:a16="http://schemas.microsoft.com/office/drawing/2014/main" xmlns="" val="655528365"/>
                    </a:ext>
                  </a:extLst>
                </a:gridCol>
                <a:gridCol w="4836014">
                  <a:extLst>
                    <a:ext uri="{9D8B030D-6E8A-4147-A177-3AD203B41FA5}">
                      <a16:colId xmlns:a16="http://schemas.microsoft.com/office/drawing/2014/main" xmlns="" val="2753667502"/>
                    </a:ext>
                  </a:extLst>
                </a:gridCol>
              </a:tblGrid>
              <a:tr h="926017">
                <a:tc>
                  <a:txBody>
                    <a:bodyPr/>
                    <a:lstStyle/>
                    <a:p>
                      <a:pPr marL="0" marR="0" indent="316865" algn="ctr" rtl="1">
                        <a:spcBef>
                          <a:spcPts val="0"/>
                        </a:spcBef>
                        <a:spcAft>
                          <a:spcPts val="0"/>
                        </a:spcAft>
                      </a:pPr>
                      <a:r>
                        <a:rPr lang="ar-SA" sz="2000" b="1" dirty="0">
                          <a:effectLst/>
                          <a:latin typeface="Times New Roman" panose="02020603050405020304" pitchFamily="18" charset="0"/>
                          <a:ea typeface="Times New Roman" panose="02020603050405020304" pitchFamily="18" charset="0"/>
                          <a:cs typeface="B Nazanin" panose="00000400000000000000" pitchFamily="2" charset="-78"/>
                        </a:rPr>
                        <a:t>منحني قد براي سن </a:t>
                      </a:r>
                      <a:endParaRPr lang="en-US" sz="2000" dirty="0">
                        <a:effectLst/>
                        <a:latin typeface="Times New Roman" panose="02020603050405020304" pitchFamily="18" charset="0"/>
                        <a:ea typeface="Times New Roman" panose="02020603050405020304" pitchFamily="18" charset="0"/>
                        <a:cs typeface="Lotus" panose="00000400000000000000"/>
                      </a:endParaRPr>
                    </a:p>
                  </a:txBody>
                  <a:tcPr marL="73333" marR="73333" marT="36667" marB="36667"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marL="0" marR="0" indent="18415" algn="ctr" rtl="1">
                        <a:spcBef>
                          <a:spcPts val="0"/>
                        </a:spcBef>
                        <a:spcAft>
                          <a:spcPts val="0"/>
                        </a:spcAft>
                      </a:pPr>
                      <a:r>
                        <a:rPr lang="ar-SA" sz="2000" b="1" dirty="0">
                          <a:effectLst/>
                          <a:latin typeface="Times New Roman" panose="02020603050405020304" pitchFamily="18" charset="0"/>
                          <a:ea typeface="Times New Roman" panose="02020603050405020304" pitchFamily="18" charset="0"/>
                          <a:cs typeface="B Nazanin" panose="00000400000000000000" pitchFamily="2" charset="-78"/>
                        </a:rPr>
                        <a:t>طبقه بندي</a:t>
                      </a:r>
                      <a:endParaRPr lang="en-US" sz="2000" dirty="0">
                        <a:effectLst/>
                        <a:latin typeface="Times New Roman" panose="02020603050405020304" pitchFamily="18" charset="0"/>
                        <a:ea typeface="Times New Roman" panose="02020603050405020304" pitchFamily="18" charset="0"/>
                        <a:cs typeface="Lotus" panose="00000400000000000000"/>
                      </a:endParaRPr>
                    </a:p>
                  </a:txBody>
                  <a:tcPr marL="73333" marR="73333" marT="36667" marB="36667"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marL="0" marR="0" indent="316865" algn="ctr" rtl="1">
                        <a:spcBef>
                          <a:spcPts val="0"/>
                        </a:spcBef>
                        <a:spcAft>
                          <a:spcPts val="0"/>
                        </a:spcAft>
                      </a:pPr>
                      <a:r>
                        <a:rPr lang="ar-SA" sz="2000" b="1" dirty="0">
                          <a:effectLst/>
                          <a:latin typeface="Times New Roman" panose="02020603050405020304" pitchFamily="18" charset="0"/>
                          <a:ea typeface="Times New Roman" panose="02020603050405020304" pitchFamily="18" charset="0"/>
                          <a:cs typeface="B Nazanin" panose="00000400000000000000" pitchFamily="2" charset="-78"/>
                        </a:rPr>
                        <a:t>توصيه‌ها/ اقدام </a:t>
                      </a:r>
                      <a:endParaRPr lang="en-US" sz="2000" dirty="0">
                        <a:effectLst/>
                        <a:latin typeface="Times New Roman" panose="02020603050405020304" pitchFamily="18" charset="0"/>
                        <a:ea typeface="Times New Roman" panose="02020603050405020304" pitchFamily="18" charset="0"/>
                        <a:cs typeface="Lotus" panose="00000400000000000000"/>
                      </a:endParaRPr>
                    </a:p>
                  </a:txBody>
                  <a:tcPr marL="73333" marR="73333" marT="36667" marB="3666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extLst>
                  <a:ext uri="{0D108BD9-81ED-4DB2-BD59-A6C34878D82A}">
                    <a16:rowId xmlns:a16="http://schemas.microsoft.com/office/drawing/2014/main" xmlns="" val="1619861062"/>
                  </a:ext>
                </a:extLst>
              </a:tr>
              <a:tr h="1055183">
                <a:tc>
                  <a:txBody>
                    <a:bodyPr/>
                    <a:lstStyle/>
                    <a:p>
                      <a:pPr marL="0" marR="0" algn="ctr" rtl="1">
                        <a:spcBef>
                          <a:spcPts val="0"/>
                        </a:spcBef>
                        <a:spcAft>
                          <a:spcPts val="0"/>
                        </a:spcAft>
                      </a:pPr>
                      <a:r>
                        <a:rPr lang="ar-SA" sz="1600" b="1" dirty="0">
                          <a:effectLst/>
                          <a:latin typeface="Times New Roman" panose="02020603050405020304" pitchFamily="18" charset="0"/>
                          <a:ea typeface="Times New Roman" panose="02020603050405020304" pitchFamily="18" charset="0"/>
                          <a:cs typeface="B Nazanin" panose="00000400000000000000" pitchFamily="2" charset="-78"/>
                        </a:rPr>
                        <a:t>بيشتر از </a:t>
                      </a:r>
                      <a:r>
                        <a:rPr lang="en-US" sz="1600" dirty="0" smtClean="0">
                          <a:effectLst/>
                          <a:latin typeface="Times New Roman" panose="02020603050405020304" pitchFamily="18" charset="0"/>
                          <a:ea typeface="Times New Roman" panose="02020603050405020304" pitchFamily="18" charset="0"/>
                          <a:cs typeface="B Nazanin" panose="00000400000000000000" pitchFamily="2" charset="-78"/>
                        </a:rPr>
                        <a:t>+</a:t>
                      </a:r>
                      <a:r>
                        <a:rPr lang="en-US" sz="1600" dirty="0">
                          <a:effectLst/>
                          <a:latin typeface="Times New Roman" panose="02020603050405020304" pitchFamily="18" charset="0"/>
                          <a:ea typeface="Times New Roman" panose="02020603050405020304" pitchFamily="18" charset="0"/>
                          <a:cs typeface="B Nazanin" panose="00000400000000000000" pitchFamily="2" charset="-78"/>
                        </a:rPr>
                        <a:t>3z- score</a:t>
                      </a:r>
                      <a:r>
                        <a:rPr lang="en-US" sz="1600" b="1" dirty="0">
                          <a:effectLst/>
                          <a:latin typeface="B Nazanin" panose="00000400000000000000" pitchFamily="2" charset="-78"/>
                          <a:ea typeface="Times New Roman" panose="02020603050405020304" pitchFamily="18" charset="0"/>
                          <a:cs typeface="Lotus" panose="00000400000000000000"/>
                        </a:rPr>
                        <a:t> </a:t>
                      </a:r>
                      <a:endParaRPr lang="en-US" sz="1600" dirty="0">
                        <a:effectLst/>
                        <a:latin typeface="Times New Roman" panose="02020603050405020304" pitchFamily="18" charset="0"/>
                        <a:ea typeface="Times New Roman" panose="02020603050405020304" pitchFamily="18" charset="0"/>
                        <a:cs typeface="Lotus" panose="00000400000000000000"/>
                      </a:endParaRPr>
                    </a:p>
                  </a:txBody>
                  <a:tcPr marL="73333" marR="73333" marT="36667" marB="36667"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7C80"/>
                    </a:solidFill>
                  </a:tcPr>
                </a:tc>
                <a:tc>
                  <a:txBody>
                    <a:bodyPr/>
                    <a:lstStyle/>
                    <a:p>
                      <a:pPr marL="0" marR="0" algn="ctr" rtl="1">
                        <a:spcBef>
                          <a:spcPts val="0"/>
                        </a:spcBef>
                        <a:spcAft>
                          <a:spcPts val="0"/>
                        </a:spcAft>
                      </a:pPr>
                      <a:r>
                        <a:rPr lang="ar-SA" sz="1600" b="1" dirty="0">
                          <a:effectLst/>
                          <a:latin typeface="Times New Roman" panose="02020603050405020304" pitchFamily="18" charset="0"/>
                          <a:ea typeface="Times New Roman" panose="02020603050405020304" pitchFamily="18" charset="0"/>
                          <a:cs typeface="B Nazanin" panose="00000400000000000000" pitchFamily="2" charset="-78"/>
                        </a:rPr>
                        <a:t>خيلي بلند قد</a:t>
                      </a:r>
                      <a:endParaRPr lang="en-US" sz="1600" dirty="0">
                        <a:effectLst/>
                        <a:latin typeface="Times New Roman" panose="02020603050405020304" pitchFamily="18" charset="0"/>
                        <a:ea typeface="Times New Roman" panose="02020603050405020304" pitchFamily="18" charset="0"/>
                        <a:cs typeface="Lotus" panose="00000400000000000000"/>
                      </a:endParaRPr>
                    </a:p>
                  </a:txBody>
                  <a:tcPr marL="73333" marR="73333" marT="36667" marB="36667"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7C80"/>
                    </a:solidFill>
                  </a:tcPr>
                </a:tc>
                <a:tc>
                  <a:txBody>
                    <a:bodyPr/>
                    <a:lstStyle/>
                    <a:p>
                      <a:pPr marL="342900" marR="0" lvl="0" indent="-342900" algn="r" rtl="1">
                        <a:spcBef>
                          <a:spcPts val="0"/>
                        </a:spcBef>
                        <a:spcAft>
                          <a:spcPts val="0"/>
                        </a:spcAft>
                        <a:buFont typeface="Wingdings" panose="05000000000000000000" pitchFamily="2" charset="2"/>
                        <a:buChar char=""/>
                        <a:tabLst>
                          <a:tab pos="457200" algn="l"/>
                          <a:tab pos="1348740" algn="l"/>
                        </a:tabLst>
                      </a:pPr>
                      <a:r>
                        <a:rPr lang="ar-SA" sz="1600" b="1" dirty="0">
                          <a:effectLst/>
                          <a:latin typeface="Times New Roman" panose="02020603050405020304" pitchFamily="18" charset="0"/>
                          <a:ea typeface="Times New Roman" panose="02020603050405020304" pitchFamily="18" charset="0"/>
                          <a:cs typeface="B Nazanin" panose="00000400000000000000" pitchFamily="2" charset="-78"/>
                        </a:rPr>
                        <a:t>در صورت شك به وجود مشكل</a:t>
                      </a:r>
                      <a:r>
                        <a:rPr lang="ar-SA" sz="1600" b="1" dirty="0">
                          <a:solidFill>
                            <a:srgbClr val="FFFF00"/>
                          </a:solidFill>
                          <a:effectLst/>
                          <a:latin typeface="Times New Roman" panose="02020603050405020304" pitchFamily="18" charset="0"/>
                          <a:ea typeface="Times New Roman" panose="02020603050405020304" pitchFamily="18" charset="0"/>
                          <a:cs typeface="B Nazanin" panose="00000400000000000000" pitchFamily="2" charset="-78"/>
                        </a:rPr>
                        <a:t> </a:t>
                      </a:r>
                      <a:r>
                        <a:rPr lang="ar-SA" sz="1600" b="1" dirty="0">
                          <a:effectLst/>
                          <a:latin typeface="Times New Roman" panose="02020603050405020304" pitchFamily="18" charset="0"/>
                          <a:ea typeface="Times New Roman" panose="02020603050405020304" pitchFamily="18" charset="0"/>
                          <a:cs typeface="B Nazanin" panose="00000400000000000000" pitchFamily="2" charset="-78"/>
                        </a:rPr>
                        <a:t>ارجاع  به متخصص كودكان</a:t>
                      </a:r>
                      <a:endParaRPr lang="en-US" sz="1600" dirty="0">
                        <a:effectLst/>
                        <a:latin typeface="Times New Roman" panose="02020603050405020304" pitchFamily="18" charset="0"/>
                        <a:ea typeface="Times New Roman" panose="02020603050405020304" pitchFamily="18" charset="0"/>
                        <a:cs typeface="Lotus" panose="00000400000000000000"/>
                      </a:endParaRPr>
                    </a:p>
                    <a:p>
                      <a:pPr marL="342900" marR="0" lvl="0" indent="-342900" algn="r" defTabSz="914400" rtl="1" eaLnBrk="1" latinLnBrk="0" hangingPunct="1">
                        <a:spcBef>
                          <a:spcPts val="0"/>
                        </a:spcBef>
                        <a:spcAft>
                          <a:spcPts val="0"/>
                        </a:spcAft>
                        <a:buFont typeface="Wingdings" panose="05000000000000000000" pitchFamily="2" charset="2"/>
                        <a:buChar char=""/>
                        <a:tabLst>
                          <a:tab pos="457200" algn="l"/>
                          <a:tab pos="1348740" algn="l"/>
                        </a:tabLst>
                      </a:pPr>
                      <a:r>
                        <a:rPr lang="ar-SA" sz="1600" b="1" kern="120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24 ساعت بعد </a:t>
                      </a:r>
                      <a:r>
                        <a:rPr kumimoji="0" lang="fa-IR" sz="1600" b="1" i="0" u="none" strike="noStrike" kern="1200" cap="none" spc="0" normalizeH="0" baseline="0" noProof="0" dirty="0" smtClean="0">
                          <a:ln>
                            <a:noFill/>
                          </a:ln>
                          <a:solidFill>
                            <a:srgbClr val="000000"/>
                          </a:solidFill>
                          <a:effectLst/>
                          <a:uLnTx/>
                          <a:uFillTx/>
                          <a:latin typeface="Times New Roman" panose="02020603050405020304" pitchFamily="18" charset="0"/>
                          <a:ea typeface="Times New Roman" panose="02020603050405020304" pitchFamily="18" charset="0"/>
                          <a:cs typeface="B Nazanin" panose="00000400000000000000" pitchFamily="2" charset="-78"/>
                        </a:rPr>
                        <a:t>برای اطمینان از انجام ارجاع </a:t>
                      </a:r>
                      <a:r>
                        <a:rPr lang="ar-SA" sz="1600" b="1" kern="1200" dirty="0" smtClean="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پيگيري شود</a:t>
                      </a:r>
                      <a:r>
                        <a:rPr lang="fa-IR" sz="1600" b="1" kern="1200" dirty="0" smtClean="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a:t>
                      </a:r>
                      <a:endParaRPr lang="en-US" sz="1600" b="1" kern="120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endParaRPr>
                    </a:p>
                  </a:txBody>
                  <a:tcPr marL="73333" marR="73333" marT="36667" marB="3666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7C80"/>
                    </a:solidFill>
                  </a:tcPr>
                </a:tc>
                <a:extLst>
                  <a:ext uri="{0D108BD9-81ED-4DB2-BD59-A6C34878D82A}">
                    <a16:rowId xmlns:a16="http://schemas.microsoft.com/office/drawing/2014/main" xmlns="" val="308406576"/>
                  </a:ext>
                </a:extLst>
              </a:tr>
            </a:tbl>
          </a:graphicData>
        </a:graphic>
      </p:graphicFrame>
    </p:spTree>
    <p:extLst>
      <p:ext uri="{BB962C8B-B14F-4D97-AF65-F5344CB8AC3E}">
        <p14:creationId xmlns:p14="http://schemas.microsoft.com/office/powerpoint/2010/main" val="3476903343"/>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381000" y="109132"/>
            <a:ext cx="3528392" cy="2836550"/>
          </a:xfrm>
          <a:prstGeom prst="rect">
            <a:avLst/>
          </a:prstGeom>
          <a:effectLst>
            <a:glow rad="228600">
              <a:schemeClr val="tx2">
                <a:lumMod val="75000"/>
                <a:alpha val="40000"/>
              </a:schemeClr>
            </a:glow>
          </a:effectLst>
          <a:scene3d>
            <a:camera prst="orthographicFront"/>
            <a:lightRig rig="threePt" dir="t"/>
          </a:scene3d>
          <a:sp3d>
            <a:bevelT w="152400" h="50800" prst="softRound"/>
          </a:sp3d>
        </p:spPr>
      </p:pic>
      <p:sp>
        <p:nvSpPr>
          <p:cNvPr id="3" name="5-Point Star 2"/>
          <p:cNvSpPr/>
          <p:nvPr/>
        </p:nvSpPr>
        <p:spPr bwMode="auto">
          <a:xfrm>
            <a:off x="3203848" y="1676400"/>
            <a:ext cx="216024" cy="156235"/>
          </a:xfrm>
          <a:prstGeom prst="star5">
            <a:avLst/>
          </a:prstGeom>
          <a:solidFill>
            <a:schemeClr val="accent1"/>
          </a:solidFill>
          <a:ln w="12700" cap="sq"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mtClean="0">
              <a:solidFill>
                <a:srgbClr val="000000"/>
              </a:solidFill>
            </a:endParaRPr>
          </a:p>
        </p:txBody>
      </p:sp>
      <p:cxnSp>
        <p:nvCxnSpPr>
          <p:cNvPr id="6" name="Straight Connector 5"/>
          <p:cNvCxnSpPr/>
          <p:nvPr/>
        </p:nvCxnSpPr>
        <p:spPr bwMode="auto">
          <a:xfrm>
            <a:off x="539552" y="2996952"/>
            <a:ext cx="0" cy="3744416"/>
          </a:xfrm>
          <a:prstGeom prst="line">
            <a:avLst/>
          </a:prstGeom>
          <a:solidFill>
            <a:schemeClr val="accent1"/>
          </a:solidFill>
          <a:ln w="12700" cap="sq" cmpd="sng" algn="ctr">
            <a:solidFill>
              <a:schemeClr val="tx1"/>
            </a:solidFill>
            <a:prstDash val="solid"/>
            <a:round/>
            <a:headEnd type="none" w="sm" len="sm"/>
            <a:tailEnd type="none" w="sm" len="sm"/>
          </a:ln>
          <a:effectLst/>
        </p:spPr>
      </p:cxnSp>
      <p:graphicFrame>
        <p:nvGraphicFramePr>
          <p:cNvPr id="7" name="Table 6"/>
          <p:cNvGraphicFramePr>
            <a:graphicFrameLocks noGrp="1"/>
          </p:cNvGraphicFramePr>
          <p:nvPr>
            <p:extLst>
              <p:ext uri="{D42A27DB-BD31-4B8C-83A1-F6EECF244321}">
                <p14:modId xmlns:p14="http://schemas.microsoft.com/office/powerpoint/2010/main" val="1277591289"/>
              </p:ext>
            </p:extLst>
          </p:nvPr>
        </p:nvGraphicFramePr>
        <p:xfrm>
          <a:off x="228600" y="2815180"/>
          <a:ext cx="8515673" cy="3926188"/>
        </p:xfrm>
        <a:graphic>
          <a:graphicData uri="http://schemas.openxmlformats.org/drawingml/2006/table">
            <a:tbl>
              <a:tblPr rtl="1" firstRow="1" firstCol="1" bandRow="1"/>
              <a:tblGrid>
                <a:gridCol w="2121218">
                  <a:extLst>
                    <a:ext uri="{9D8B030D-6E8A-4147-A177-3AD203B41FA5}">
                      <a16:colId xmlns:a16="http://schemas.microsoft.com/office/drawing/2014/main" xmlns="" val="4213005485"/>
                    </a:ext>
                  </a:extLst>
                </a:gridCol>
                <a:gridCol w="1464218">
                  <a:extLst>
                    <a:ext uri="{9D8B030D-6E8A-4147-A177-3AD203B41FA5}">
                      <a16:colId xmlns:a16="http://schemas.microsoft.com/office/drawing/2014/main" xmlns="" val="655528365"/>
                    </a:ext>
                  </a:extLst>
                </a:gridCol>
                <a:gridCol w="4930237">
                  <a:extLst>
                    <a:ext uri="{9D8B030D-6E8A-4147-A177-3AD203B41FA5}">
                      <a16:colId xmlns:a16="http://schemas.microsoft.com/office/drawing/2014/main" xmlns="" val="2753667502"/>
                    </a:ext>
                  </a:extLst>
                </a:gridCol>
              </a:tblGrid>
              <a:tr h="464220">
                <a:tc>
                  <a:txBody>
                    <a:bodyPr/>
                    <a:lstStyle/>
                    <a:p>
                      <a:pPr marL="0" marR="0" indent="316865" algn="ctr" rtl="1">
                        <a:spcBef>
                          <a:spcPts val="0"/>
                        </a:spcBef>
                        <a:spcAft>
                          <a:spcPts val="0"/>
                        </a:spcAft>
                      </a:pPr>
                      <a:r>
                        <a:rPr lang="ar-SA" sz="2000" b="1" dirty="0">
                          <a:effectLst/>
                          <a:latin typeface="Times New Roman" panose="02020603050405020304" pitchFamily="18" charset="0"/>
                          <a:ea typeface="Times New Roman" panose="02020603050405020304" pitchFamily="18" charset="0"/>
                          <a:cs typeface="B Nazanin" panose="00000400000000000000" pitchFamily="2" charset="-78"/>
                        </a:rPr>
                        <a:t>منحني قد براي سن </a:t>
                      </a:r>
                      <a:endParaRPr lang="en-US" sz="2000" dirty="0">
                        <a:effectLst/>
                        <a:latin typeface="Times New Roman" panose="02020603050405020304" pitchFamily="18" charset="0"/>
                        <a:ea typeface="Times New Roman" panose="02020603050405020304" pitchFamily="18" charset="0"/>
                        <a:cs typeface="Lotus" panose="00000400000000000000"/>
                      </a:endParaRPr>
                    </a:p>
                  </a:txBody>
                  <a:tcPr marL="73333" marR="73333" marT="36667" marB="36667"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marL="0" marR="0" indent="18415" algn="ctr" rtl="1">
                        <a:spcBef>
                          <a:spcPts val="0"/>
                        </a:spcBef>
                        <a:spcAft>
                          <a:spcPts val="0"/>
                        </a:spcAft>
                      </a:pPr>
                      <a:r>
                        <a:rPr lang="ar-SA" sz="2000" b="1" dirty="0">
                          <a:effectLst/>
                          <a:latin typeface="Times New Roman" panose="02020603050405020304" pitchFamily="18" charset="0"/>
                          <a:ea typeface="Times New Roman" panose="02020603050405020304" pitchFamily="18" charset="0"/>
                          <a:cs typeface="B Nazanin" panose="00000400000000000000" pitchFamily="2" charset="-78"/>
                        </a:rPr>
                        <a:t>طبقه بندي</a:t>
                      </a:r>
                      <a:endParaRPr lang="en-US" sz="2000" dirty="0">
                        <a:effectLst/>
                        <a:latin typeface="Times New Roman" panose="02020603050405020304" pitchFamily="18" charset="0"/>
                        <a:ea typeface="Times New Roman" panose="02020603050405020304" pitchFamily="18" charset="0"/>
                        <a:cs typeface="Lotus" panose="00000400000000000000"/>
                      </a:endParaRPr>
                    </a:p>
                  </a:txBody>
                  <a:tcPr marL="73333" marR="73333" marT="36667" marB="36667"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marL="0" marR="0" indent="316865" algn="ctr" rtl="1">
                        <a:spcBef>
                          <a:spcPts val="0"/>
                        </a:spcBef>
                        <a:spcAft>
                          <a:spcPts val="0"/>
                        </a:spcAft>
                      </a:pPr>
                      <a:r>
                        <a:rPr lang="ar-SA" sz="2000" b="1" dirty="0">
                          <a:effectLst/>
                          <a:latin typeface="Times New Roman" panose="02020603050405020304" pitchFamily="18" charset="0"/>
                          <a:ea typeface="Times New Roman" panose="02020603050405020304" pitchFamily="18" charset="0"/>
                          <a:cs typeface="B Nazanin" panose="00000400000000000000" pitchFamily="2" charset="-78"/>
                        </a:rPr>
                        <a:t>توصيه‌ها/ اقدام </a:t>
                      </a:r>
                      <a:endParaRPr lang="en-US" sz="2000" dirty="0">
                        <a:effectLst/>
                        <a:latin typeface="Times New Roman" panose="02020603050405020304" pitchFamily="18" charset="0"/>
                        <a:ea typeface="Times New Roman" panose="02020603050405020304" pitchFamily="18" charset="0"/>
                        <a:cs typeface="Lotus" panose="00000400000000000000"/>
                      </a:endParaRPr>
                    </a:p>
                  </a:txBody>
                  <a:tcPr marL="73333" marR="73333" marT="36667" marB="3666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extLst>
                  <a:ext uri="{0D108BD9-81ED-4DB2-BD59-A6C34878D82A}">
                    <a16:rowId xmlns:a16="http://schemas.microsoft.com/office/drawing/2014/main" xmlns="" val="1619861062"/>
                  </a:ext>
                </a:extLst>
              </a:tr>
              <a:tr h="2912739">
                <a:tc>
                  <a:txBody>
                    <a:bodyPr/>
                    <a:lstStyle/>
                    <a:p>
                      <a:pPr marL="0" marR="0" algn="justLow" rtl="1">
                        <a:spcBef>
                          <a:spcPts val="0"/>
                        </a:spcBef>
                        <a:spcAft>
                          <a:spcPts val="0"/>
                        </a:spcAft>
                      </a:pPr>
                      <a:r>
                        <a:rPr lang="en-US" sz="1600" dirty="0">
                          <a:effectLst/>
                          <a:latin typeface="Times New Roman" panose="02020603050405020304" pitchFamily="18" charset="0"/>
                          <a:ea typeface="Times New Roman" panose="02020603050405020304" pitchFamily="18" charset="0"/>
                          <a:cs typeface="B Nazanin" panose="00000400000000000000" pitchFamily="2" charset="-78"/>
                        </a:rPr>
                        <a:t>  </a:t>
                      </a:r>
                      <a:r>
                        <a:rPr lang="ar-SA" sz="1600" b="1" dirty="0" smtClean="0">
                          <a:effectLst/>
                          <a:latin typeface="Times New Roman" panose="02020603050405020304" pitchFamily="18" charset="0"/>
                          <a:ea typeface="Times New Roman" panose="02020603050405020304" pitchFamily="18" charset="0"/>
                          <a:cs typeface="B Nazanin" panose="00000400000000000000" pitchFamily="2" charset="-78"/>
                        </a:rPr>
                        <a:t>مساوي</a:t>
                      </a:r>
                      <a:r>
                        <a:rPr lang="en-US" sz="1600" dirty="0" smtClean="0">
                          <a:effectLst/>
                          <a:latin typeface="Times New Roman" panose="02020603050405020304" pitchFamily="18" charset="0"/>
                          <a:ea typeface="Times New Roman" panose="02020603050405020304" pitchFamily="18" charset="0"/>
                          <a:cs typeface="B Nazanin" panose="00000400000000000000" pitchFamily="2" charset="-78"/>
                        </a:rPr>
                        <a:t> </a:t>
                      </a:r>
                      <a:r>
                        <a:rPr lang="en-US" sz="1600" dirty="0">
                          <a:effectLst/>
                          <a:latin typeface="Times New Roman" panose="02020603050405020304" pitchFamily="18" charset="0"/>
                          <a:ea typeface="Times New Roman" panose="02020603050405020304" pitchFamily="18" charset="0"/>
                          <a:cs typeface="B Nazanin" panose="00000400000000000000" pitchFamily="2" charset="-78"/>
                        </a:rPr>
                        <a:t>-3 z- score</a:t>
                      </a:r>
                      <a:r>
                        <a:rPr lang="ar-SA" sz="1600" b="1" dirty="0">
                          <a:effectLst/>
                          <a:latin typeface="Times New Roman" panose="02020603050405020304" pitchFamily="18" charset="0"/>
                          <a:ea typeface="Times New Roman" panose="02020603050405020304" pitchFamily="18" charset="0"/>
                          <a:cs typeface="B Nazanin" panose="00000400000000000000" pitchFamily="2" charset="-78"/>
                        </a:rPr>
                        <a:t>تا كمتر </a:t>
                      </a:r>
                      <a:r>
                        <a:rPr lang="ar-SA" sz="1600" b="1" dirty="0" smtClean="0">
                          <a:effectLst/>
                          <a:latin typeface="Times New Roman" panose="02020603050405020304" pitchFamily="18" charset="0"/>
                          <a:ea typeface="Times New Roman" panose="02020603050405020304" pitchFamily="18" charset="0"/>
                          <a:cs typeface="B Nazanin" panose="00000400000000000000" pitchFamily="2" charset="-78"/>
                        </a:rPr>
                        <a:t>از</a:t>
                      </a:r>
                      <a:r>
                        <a:rPr lang="fa-IR" sz="1600" b="1" dirty="0" smtClean="0">
                          <a:effectLst/>
                          <a:latin typeface="Times New Roman" panose="02020603050405020304" pitchFamily="18" charset="0"/>
                          <a:ea typeface="Times New Roman" panose="02020603050405020304" pitchFamily="18" charset="0"/>
                          <a:cs typeface="B Nazanin" panose="00000400000000000000" pitchFamily="2" charset="-78"/>
                        </a:rPr>
                        <a:t> </a:t>
                      </a:r>
                      <a:r>
                        <a:rPr lang="ar-SA" sz="1600" b="1" dirty="0" smtClean="0">
                          <a:effectLst/>
                          <a:latin typeface="Times New Roman" panose="02020603050405020304" pitchFamily="18" charset="0"/>
                          <a:ea typeface="Times New Roman" panose="02020603050405020304" pitchFamily="18" charset="0"/>
                          <a:cs typeface="B Nazanin" panose="00000400000000000000" pitchFamily="2" charset="-78"/>
                        </a:rPr>
                        <a:t>  </a:t>
                      </a:r>
                      <a:r>
                        <a:rPr lang="en-US" sz="1600" dirty="0">
                          <a:effectLst/>
                          <a:latin typeface="Times New Roman" panose="02020603050405020304" pitchFamily="18" charset="0"/>
                          <a:ea typeface="Times New Roman" panose="02020603050405020304" pitchFamily="18" charset="0"/>
                          <a:cs typeface="B Nazanin" panose="00000400000000000000" pitchFamily="2" charset="-78"/>
                        </a:rPr>
                        <a:t>-2 z- score</a:t>
                      </a:r>
                      <a:endParaRPr lang="en-US" sz="1600" dirty="0">
                        <a:effectLst/>
                        <a:latin typeface="Times New Roman" panose="02020603050405020304" pitchFamily="18" charset="0"/>
                        <a:ea typeface="Times New Roman" panose="02020603050405020304" pitchFamily="18" charset="0"/>
                        <a:cs typeface="Lotus" panose="00000400000000000000"/>
                      </a:endParaRPr>
                    </a:p>
                    <a:p>
                      <a:pPr marL="457200" marR="0" algn="justLow" rtl="1">
                        <a:spcBef>
                          <a:spcPts val="0"/>
                        </a:spcBef>
                        <a:spcAft>
                          <a:spcPts val="0"/>
                        </a:spcAft>
                      </a:pPr>
                      <a:r>
                        <a:rPr lang="en-US" sz="1600" b="1" dirty="0">
                          <a:effectLst/>
                          <a:latin typeface="B Nazanin" panose="00000400000000000000" pitchFamily="2" charset="-78"/>
                          <a:ea typeface="Times New Roman" panose="02020603050405020304" pitchFamily="18" charset="0"/>
                          <a:cs typeface="Lotus" panose="00000400000000000000"/>
                        </a:rPr>
                        <a:t> </a:t>
                      </a:r>
                      <a:r>
                        <a:rPr lang="en-US" sz="1600" dirty="0">
                          <a:effectLst/>
                          <a:latin typeface="Times New Roman" panose="02020603050405020304" pitchFamily="18" charset="0"/>
                          <a:ea typeface="Times New Roman" panose="02020603050405020304" pitchFamily="18" charset="0"/>
                          <a:cs typeface="B Nazanin" panose="00000400000000000000" pitchFamily="2" charset="-78"/>
                        </a:rPr>
                        <a:t> </a:t>
                      </a:r>
                      <a:endParaRPr lang="en-US" sz="1600" dirty="0">
                        <a:effectLst/>
                        <a:latin typeface="Times New Roman" panose="02020603050405020304" pitchFamily="18" charset="0"/>
                        <a:ea typeface="Times New Roman" panose="02020603050405020304" pitchFamily="18" charset="0"/>
                        <a:cs typeface="Lotus" panose="00000400000000000000"/>
                      </a:endParaRPr>
                    </a:p>
                  </a:txBody>
                  <a:tcPr marL="73333" marR="73333" marT="36667" marB="36667"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358775" indent="18415" algn="ctr" rtl="1">
                        <a:spcBef>
                          <a:spcPts val="0"/>
                        </a:spcBef>
                        <a:spcAft>
                          <a:spcPts val="0"/>
                        </a:spcAft>
                      </a:pPr>
                      <a:r>
                        <a:rPr lang="ar-SA" sz="1600" b="1" dirty="0" smtClean="0">
                          <a:effectLst/>
                          <a:latin typeface="Times New Roman" panose="02020603050405020304" pitchFamily="18" charset="0"/>
                          <a:ea typeface="Times New Roman" panose="02020603050405020304" pitchFamily="18" charset="0"/>
                          <a:cs typeface="B Nazanin" panose="00000400000000000000" pitchFamily="2" charset="-78"/>
                        </a:rPr>
                        <a:t>   </a:t>
                      </a:r>
                      <a:r>
                        <a:rPr lang="ar-SA" sz="1600" b="1" dirty="0">
                          <a:effectLst/>
                          <a:latin typeface="Times New Roman" panose="02020603050405020304" pitchFamily="18" charset="0"/>
                          <a:ea typeface="Times New Roman" panose="02020603050405020304" pitchFamily="18" charset="0"/>
                          <a:cs typeface="B Nazanin" panose="00000400000000000000" pitchFamily="2" charset="-78"/>
                        </a:rPr>
                        <a:t>کوتاه </a:t>
                      </a:r>
                      <a:r>
                        <a:rPr lang="fa-IR" sz="1600" b="1" dirty="0" smtClean="0">
                          <a:effectLst/>
                          <a:latin typeface="Times New Roman" panose="02020603050405020304" pitchFamily="18" charset="0"/>
                          <a:ea typeface="Times New Roman" panose="02020603050405020304" pitchFamily="18" charset="0"/>
                          <a:cs typeface="B Nazanin" panose="00000400000000000000" pitchFamily="2" charset="-78"/>
                        </a:rPr>
                        <a:t> ق</a:t>
                      </a:r>
                      <a:r>
                        <a:rPr lang="ar-SA" sz="1600" b="1" dirty="0" smtClean="0">
                          <a:effectLst/>
                          <a:latin typeface="Times New Roman" panose="02020603050405020304" pitchFamily="18" charset="0"/>
                          <a:ea typeface="Times New Roman" panose="02020603050405020304" pitchFamily="18" charset="0"/>
                          <a:cs typeface="B Nazanin" panose="00000400000000000000" pitchFamily="2" charset="-78"/>
                        </a:rPr>
                        <a:t>دی</a:t>
                      </a:r>
                      <a:r>
                        <a:rPr lang="fa-IR" sz="1600" b="1" dirty="0" smtClean="0">
                          <a:effectLst/>
                          <a:latin typeface="Times New Roman" panose="02020603050405020304" pitchFamily="18" charset="0"/>
                          <a:ea typeface="Times New Roman" panose="02020603050405020304" pitchFamily="18" charset="0"/>
                          <a:cs typeface="B Nazanin" panose="00000400000000000000" pitchFamily="2" charset="-78"/>
                        </a:rPr>
                        <a:t>               </a:t>
                      </a:r>
                      <a:endParaRPr lang="en-US" sz="1600" dirty="0" smtClean="0">
                        <a:effectLst/>
                        <a:latin typeface="Times New Roman" panose="02020603050405020304" pitchFamily="18" charset="0"/>
                        <a:ea typeface="Times New Roman" panose="02020603050405020304" pitchFamily="18" charset="0"/>
                        <a:cs typeface="Lotus" panose="00000400000000000000"/>
                      </a:endParaRPr>
                    </a:p>
                    <a:p>
                      <a:pPr marL="0" marR="0" indent="18415" algn="ctr" rtl="1">
                        <a:spcBef>
                          <a:spcPts val="0"/>
                        </a:spcBef>
                        <a:spcAft>
                          <a:spcPts val="0"/>
                        </a:spcAft>
                      </a:pPr>
                      <a:r>
                        <a:rPr lang="en-US" sz="1600" dirty="0" smtClean="0">
                          <a:effectLst/>
                          <a:latin typeface="Times New Roman" panose="02020603050405020304" pitchFamily="18" charset="0"/>
                          <a:ea typeface="Times New Roman" panose="02020603050405020304" pitchFamily="18" charset="0"/>
                          <a:cs typeface="B Nazanin" panose="00000400000000000000" pitchFamily="2" charset="-78"/>
                        </a:rPr>
                        <a:t>(Stunted)</a:t>
                      </a:r>
                      <a:endParaRPr lang="en-US" sz="1600" dirty="0">
                        <a:effectLst/>
                        <a:latin typeface="Times New Roman" panose="02020603050405020304" pitchFamily="18" charset="0"/>
                        <a:ea typeface="Times New Roman" panose="02020603050405020304" pitchFamily="18" charset="0"/>
                        <a:cs typeface="Lotus" panose="00000400000000000000"/>
                      </a:endParaRPr>
                    </a:p>
                  </a:txBody>
                  <a:tcPr marL="73333" marR="73333" marT="36667" marB="36667"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342900" marR="0" lvl="0" indent="-342900" algn="r" rtl="1">
                        <a:spcBef>
                          <a:spcPts val="0"/>
                        </a:spcBef>
                        <a:spcAft>
                          <a:spcPts val="0"/>
                        </a:spcAft>
                        <a:buFont typeface="Wingdings" panose="05000000000000000000" pitchFamily="2" charset="2"/>
                        <a:buChar char=""/>
                        <a:tabLst>
                          <a:tab pos="457200" algn="l"/>
                          <a:tab pos="1348740" algn="l"/>
                        </a:tabLst>
                      </a:pPr>
                      <a:r>
                        <a:rPr lang="fa-IR" sz="1600" b="1" dirty="0" smtClean="0">
                          <a:effectLst/>
                          <a:latin typeface="Times New Roman" panose="02020603050405020304" pitchFamily="18" charset="0"/>
                          <a:ea typeface="Times New Roman" panose="02020603050405020304" pitchFamily="18" charset="0"/>
                          <a:cs typeface="B Nazanin" panose="00000400000000000000" pitchFamily="2" charset="-78"/>
                        </a:rPr>
                        <a:t>منحنی وزن برای سن بررسی شود.  </a:t>
                      </a:r>
                    </a:p>
                    <a:p>
                      <a:pPr marL="342900" marR="0" lvl="0" indent="-342900" algn="r" rtl="1">
                        <a:spcBef>
                          <a:spcPts val="0"/>
                        </a:spcBef>
                        <a:spcAft>
                          <a:spcPts val="0"/>
                        </a:spcAft>
                        <a:buFont typeface="Wingdings" panose="05000000000000000000" pitchFamily="2" charset="2"/>
                        <a:buChar char=""/>
                        <a:tabLst>
                          <a:tab pos="457200" algn="l"/>
                          <a:tab pos="1348740" algn="l"/>
                        </a:tabLst>
                      </a:pPr>
                      <a:r>
                        <a:rPr lang="fa-IR" sz="1600" b="1" dirty="0" smtClean="0">
                          <a:effectLst/>
                          <a:latin typeface="Times New Roman" panose="02020603050405020304" pitchFamily="18" charset="0"/>
                          <a:ea typeface="Times New Roman" panose="02020603050405020304" pitchFamily="18" charset="0"/>
                          <a:cs typeface="B Nazanin" panose="00000400000000000000" pitchFamily="2" charset="-78"/>
                        </a:rPr>
                        <a:t>منحنی وزن برای قد بررسی شود. </a:t>
                      </a:r>
                    </a:p>
                    <a:p>
                      <a:pPr marL="342900" marR="0" lvl="0" indent="-342900" algn="r" rtl="1">
                        <a:spcBef>
                          <a:spcPts val="0"/>
                        </a:spcBef>
                        <a:spcAft>
                          <a:spcPts val="0"/>
                        </a:spcAft>
                        <a:buFont typeface="Wingdings" panose="05000000000000000000" pitchFamily="2" charset="2"/>
                        <a:buChar char=""/>
                        <a:tabLst>
                          <a:tab pos="457200" algn="l"/>
                          <a:tab pos="1348740" algn="l"/>
                        </a:tabLst>
                      </a:pPr>
                      <a:r>
                        <a:rPr lang="ar-SA" sz="1600" b="1" dirty="0" smtClean="0">
                          <a:effectLst/>
                          <a:latin typeface="Times New Roman" panose="02020603050405020304" pitchFamily="18" charset="0"/>
                          <a:ea typeface="Times New Roman" panose="02020603050405020304" pitchFamily="18" charset="0"/>
                          <a:cs typeface="B Nazanin" panose="00000400000000000000" pitchFamily="2" charset="-78"/>
                        </a:rPr>
                        <a:t>معاینه </a:t>
                      </a:r>
                      <a:r>
                        <a:rPr lang="ar-SA" sz="1600" b="1" dirty="0">
                          <a:effectLst/>
                          <a:latin typeface="Times New Roman" panose="02020603050405020304" pitchFamily="18" charset="0"/>
                          <a:ea typeface="Times New Roman" panose="02020603050405020304" pitchFamily="18" charset="0"/>
                          <a:cs typeface="B Nazanin" panose="00000400000000000000" pitchFamily="2" charset="-78"/>
                        </a:rPr>
                        <a:t>فیزیکی كامل و بررسي </a:t>
                      </a:r>
                      <a:r>
                        <a:rPr lang="fa-IR" sz="1600" b="1" dirty="0" smtClean="0">
                          <a:effectLst/>
                          <a:latin typeface="Times New Roman" panose="02020603050405020304" pitchFamily="18" charset="0"/>
                          <a:ea typeface="Times New Roman" panose="02020603050405020304" pitchFamily="18" charset="0"/>
                          <a:cs typeface="B Nazanin" panose="00000400000000000000" pitchFamily="2" charset="-78"/>
                        </a:rPr>
                        <a:t>وجود </a:t>
                      </a:r>
                      <a:r>
                        <a:rPr lang="ar-SA" sz="1600" b="1" dirty="0" smtClean="0">
                          <a:effectLst/>
                          <a:latin typeface="Times New Roman" panose="02020603050405020304" pitchFamily="18" charset="0"/>
                          <a:ea typeface="Times New Roman" panose="02020603050405020304" pitchFamily="18" charset="0"/>
                          <a:cs typeface="B Nazanin" panose="00000400000000000000" pitchFamily="2" charset="-78"/>
                        </a:rPr>
                        <a:t>علائم سيستميك</a:t>
                      </a:r>
                      <a:r>
                        <a:rPr lang="fa-IR" sz="1600" b="1" baseline="0" dirty="0" smtClean="0">
                          <a:effectLst/>
                          <a:latin typeface="Times New Roman" panose="02020603050405020304" pitchFamily="18" charset="0"/>
                          <a:ea typeface="Times New Roman" panose="02020603050405020304" pitchFamily="18" charset="0"/>
                          <a:cs typeface="B Nazanin" panose="00000400000000000000" pitchFamily="2" charset="-78"/>
                        </a:rPr>
                        <a:t> و بررسی های تکمیلی*، در صورت غیرطبیعی بودن معاینه فیزیکی ارجاع به متخصص کودکان</a:t>
                      </a:r>
                      <a:endParaRPr lang="en-US" sz="1600" dirty="0">
                        <a:effectLst/>
                        <a:latin typeface="Times New Roman" panose="02020603050405020304" pitchFamily="18" charset="0"/>
                        <a:ea typeface="Times New Roman" panose="02020603050405020304" pitchFamily="18" charset="0"/>
                        <a:cs typeface="Lotus" panose="00000400000000000000"/>
                      </a:endParaRPr>
                    </a:p>
                    <a:p>
                      <a:pPr marL="342900" marR="0" lvl="0" indent="-342900" algn="r" rtl="1">
                        <a:spcBef>
                          <a:spcPts val="0"/>
                        </a:spcBef>
                        <a:spcAft>
                          <a:spcPts val="0"/>
                        </a:spcAft>
                        <a:buFont typeface="Wingdings" panose="05000000000000000000" pitchFamily="2" charset="2"/>
                        <a:buChar char=""/>
                        <a:tabLst>
                          <a:tab pos="457200" algn="l"/>
                          <a:tab pos="1348740" algn="l"/>
                        </a:tabLst>
                      </a:pPr>
                      <a:r>
                        <a:rPr lang="ar-SA" sz="1600" b="1" dirty="0" smtClean="0">
                          <a:effectLst/>
                          <a:latin typeface="Times New Roman" panose="02020603050405020304" pitchFamily="18" charset="0"/>
                          <a:ea typeface="Times New Roman" panose="02020603050405020304" pitchFamily="18" charset="0"/>
                          <a:cs typeface="B Nazanin" panose="00000400000000000000" pitchFamily="2" charset="-78"/>
                        </a:rPr>
                        <a:t>ارجاع </a:t>
                      </a:r>
                      <a:r>
                        <a:rPr lang="ar-SA" sz="1600" b="1" dirty="0">
                          <a:effectLst/>
                          <a:latin typeface="Times New Roman" panose="02020603050405020304" pitchFamily="18" charset="0"/>
                          <a:ea typeface="Times New Roman" panose="02020603050405020304" pitchFamily="18" charset="0"/>
                          <a:cs typeface="B Nazanin" panose="00000400000000000000" pitchFamily="2" charset="-78"/>
                        </a:rPr>
                        <a:t>به  كارشناس تغذيه براي مشاوره تغذيه </a:t>
                      </a:r>
                      <a:endParaRPr lang="en-US" sz="1600" dirty="0">
                        <a:effectLst/>
                        <a:latin typeface="Times New Roman" panose="02020603050405020304" pitchFamily="18" charset="0"/>
                        <a:ea typeface="Times New Roman" panose="02020603050405020304" pitchFamily="18" charset="0"/>
                        <a:cs typeface="Lotus" panose="00000400000000000000"/>
                      </a:endParaRPr>
                    </a:p>
                    <a:p>
                      <a:pPr marL="342900" marR="0" lvl="0" indent="-342900" algn="r" rtl="1">
                        <a:spcBef>
                          <a:spcPts val="0"/>
                        </a:spcBef>
                        <a:spcAft>
                          <a:spcPts val="0"/>
                        </a:spcAft>
                        <a:buFont typeface="Wingdings" panose="05000000000000000000" pitchFamily="2" charset="2"/>
                        <a:buChar char=""/>
                        <a:tabLst>
                          <a:tab pos="457200" algn="l"/>
                          <a:tab pos="1348740" algn="l"/>
                        </a:tabLst>
                      </a:pPr>
                      <a:r>
                        <a:rPr lang="ar-SA" sz="1600" b="1" dirty="0">
                          <a:effectLst/>
                          <a:latin typeface="Times New Roman" panose="02020603050405020304" pitchFamily="18" charset="0"/>
                          <a:ea typeface="Times New Roman" panose="02020603050405020304" pitchFamily="18" charset="0"/>
                          <a:cs typeface="B Nazanin" panose="00000400000000000000" pitchFamily="2" charset="-78"/>
                        </a:rPr>
                        <a:t>در صورت طبيعي بودن معاينه </a:t>
                      </a:r>
                      <a:r>
                        <a:rPr lang="ar-SA" sz="1600" b="1" dirty="0" smtClean="0">
                          <a:effectLst/>
                          <a:latin typeface="Times New Roman" panose="02020603050405020304" pitchFamily="18" charset="0"/>
                          <a:ea typeface="Times New Roman" panose="02020603050405020304" pitchFamily="18" charset="0"/>
                          <a:cs typeface="B Nazanin" panose="00000400000000000000" pitchFamily="2" charset="-78"/>
                        </a:rPr>
                        <a:t>فيزيكي</a:t>
                      </a:r>
                      <a:r>
                        <a:rPr lang="fa-IR" sz="1600" b="1" dirty="0" smtClean="0">
                          <a:effectLst/>
                          <a:latin typeface="Times New Roman" panose="02020603050405020304" pitchFamily="18" charset="0"/>
                          <a:ea typeface="Times New Roman" panose="02020603050405020304" pitchFamily="18" charset="0"/>
                          <a:cs typeface="B Nazanin" panose="00000400000000000000" pitchFamily="2" charset="-78"/>
                        </a:rPr>
                        <a:t> و بررسی های تکمیلی، ارائه توصیه های تغذیه ای و</a:t>
                      </a:r>
                      <a:r>
                        <a:rPr lang="ar-SA" sz="1600" b="1" dirty="0" smtClean="0">
                          <a:effectLst/>
                          <a:latin typeface="Times New Roman" panose="02020603050405020304" pitchFamily="18" charset="0"/>
                          <a:ea typeface="Times New Roman" panose="02020603050405020304" pitchFamily="18" charset="0"/>
                          <a:cs typeface="B Nazanin" panose="00000400000000000000" pitchFamily="2" charset="-78"/>
                        </a:rPr>
                        <a:t> پيگيري</a:t>
                      </a:r>
                      <a:r>
                        <a:rPr lang="fa-IR" sz="1600" b="1" dirty="0" smtClean="0">
                          <a:effectLst/>
                          <a:latin typeface="Times New Roman" panose="02020603050405020304" pitchFamily="18" charset="0"/>
                          <a:ea typeface="Times New Roman" panose="02020603050405020304" pitchFamily="18" charset="0"/>
                          <a:cs typeface="B Nazanin" panose="00000400000000000000" pitchFamily="2" charset="-78"/>
                        </a:rPr>
                        <a:t>**</a:t>
                      </a:r>
                      <a:r>
                        <a:rPr lang="ar-SA" sz="1600" b="1" dirty="0" smtClean="0">
                          <a:effectLst/>
                          <a:latin typeface="Times New Roman" panose="02020603050405020304" pitchFamily="18" charset="0"/>
                          <a:ea typeface="Times New Roman" panose="02020603050405020304" pitchFamily="18" charset="0"/>
                          <a:cs typeface="B Nazanin" panose="00000400000000000000" pitchFamily="2" charset="-78"/>
                        </a:rPr>
                        <a:t> </a:t>
                      </a:r>
                      <a:r>
                        <a:rPr lang="ar-SA" sz="1600" b="1" dirty="0">
                          <a:effectLst/>
                          <a:latin typeface="Times New Roman" panose="02020603050405020304" pitchFamily="18" charset="0"/>
                          <a:ea typeface="Times New Roman" panose="02020603050405020304" pitchFamily="18" charset="0"/>
                          <a:cs typeface="B Nazanin" panose="00000400000000000000" pitchFamily="2" charset="-78"/>
                        </a:rPr>
                        <a:t>طبق توالي:</a:t>
                      </a:r>
                      <a:endParaRPr lang="en-US" sz="1600" dirty="0">
                        <a:effectLst/>
                        <a:latin typeface="Times New Roman" panose="02020603050405020304" pitchFamily="18" charset="0"/>
                        <a:ea typeface="Times New Roman" panose="02020603050405020304" pitchFamily="18" charset="0"/>
                        <a:cs typeface="Lotus" panose="00000400000000000000"/>
                      </a:endParaRPr>
                    </a:p>
                    <a:p>
                      <a:pPr marL="742950" marR="0" lvl="1" indent="-285750" algn="r" rtl="1">
                        <a:spcBef>
                          <a:spcPts val="0"/>
                        </a:spcBef>
                        <a:spcAft>
                          <a:spcPts val="0"/>
                        </a:spcAft>
                        <a:buFont typeface="Wingdings" panose="05000000000000000000" pitchFamily="2" charset="2"/>
                        <a:buChar char="Ø"/>
                        <a:tabLst>
                          <a:tab pos="914400" algn="l"/>
                          <a:tab pos="1348740" algn="l"/>
                        </a:tabLst>
                      </a:pPr>
                      <a:r>
                        <a:rPr lang="ar-SA" sz="1600" b="1" dirty="0">
                          <a:effectLst/>
                          <a:latin typeface="Times New Roman" panose="02020603050405020304" pitchFamily="18" charset="0"/>
                          <a:ea typeface="Times New Roman" panose="02020603050405020304" pitchFamily="18" charset="0"/>
                          <a:cs typeface="B Nazanin" panose="00000400000000000000" pitchFamily="2" charset="-78"/>
                        </a:rPr>
                        <a:t>كوچك‌تر از 6 ماه: 1 ماه بعد</a:t>
                      </a:r>
                      <a:endParaRPr lang="en-US" sz="1600" dirty="0">
                        <a:effectLst/>
                        <a:latin typeface="Times New Roman" panose="02020603050405020304" pitchFamily="18" charset="0"/>
                        <a:ea typeface="Times New Roman" panose="02020603050405020304" pitchFamily="18" charset="0"/>
                        <a:cs typeface="Lotus" panose="00000400000000000000"/>
                      </a:endParaRPr>
                    </a:p>
                    <a:p>
                      <a:pPr marL="742950" marR="0" lvl="1" indent="-285750" algn="r" rtl="1">
                        <a:spcBef>
                          <a:spcPts val="0"/>
                        </a:spcBef>
                        <a:spcAft>
                          <a:spcPts val="0"/>
                        </a:spcAft>
                        <a:buFont typeface="Wingdings" panose="05000000000000000000" pitchFamily="2" charset="2"/>
                        <a:buChar char="Ø"/>
                        <a:tabLst>
                          <a:tab pos="914400" algn="l"/>
                          <a:tab pos="1348740" algn="l"/>
                        </a:tabLst>
                      </a:pPr>
                      <a:r>
                        <a:rPr lang="ar-SA" sz="1600" b="1" dirty="0">
                          <a:effectLst/>
                          <a:latin typeface="Times New Roman" panose="02020603050405020304" pitchFamily="18" charset="0"/>
                          <a:ea typeface="Times New Roman" panose="02020603050405020304" pitchFamily="18" charset="0"/>
                          <a:cs typeface="B Nazanin" panose="00000400000000000000" pitchFamily="2" charset="-78"/>
                        </a:rPr>
                        <a:t>6 تا 12 ماه:  2 ماه بعد </a:t>
                      </a:r>
                      <a:endParaRPr lang="en-US" sz="1600" dirty="0">
                        <a:effectLst/>
                        <a:latin typeface="Times New Roman" panose="02020603050405020304" pitchFamily="18" charset="0"/>
                        <a:ea typeface="Times New Roman" panose="02020603050405020304" pitchFamily="18" charset="0"/>
                        <a:cs typeface="Lotus" panose="00000400000000000000"/>
                      </a:endParaRPr>
                    </a:p>
                    <a:p>
                      <a:pPr marL="742950" marR="0" lvl="1" indent="-285750" algn="r" rtl="1">
                        <a:spcBef>
                          <a:spcPts val="0"/>
                        </a:spcBef>
                        <a:spcAft>
                          <a:spcPts val="0"/>
                        </a:spcAft>
                        <a:buFont typeface="Wingdings" panose="05000000000000000000" pitchFamily="2" charset="2"/>
                        <a:buChar char="Ø"/>
                        <a:tabLst>
                          <a:tab pos="914400" algn="l"/>
                          <a:tab pos="1348740" algn="l"/>
                        </a:tabLst>
                      </a:pPr>
                      <a:r>
                        <a:rPr lang="ar-SA" sz="1600" b="1" dirty="0">
                          <a:effectLst/>
                          <a:latin typeface="Times New Roman" panose="02020603050405020304" pitchFamily="18" charset="0"/>
                          <a:ea typeface="Times New Roman" panose="02020603050405020304" pitchFamily="18" charset="0"/>
                          <a:cs typeface="B Nazanin" panose="00000400000000000000" pitchFamily="2" charset="-78"/>
                        </a:rPr>
                        <a:t>بزرگتر از 1 سال:  3 ماه بعد</a:t>
                      </a:r>
                      <a:endParaRPr lang="en-US" sz="1600" dirty="0">
                        <a:effectLst/>
                        <a:latin typeface="Times New Roman" panose="02020603050405020304" pitchFamily="18" charset="0"/>
                        <a:ea typeface="Times New Roman" panose="02020603050405020304" pitchFamily="18" charset="0"/>
                        <a:cs typeface="Lotus" panose="00000400000000000000"/>
                      </a:endParaRPr>
                    </a:p>
                    <a:p>
                      <a:pPr marL="342900" marR="0" lvl="0" indent="-342900" algn="r" rtl="1">
                        <a:spcBef>
                          <a:spcPts val="0"/>
                        </a:spcBef>
                        <a:spcAft>
                          <a:spcPts val="0"/>
                        </a:spcAft>
                        <a:buFont typeface="Wingdings" panose="05000000000000000000" pitchFamily="2" charset="2"/>
                        <a:buChar char=""/>
                        <a:tabLst>
                          <a:tab pos="457200" algn="l"/>
                          <a:tab pos="1348740" algn="l"/>
                        </a:tabLst>
                      </a:pPr>
                      <a:r>
                        <a:rPr lang="ar-SA" sz="1600" b="1" dirty="0">
                          <a:effectLst/>
                          <a:latin typeface="Times New Roman" panose="02020603050405020304" pitchFamily="18" charset="0"/>
                          <a:ea typeface="Times New Roman" panose="02020603050405020304" pitchFamily="18" charset="0"/>
                          <a:cs typeface="B Nazanin" panose="00000400000000000000" pitchFamily="2" charset="-78"/>
                        </a:rPr>
                        <a:t>پس از </a:t>
                      </a:r>
                      <a:r>
                        <a:rPr lang="fa-IR" sz="1600" b="1" dirty="0" smtClean="0">
                          <a:effectLst/>
                          <a:latin typeface="Times New Roman" panose="02020603050405020304" pitchFamily="18" charset="0"/>
                          <a:ea typeface="Times New Roman" panose="02020603050405020304" pitchFamily="18" charset="0"/>
                          <a:cs typeface="B Nazanin" panose="00000400000000000000" pitchFamily="2" charset="-78"/>
                        </a:rPr>
                        <a:t>2 </a:t>
                      </a:r>
                      <a:r>
                        <a:rPr lang="ar-SA" sz="1600" b="1" dirty="0" smtClean="0">
                          <a:effectLst/>
                          <a:latin typeface="Times New Roman" panose="02020603050405020304" pitchFamily="18" charset="0"/>
                          <a:ea typeface="Times New Roman" panose="02020603050405020304" pitchFamily="18" charset="0"/>
                          <a:cs typeface="B Nazanin" panose="00000400000000000000" pitchFamily="2" charset="-78"/>
                        </a:rPr>
                        <a:t>پيگيري </a:t>
                      </a:r>
                      <a:r>
                        <a:rPr lang="fa-IR" sz="1600" b="1" dirty="0" smtClean="0">
                          <a:effectLst/>
                          <a:latin typeface="Times New Roman" panose="02020603050405020304" pitchFamily="18" charset="0"/>
                          <a:ea typeface="Times New Roman" panose="02020603050405020304" pitchFamily="18" charset="0"/>
                          <a:cs typeface="B Nazanin" panose="00000400000000000000" pitchFamily="2" charset="-78"/>
                        </a:rPr>
                        <a:t>در صورتی که </a:t>
                      </a:r>
                      <a:r>
                        <a:rPr lang="ar-SA" sz="1600" b="1" dirty="0" smtClean="0">
                          <a:effectLst/>
                          <a:latin typeface="Times New Roman" panose="02020603050405020304" pitchFamily="18" charset="0"/>
                          <a:ea typeface="Times New Roman" panose="02020603050405020304" pitchFamily="18" charset="0"/>
                          <a:cs typeface="B Nazanin" panose="00000400000000000000" pitchFamily="2" charset="-78"/>
                        </a:rPr>
                        <a:t>كودك </a:t>
                      </a:r>
                      <a:r>
                        <a:rPr lang="fa-IR" sz="1600" b="1" dirty="0" smtClean="0">
                          <a:effectLst/>
                          <a:latin typeface="Times New Roman" panose="02020603050405020304" pitchFamily="18" charset="0"/>
                          <a:ea typeface="Times New Roman" panose="02020603050405020304" pitchFamily="18" charset="0"/>
                          <a:cs typeface="B Nazanin" panose="00000400000000000000" pitchFamily="2" charset="-78"/>
                        </a:rPr>
                        <a:t>افزایش قد نداشته باشد</a:t>
                      </a:r>
                      <a:r>
                        <a:rPr lang="fa-IR" sz="1600" b="1" baseline="0" dirty="0" smtClean="0">
                          <a:effectLst/>
                          <a:latin typeface="Times New Roman" panose="02020603050405020304" pitchFamily="18" charset="0"/>
                          <a:ea typeface="Times New Roman" panose="02020603050405020304" pitchFamily="18" charset="0"/>
                          <a:cs typeface="B Nazanin" panose="00000400000000000000" pitchFamily="2" charset="-78"/>
                        </a:rPr>
                        <a:t> یا روند افزایش قد کند باشد، به متخصص کودکان ارجاع شود.</a:t>
                      </a:r>
                      <a:endParaRPr lang="en-US" sz="1600" dirty="0">
                        <a:effectLst/>
                        <a:latin typeface="Times New Roman" panose="02020603050405020304" pitchFamily="18" charset="0"/>
                        <a:ea typeface="Times New Roman" panose="02020603050405020304" pitchFamily="18" charset="0"/>
                        <a:cs typeface="Lotus" panose="00000400000000000000"/>
                      </a:endParaRPr>
                    </a:p>
                  </a:txBody>
                  <a:tcPr marL="73333" marR="73333" marT="36667" marB="3666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xmlns="" val="740680628"/>
                  </a:ext>
                </a:extLst>
              </a:tr>
            </a:tbl>
          </a:graphicData>
        </a:graphic>
      </p:graphicFrame>
    </p:spTree>
    <p:extLst>
      <p:ext uri="{BB962C8B-B14F-4D97-AF65-F5344CB8AC3E}">
        <p14:creationId xmlns:p14="http://schemas.microsoft.com/office/powerpoint/2010/main" val="714909445"/>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r"/>
            <a:r>
              <a:rPr lang="fa-IR" sz="4000" dirty="0" smtClean="0">
                <a:cs typeface="B Koodak" panose="00000700000000000000" pitchFamily="2" charset="-78"/>
              </a:rPr>
              <a:t>ارزیابی بیش تر </a:t>
            </a:r>
            <a:endParaRPr lang="en-US" sz="4000" dirty="0">
              <a:cs typeface="B Koodak" panose="00000700000000000000" pitchFamily="2" charset="-78"/>
            </a:endParaRPr>
          </a:p>
        </p:txBody>
      </p:sp>
      <p:sp>
        <p:nvSpPr>
          <p:cNvPr id="6" name="Content Placeholder 5"/>
          <p:cNvSpPr>
            <a:spLocks noGrp="1"/>
          </p:cNvSpPr>
          <p:nvPr>
            <p:ph idx="1"/>
          </p:nvPr>
        </p:nvSpPr>
        <p:spPr/>
        <p:txBody>
          <a:bodyPr/>
          <a:lstStyle/>
          <a:p>
            <a:pPr algn="r" rtl="1">
              <a:buFont typeface="Wingdings" panose="05000000000000000000" pitchFamily="2" charset="2"/>
              <a:buChar char="Ø"/>
            </a:pPr>
            <a:r>
              <a:rPr lang="fa-IR" altLang="zh-CN" dirty="0">
                <a:solidFill>
                  <a:srgbClr val="000000"/>
                </a:solidFill>
                <a:latin typeface="Arial" panose="020B0604020202020204" pitchFamily="34" charset="0"/>
                <a:cs typeface="B Nazanin" panose="00000400000000000000" pitchFamily="2" charset="-78"/>
              </a:rPr>
              <a:t>شرح</a:t>
            </a:r>
            <a:r>
              <a:rPr lang="en-US" altLang="en-US" dirty="0">
                <a:solidFill>
                  <a:srgbClr val="000000"/>
                </a:solidFill>
                <a:latin typeface="Arial" panose="020B0604020202020204" pitchFamily="34" charset="0"/>
                <a:ea typeface="Arial" panose="020B0604020202020204" pitchFamily="34" charset="0"/>
                <a:cs typeface="B Nazanin" panose="00000400000000000000" pitchFamily="2" charset="-78"/>
              </a:rPr>
              <a:t> </a:t>
            </a:r>
            <a:r>
              <a:rPr lang="fa-IR" altLang="zh-CN" dirty="0">
                <a:solidFill>
                  <a:srgbClr val="000000"/>
                </a:solidFill>
                <a:latin typeface="Arial" panose="020B0604020202020204" pitchFamily="34" charset="0"/>
                <a:cs typeface="B Nazanin" panose="00000400000000000000" pitchFamily="2" charset="-78"/>
              </a:rPr>
              <a:t>حال</a:t>
            </a:r>
            <a:r>
              <a:rPr lang="en-US" altLang="en-US" dirty="0">
                <a:solidFill>
                  <a:srgbClr val="000000"/>
                </a:solidFill>
                <a:latin typeface="Arial" panose="020B0604020202020204" pitchFamily="34" charset="0"/>
                <a:ea typeface="Arial" panose="020B0604020202020204" pitchFamily="34" charset="0"/>
                <a:cs typeface="B Nazanin" panose="00000400000000000000" pitchFamily="2" charset="-78"/>
              </a:rPr>
              <a:t> </a:t>
            </a:r>
            <a:r>
              <a:rPr lang="fa-IR" altLang="zh-CN" dirty="0" smtClean="0">
                <a:solidFill>
                  <a:srgbClr val="000000"/>
                </a:solidFill>
                <a:latin typeface="Arial" panose="020B0604020202020204" pitchFamily="34" charset="0"/>
                <a:cs typeface="B Nazanin" panose="00000400000000000000" pitchFamily="2" charset="-78"/>
              </a:rPr>
              <a:t>تغذی</a:t>
            </a:r>
            <a:r>
              <a:rPr lang="fa-IR" altLang="zh-CN" dirty="0" smtClean="0">
                <a:solidFill>
                  <a:srgbClr val="000000"/>
                </a:solidFill>
                <a:latin typeface="Calibri" panose="020F0502020204030204" pitchFamily="34" charset="0"/>
                <a:cs typeface="B Nazanin" panose="00000400000000000000" pitchFamily="2" charset="-78"/>
              </a:rPr>
              <a:t>ه‌</a:t>
            </a:r>
            <a:r>
              <a:rPr lang="fa-IR" altLang="zh-CN" dirty="0" smtClean="0">
                <a:solidFill>
                  <a:srgbClr val="000000"/>
                </a:solidFill>
                <a:latin typeface="Arial" panose="020B0604020202020204" pitchFamily="34" charset="0"/>
                <a:cs typeface="B Nazanin" panose="00000400000000000000" pitchFamily="2" charset="-78"/>
              </a:rPr>
              <a:t>ای</a:t>
            </a:r>
          </a:p>
          <a:p>
            <a:pPr algn="r" rtl="1">
              <a:buFont typeface="Wingdings" panose="05000000000000000000" pitchFamily="2" charset="2"/>
              <a:buChar char="Ø"/>
            </a:pPr>
            <a:r>
              <a:rPr lang="fa-IR" altLang="zh-CN" dirty="0" smtClean="0">
                <a:solidFill>
                  <a:srgbClr val="000000"/>
                </a:solidFill>
                <a:latin typeface="Arial" panose="020B0604020202020204" pitchFamily="34" charset="0"/>
                <a:cs typeface="B Nazanin" panose="00000400000000000000" pitchFamily="2" charset="-78"/>
              </a:rPr>
              <a:t>توجه</a:t>
            </a:r>
            <a:r>
              <a:rPr lang="en-US" altLang="en-US" dirty="0" smtClean="0">
                <a:solidFill>
                  <a:srgbClr val="000000"/>
                </a:solidFill>
                <a:latin typeface="Arial" panose="020B0604020202020204" pitchFamily="34" charset="0"/>
                <a:ea typeface="Arial" panose="020B0604020202020204" pitchFamily="34" charset="0"/>
                <a:cs typeface="B Nazanin" panose="00000400000000000000" pitchFamily="2" charset="-78"/>
              </a:rPr>
              <a:t> </a:t>
            </a:r>
            <a:r>
              <a:rPr lang="fa-IR" altLang="zh-CN" dirty="0">
                <a:solidFill>
                  <a:srgbClr val="000000"/>
                </a:solidFill>
                <a:latin typeface="Arial" panose="020B0604020202020204" pitchFamily="34" charset="0"/>
                <a:cs typeface="B Nazanin" panose="00000400000000000000" pitchFamily="2" charset="-78"/>
              </a:rPr>
              <a:t>به</a:t>
            </a:r>
            <a:r>
              <a:rPr lang="en-US" altLang="en-US" dirty="0">
                <a:solidFill>
                  <a:srgbClr val="000000"/>
                </a:solidFill>
                <a:latin typeface="Arial" panose="020B0604020202020204" pitchFamily="34" charset="0"/>
                <a:ea typeface="Arial" panose="020B0604020202020204" pitchFamily="34" charset="0"/>
                <a:cs typeface="B Nazanin" panose="00000400000000000000" pitchFamily="2" charset="-78"/>
              </a:rPr>
              <a:t> </a:t>
            </a:r>
            <a:r>
              <a:rPr lang="fa-IR" altLang="zh-CN" dirty="0">
                <a:solidFill>
                  <a:srgbClr val="000000"/>
                </a:solidFill>
                <a:latin typeface="Arial" panose="020B0604020202020204" pitchFamily="34" charset="0"/>
                <a:cs typeface="B Nazanin" panose="00000400000000000000" pitchFamily="2" charset="-78"/>
              </a:rPr>
              <a:t>قد</a:t>
            </a:r>
            <a:r>
              <a:rPr lang="en-US" altLang="en-US" dirty="0">
                <a:solidFill>
                  <a:srgbClr val="000000"/>
                </a:solidFill>
                <a:latin typeface="Arial" panose="020B0604020202020204" pitchFamily="34" charset="0"/>
                <a:ea typeface="Arial" panose="020B0604020202020204" pitchFamily="34" charset="0"/>
                <a:cs typeface="B Nazanin" panose="00000400000000000000" pitchFamily="2" charset="-78"/>
              </a:rPr>
              <a:t> </a:t>
            </a:r>
            <a:r>
              <a:rPr lang="fa-IR" altLang="zh-CN" dirty="0">
                <a:solidFill>
                  <a:srgbClr val="000000"/>
                </a:solidFill>
                <a:latin typeface="Arial" panose="020B0604020202020204" pitchFamily="34" charset="0"/>
                <a:cs typeface="B Nazanin" panose="00000400000000000000" pitchFamily="2" charset="-78"/>
              </a:rPr>
              <a:t>و</a:t>
            </a:r>
            <a:r>
              <a:rPr lang="en-US" altLang="en-US" dirty="0">
                <a:solidFill>
                  <a:srgbClr val="000000"/>
                </a:solidFill>
                <a:latin typeface="Arial" panose="020B0604020202020204" pitchFamily="34" charset="0"/>
                <a:ea typeface="Arial" panose="020B0604020202020204" pitchFamily="34" charset="0"/>
                <a:cs typeface="B Nazanin" panose="00000400000000000000" pitchFamily="2" charset="-78"/>
              </a:rPr>
              <a:t> </a:t>
            </a:r>
            <a:r>
              <a:rPr lang="fa-IR" altLang="zh-CN" dirty="0">
                <a:solidFill>
                  <a:srgbClr val="000000"/>
                </a:solidFill>
                <a:latin typeface="Arial" panose="020B0604020202020204" pitchFamily="34" charset="0"/>
                <a:cs typeface="B Nazanin" panose="00000400000000000000" pitchFamily="2" charset="-78"/>
              </a:rPr>
              <a:t>تأخیر</a:t>
            </a:r>
            <a:r>
              <a:rPr lang="en-US" altLang="en-US" dirty="0">
                <a:solidFill>
                  <a:srgbClr val="000000"/>
                </a:solidFill>
                <a:latin typeface="Arial" panose="020B0604020202020204" pitchFamily="34" charset="0"/>
                <a:ea typeface="Arial" panose="020B0604020202020204" pitchFamily="34" charset="0"/>
                <a:cs typeface="B Nazanin" panose="00000400000000000000" pitchFamily="2" charset="-78"/>
              </a:rPr>
              <a:t> </a:t>
            </a:r>
            <a:r>
              <a:rPr lang="fa-IR" altLang="zh-CN" dirty="0">
                <a:solidFill>
                  <a:srgbClr val="000000"/>
                </a:solidFill>
                <a:latin typeface="Arial" panose="020B0604020202020204" pitchFamily="34" charset="0"/>
                <a:cs typeface="B Nazanin" panose="00000400000000000000" pitchFamily="2" charset="-78"/>
              </a:rPr>
              <a:t>در</a:t>
            </a:r>
            <a:r>
              <a:rPr lang="en-US" altLang="en-US" dirty="0">
                <a:solidFill>
                  <a:srgbClr val="000000"/>
                </a:solidFill>
                <a:latin typeface="Arial" panose="020B0604020202020204" pitchFamily="34" charset="0"/>
                <a:ea typeface="Arial" panose="020B0604020202020204" pitchFamily="34" charset="0"/>
                <a:cs typeface="B Nazanin" panose="00000400000000000000" pitchFamily="2" charset="-78"/>
              </a:rPr>
              <a:t> </a:t>
            </a:r>
            <a:r>
              <a:rPr lang="fa-IR" altLang="zh-CN" dirty="0">
                <a:solidFill>
                  <a:srgbClr val="000000"/>
                </a:solidFill>
                <a:latin typeface="Arial" panose="020B0604020202020204" pitchFamily="34" charset="0"/>
                <a:cs typeface="B Nazanin" panose="00000400000000000000" pitchFamily="2" charset="-78"/>
              </a:rPr>
              <a:t>بلوغ</a:t>
            </a:r>
            <a:r>
              <a:rPr lang="en-US" altLang="en-US" dirty="0">
                <a:solidFill>
                  <a:srgbClr val="000000"/>
                </a:solidFill>
                <a:latin typeface="Arial" panose="020B0604020202020204" pitchFamily="34" charset="0"/>
                <a:ea typeface="Arial" panose="020B0604020202020204" pitchFamily="34" charset="0"/>
                <a:cs typeface="B Nazanin" panose="00000400000000000000" pitchFamily="2" charset="-78"/>
              </a:rPr>
              <a:t> </a:t>
            </a:r>
            <a:r>
              <a:rPr lang="fa-IR" altLang="zh-CN" dirty="0" smtClean="0">
                <a:solidFill>
                  <a:srgbClr val="000000"/>
                </a:solidFill>
                <a:latin typeface="Arial" panose="020B0604020202020204" pitchFamily="34" charset="0"/>
                <a:cs typeface="B Nazanin" panose="00000400000000000000" pitchFamily="2" charset="-78"/>
              </a:rPr>
              <a:t>والدین</a:t>
            </a:r>
          </a:p>
          <a:p>
            <a:pPr algn="r" rtl="1">
              <a:buFont typeface="Wingdings" panose="05000000000000000000" pitchFamily="2" charset="2"/>
              <a:buChar char="Ø"/>
            </a:pPr>
            <a:r>
              <a:rPr lang="fa-IR" altLang="zh-CN" dirty="0" smtClean="0">
                <a:solidFill>
                  <a:srgbClr val="000000"/>
                </a:solidFill>
                <a:latin typeface="Arial" panose="020B0604020202020204" pitchFamily="34" charset="0"/>
                <a:cs typeface="B Nazanin" panose="00000400000000000000" pitchFamily="2" charset="-78"/>
              </a:rPr>
              <a:t>حال</a:t>
            </a:r>
            <a:r>
              <a:rPr lang="en-US" altLang="en-US" dirty="0" smtClean="0">
                <a:solidFill>
                  <a:srgbClr val="000000"/>
                </a:solidFill>
                <a:latin typeface="Arial" panose="020B0604020202020204" pitchFamily="34" charset="0"/>
                <a:ea typeface="Arial" panose="020B0604020202020204" pitchFamily="34" charset="0"/>
                <a:cs typeface="B Nazanin" panose="00000400000000000000" pitchFamily="2" charset="-78"/>
              </a:rPr>
              <a:t> </a:t>
            </a:r>
            <a:r>
              <a:rPr lang="fa-IR" altLang="zh-CN" dirty="0">
                <a:solidFill>
                  <a:srgbClr val="000000"/>
                </a:solidFill>
                <a:latin typeface="Arial" panose="020B0604020202020204" pitchFamily="34" charset="0"/>
                <a:cs typeface="B Nazanin" panose="00000400000000000000" pitchFamily="2" charset="-78"/>
              </a:rPr>
              <a:t>عمومی،</a:t>
            </a:r>
            <a:r>
              <a:rPr lang="en-US" altLang="en-US" dirty="0">
                <a:solidFill>
                  <a:srgbClr val="000000"/>
                </a:solidFill>
                <a:latin typeface="Arial" panose="020B0604020202020204" pitchFamily="34" charset="0"/>
                <a:ea typeface="Arial" panose="020B0604020202020204" pitchFamily="34" charset="0"/>
                <a:cs typeface="B Nazanin" panose="00000400000000000000" pitchFamily="2" charset="-78"/>
              </a:rPr>
              <a:t> </a:t>
            </a:r>
            <a:r>
              <a:rPr lang="fa-IR" altLang="zh-CN" dirty="0">
                <a:solidFill>
                  <a:srgbClr val="000000"/>
                </a:solidFill>
                <a:latin typeface="Arial" panose="020B0604020202020204" pitchFamily="34" charset="0"/>
                <a:cs typeface="B Nazanin" panose="00000400000000000000" pitchFamily="2" charset="-78"/>
              </a:rPr>
              <a:t>تکامل،</a:t>
            </a:r>
            <a:r>
              <a:rPr lang="en-US" altLang="en-US" dirty="0">
                <a:solidFill>
                  <a:srgbClr val="000000"/>
                </a:solidFill>
                <a:latin typeface="Arial" panose="020B0604020202020204" pitchFamily="34" charset="0"/>
                <a:ea typeface="Arial" panose="020B0604020202020204" pitchFamily="34" charset="0"/>
                <a:cs typeface="B Nazanin" panose="00000400000000000000" pitchFamily="2" charset="-78"/>
              </a:rPr>
              <a:t> </a:t>
            </a:r>
            <a:r>
              <a:rPr lang="fa-IR" altLang="zh-CN" dirty="0">
                <a:solidFill>
                  <a:srgbClr val="000000"/>
                </a:solidFill>
                <a:latin typeface="Arial" panose="020B0604020202020204" pitchFamily="34" charset="0"/>
                <a:cs typeface="B Nazanin" panose="00000400000000000000" pitchFamily="2" charset="-78"/>
              </a:rPr>
              <a:t>تناسب</a:t>
            </a:r>
            <a:r>
              <a:rPr lang="en-US" altLang="en-US" dirty="0">
                <a:solidFill>
                  <a:srgbClr val="000000"/>
                </a:solidFill>
                <a:latin typeface="Arial" panose="020B0604020202020204" pitchFamily="34" charset="0"/>
                <a:ea typeface="Arial" panose="020B0604020202020204" pitchFamily="34" charset="0"/>
                <a:cs typeface="B Nazanin" panose="00000400000000000000" pitchFamily="2" charset="-78"/>
              </a:rPr>
              <a:t> </a:t>
            </a:r>
            <a:r>
              <a:rPr lang="fa-IR" altLang="zh-CN" dirty="0">
                <a:solidFill>
                  <a:srgbClr val="000000"/>
                </a:solidFill>
                <a:latin typeface="Arial" panose="020B0604020202020204" pitchFamily="34" charset="0"/>
                <a:cs typeface="B Nazanin" panose="00000400000000000000" pitchFamily="2" charset="-78"/>
              </a:rPr>
              <a:t>وزن</a:t>
            </a:r>
            <a:r>
              <a:rPr lang="en-US" altLang="en-US" dirty="0">
                <a:solidFill>
                  <a:srgbClr val="000000"/>
                </a:solidFill>
                <a:latin typeface="Arial" panose="020B0604020202020204" pitchFamily="34" charset="0"/>
                <a:ea typeface="Arial" panose="020B0604020202020204" pitchFamily="34" charset="0"/>
                <a:cs typeface="B Nazanin" panose="00000400000000000000" pitchFamily="2" charset="-78"/>
              </a:rPr>
              <a:t> </a:t>
            </a:r>
            <a:r>
              <a:rPr lang="fa-IR" altLang="zh-CN" dirty="0">
                <a:solidFill>
                  <a:srgbClr val="000000"/>
                </a:solidFill>
                <a:latin typeface="Arial" panose="020B0604020202020204" pitchFamily="34" charset="0"/>
                <a:cs typeface="B Nazanin" panose="00000400000000000000" pitchFamily="2" charset="-78"/>
              </a:rPr>
              <a:t>برای </a:t>
            </a:r>
            <a:r>
              <a:rPr lang="fa-IR" altLang="zh-CN" dirty="0" smtClean="0">
                <a:solidFill>
                  <a:srgbClr val="000000"/>
                </a:solidFill>
                <a:latin typeface="Arial" panose="020B0604020202020204" pitchFamily="34" charset="0"/>
                <a:cs typeface="B Nazanin" panose="00000400000000000000" pitchFamily="2" charset="-78"/>
              </a:rPr>
              <a:t>قد و معاین</a:t>
            </a:r>
            <a:r>
              <a:rPr lang="fa-IR" altLang="zh-CN" dirty="0" smtClean="0">
                <a:solidFill>
                  <a:srgbClr val="000000"/>
                </a:solidFill>
                <a:latin typeface="Calibri" panose="020F0502020204030204" pitchFamily="34" charset="0"/>
                <a:cs typeface="B Nazanin" panose="00000400000000000000" pitchFamily="2" charset="-78"/>
              </a:rPr>
              <a:t>ه‌</a:t>
            </a:r>
            <a:r>
              <a:rPr lang="fa-IR" altLang="zh-CN" dirty="0" smtClean="0">
                <a:solidFill>
                  <a:srgbClr val="000000"/>
                </a:solidFill>
                <a:latin typeface="Arial" panose="020B0604020202020204" pitchFamily="34" charset="0"/>
                <a:cs typeface="B Nazanin" panose="00000400000000000000" pitchFamily="2" charset="-78"/>
              </a:rPr>
              <a:t>ی</a:t>
            </a:r>
            <a:r>
              <a:rPr lang="en-US" altLang="en-US" dirty="0" smtClean="0">
                <a:solidFill>
                  <a:srgbClr val="000000"/>
                </a:solidFill>
                <a:latin typeface="Arial" panose="020B0604020202020204" pitchFamily="34" charset="0"/>
                <a:ea typeface="Arial" panose="020B0604020202020204" pitchFamily="34" charset="0"/>
                <a:cs typeface="B Nazanin" panose="00000400000000000000" pitchFamily="2" charset="-78"/>
              </a:rPr>
              <a:t> </a:t>
            </a:r>
            <a:r>
              <a:rPr lang="fa-IR" altLang="zh-CN" dirty="0" smtClean="0">
                <a:solidFill>
                  <a:srgbClr val="000000"/>
                </a:solidFill>
                <a:latin typeface="Arial" panose="020B0604020202020204" pitchFamily="34" charset="0"/>
                <a:cs typeface="B Nazanin" panose="00000400000000000000" pitchFamily="2" charset="-78"/>
              </a:rPr>
              <a:t>فیزیکی</a:t>
            </a:r>
          </a:p>
          <a:p>
            <a:pPr algn="r" rtl="1">
              <a:buFont typeface="Wingdings" panose="05000000000000000000" pitchFamily="2" charset="2"/>
              <a:buChar char="Ø"/>
            </a:pPr>
            <a:r>
              <a:rPr lang="en-US" altLang="en-US" dirty="0" smtClean="0">
                <a:solidFill>
                  <a:srgbClr val="000000"/>
                </a:solidFill>
                <a:latin typeface="Arial" panose="020B0604020202020204" pitchFamily="34" charset="0"/>
                <a:ea typeface="Arial" panose="020B0604020202020204" pitchFamily="34" charset="0"/>
                <a:cs typeface="B Nazanin" panose="00000400000000000000" pitchFamily="2" charset="-78"/>
              </a:rPr>
              <a:t> </a:t>
            </a:r>
            <a:r>
              <a:rPr lang="fa-IR" altLang="zh-CN" dirty="0">
                <a:solidFill>
                  <a:srgbClr val="000000"/>
                </a:solidFill>
                <a:latin typeface="Arial" panose="020B0604020202020204" pitchFamily="34" charset="0"/>
                <a:cs typeface="B Nazanin" panose="00000400000000000000" pitchFamily="2" charset="-78"/>
              </a:rPr>
              <a:t>بررس</a:t>
            </a:r>
            <a:r>
              <a:rPr lang="fa-IR" altLang="zh-CN" dirty="0">
                <a:solidFill>
                  <a:srgbClr val="000000"/>
                </a:solidFill>
                <a:latin typeface="Calibri" panose="020F0502020204030204" pitchFamily="34" charset="0"/>
                <a:cs typeface="B Nazanin" panose="00000400000000000000" pitchFamily="2" charset="-78"/>
              </a:rPr>
              <a:t>ي </a:t>
            </a:r>
            <a:r>
              <a:rPr lang="fa-IR" altLang="zh-CN" dirty="0">
                <a:solidFill>
                  <a:srgbClr val="000000"/>
                </a:solidFill>
                <a:latin typeface="Arial" panose="020B0604020202020204" pitchFamily="34" charset="0"/>
                <a:cs typeface="B Nazanin" panose="00000400000000000000" pitchFamily="2" charset="-78"/>
              </a:rPr>
              <a:t>های</a:t>
            </a:r>
            <a:r>
              <a:rPr lang="en-US" altLang="en-US" dirty="0">
                <a:solidFill>
                  <a:srgbClr val="000000"/>
                </a:solidFill>
                <a:latin typeface="Arial" panose="020B0604020202020204" pitchFamily="34" charset="0"/>
                <a:ea typeface="Arial" panose="020B0604020202020204" pitchFamily="34" charset="0"/>
                <a:cs typeface="B Nazanin" panose="00000400000000000000" pitchFamily="2" charset="-78"/>
              </a:rPr>
              <a:t> </a:t>
            </a:r>
            <a:r>
              <a:rPr lang="fa-IR" altLang="zh-CN" dirty="0" smtClean="0">
                <a:solidFill>
                  <a:srgbClr val="000000"/>
                </a:solidFill>
                <a:latin typeface="Arial" panose="020B0604020202020204" pitchFamily="34" charset="0"/>
                <a:cs typeface="B Nazanin" panose="00000400000000000000" pitchFamily="2" charset="-78"/>
              </a:rPr>
              <a:t>آزمایشگاهی ( </a:t>
            </a:r>
            <a:r>
              <a:rPr lang="en-US" altLang="en-US" dirty="0" smtClean="0">
                <a:solidFill>
                  <a:srgbClr val="000000"/>
                </a:solidFill>
                <a:latin typeface="Arial" panose="020B0604020202020204" pitchFamily="34" charset="0"/>
                <a:ea typeface="Arial" panose="020B0604020202020204" pitchFamily="34" charset="0"/>
                <a:cs typeface="B Nazanin" panose="00000400000000000000" pitchFamily="2" charset="-78"/>
              </a:rPr>
              <a:t> </a:t>
            </a:r>
            <a:r>
              <a:rPr lang="en-US" altLang="en-US" dirty="0">
                <a:solidFill>
                  <a:srgbClr val="000000"/>
                </a:solidFill>
                <a:latin typeface="MinionPro-Regular" charset="-127"/>
                <a:ea typeface="MinionPro-Regular" charset="-127"/>
                <a:cs typeface="B Nazanin" panose="00000400000000000000" pitchFamily="2" charset="-78"/>
              </a:rPr>
              <a:t>K</a:t>
            </a:r>
            <a:r>
              <a:rPr lang="fa-IR" altLang="zh-CN" dirty="0">
                <a:solidFill>
                  <a:srgbClr val="000000"/>
                </a:solidFill>
                <a:latin typeface="Arial" panose="020B0604020202020204" pitchFamily="34" charset="0"/>
                <a:cs typeface="B Nazanin" panose="00000400000000000000" pitchFamily="2" charset="-78"/>
              </a:rPr>
              <a:t>،</a:t>
            </a:r>
            <a:r>
              <a:rPr lang="en-US" altLang="en-US" dirty="0">
                <a:solidFill>
                  <a:srgbClr val="000000"/>
                </a:solidFill>
                <a:latin typeface="MinionPro-Regular" charset="-127"/>
                <a:ea typeface="MinionPro-Regular" charset="-127"/>
                <a:cs typeface="B Nazanin" panose="00000400000000000000" pitchFamily="2" charset="-78"/>
              </a:rPr>
              <a:t>Na </a:t>
            </a:r>
            <a:r>
              <a:rPr lang="fa-IR" altLang="zh-CN" dirty="0">
                <a:solidFill>
                  <a:srgbClr val="000000"/>
                </a:solidFill>
                <a:latin typeface="Arial" panose="020B0604020202020204" pitchFamily="34" charset="0"/>
                <a:cs typeface="B Nazanin" panose="00000400000000000000" pitchFamily="2" charset="-78"/>
              </a:rPr>
              <a:t>،</a:t>
            </a:r>
            <a:r>
              <a:rPr lang="en-US" altLang="en-US" dirty="0">
                <a:solidFill>
                  <a:srgbClr val="000000"/>
                </a:solidFill>
                <a:latin typeface="MinionPro-Regular" charset="-127"/>
                <a:ea typeface="MinionPro-Regular" charset="-127"/>
                <a:cs typeface="B Nazanin" panose="00000400000000000000" pitchFamily="2" charset="-78"/>
              </a:rPr>
              <a:t>FBS </a:t>
            </a:r>
            <a:r>
              <a:rPr lang="fa-IR" altLang="zh-CN" dirty="0" smtClean="0">
                <a:solidFill>
                  <a:srgbClr val="000000"/>
                </a:solidFill>
                <a:latin typeface="Arial" panose="020B0604020202020204" pitchFamily="34" charset="0"/>
                <a:cs typeface="B Nazanin" panose="00000400000000000000" pitchFamily="2" charset="-78"/>
              </a:rPr>
              <a:t>، </a:t>
            </a:r>
            <a:r>
              <a:rPr lang="en-US" altLang="en-US" dirty="0" smtClean="0">
                <a:solidFill>
                  <a:srgbClr val="000000"/>
                </a:solidFill>
                <a:latin typeface="Arial" panose="020B0604020202020204" pitchFamily="34" charset="0"/>
                <a:ea typeface="Arial" panose="020B0604020202020204" pitchFamily="34" charset="0"/>
                <a:cs typeface="B Nazanin" panose="00000400000000000000" pitchFamily="2" charset="-78"/>
              </a:rPr>
              <a:t> </a:t>
            </a:r>
            <a:r>
              <a:rPr lang="en-US" altLang="en-US" dirty="0">
                <a:solidFill>
                  <a:srgbClr val="000000"/>
                </a:solidFill>
                <a:latin typeface="MinionPro-Regular" charset="-127"/>
                <a:ea typeface="MinionPro-Regular" charset="-127"/>
                <a:cs typeface="B Nazanin" panose="00000400000000000000" pitchFamily="2" charset="-78"/>
              </a:rPr>
              <a:t>T</a:t>
            </a:r>
            <a:r>
              <a:rPr lang="en-US" altLang="en-US" dirty="0">
                <a:solidFill>
                  <a:srgbClr val="000000"/>
                </a:solidFill>
                <a:latin typeface="TimesNewRomanPSMT" charset="0"/>
                <a:cs typeface="B Nazanin" panose="00000400000000000000" pitchFamily="2" charset="-78"/>
              </a:rPr>
              <a:t>4</a:t>
            </a:r>
            <a:r>
              <a:rPr lang="fa-IR" altLang="zh-CN" dirty="0">
                <a:solidFill>
                  <a:srgbClr val="000000"/>
                </a:solidFill>
                <a:latin typeface="Arial" panose="020B0604020202020204" pitchFamily="34" charset="0"/>
                <a:cs typeface="B Nazanin" panose="00000400000000000000" pitchFamily="2" charset="-78"/>
              </a:rPr>
              <a:t>،</a:t>
            </a:r>
            <a:r>
              <a:rPr lang="en-US" altLang="en-US" dirty="0">
                <a:solidFill>
                  <a:srgbClr val="000000"/>
                </a:solidFill>
                <a:latin typeface="Arial" panose="020B0604020202020204" pitchFamily="34" charset="0"/>
                <a:ea typeface="Arial" panose="020B0604020202020204" pitchFamily="34" charset="0"/>
                <a:cs typeface="B Nazanin" panose="00000400000000000000" pitchFamily="2" charset="-78"/>
              </a:rPr>
              <a:t> </a:t>
            </a:r>
            <a:r>
              <a:rPr lang="en-US" altLang="en-US" dirty="0">
                <a:solidFill>
                  <a:srgbClr val="000000"/>
                </a:solidFill>
                <a:latin typeface="MinionPro-Regular" charset="-127"/>
                <a:ea typeface="MinionPro-Regular" charset="-127"/>
                <a:cs typeface="B Nazanin" panose="00000400000000000000" pitchFamily="2" charset="-78"/>
              </a:rPr>
              <a:t>TSH</a:t>
            </a:r>
            <a:r>
              <a:rPr lang="fa-IR" altLang="zh-CN" dirty="0">
                <a:solidFill>
                  <a:srgbClr val="000000"/>
                </a:solidFill>
                <a:latin typeface="Arial" panose="020B0604020202020204" pitchFamily="34" charset="0"/>
                <a:cs typeface="B Nazanin" panose="00000400000000000000" pitchFamily="2" charset="-78"/>
              </a:rPr>
              <a:t>،</a:t>
            </a:r>
            <a:r>
              <a:rPr lang="en-US" altLang="en-US" dirty="0" smtClean="0">
                <a:solidFill>
                  <a:srgbClr val="000000"/>
                </a:solidFill>
                <a:latin typeface="MinionPro-Regular" charset="-127"/>
                <a:ea typeface="MinionPro-Regular" charset="-127"/>
                <a:cs typeface="B Nazanin" panose="00000400000000000000" pitchFamily="2" charset="-78"/>
              </a:rPr>
              <a:t>T</a:t>
            </a:r>
            <a:r>
              <a:rPr lang="en-US" altLang="en-US" dirty="0" smtClean="0">
                <a:solidFill>
                  <a:srgbClr val="000000"/>
                </a:solidFill>
                <a:latin typeface="TimesNewRomanPSMT" charset="0"/>
                <a:cs typeface="B Nazanin" panose="00000400000000000000" pitchFamily="2" charset="-78"/>
              </a:rPr>
              <a:t>3</a:t>
            </a:r>
            <a:r>
              <a:rPr lang="en-US" altLang="en-US" dirty="0" smtClean="0">
                <a:solidFill>
                  <a:srgbClr val="000000"/>
                </a:solidFill>
                <a:latin typeface="MinionPro-Regular" charset="-127"/>
                <a:ea typeface="MinionPro-Regular" charset="-127"/>
                <a:cs typeface="B Nazanin" panose="00000400000000000000" pitchFamily="2" charset="-78"/>
              </a:rPr>
              <a:t>U</a:t>
            </a:r>
            <a:r>
              <a:rPr lang="en-US" altLang="en-US" dirty="0" smtClean="0">
                <a:solidFill>
                  <a:srgbClr val="000000"/>
                </a:solidFill>
                <a:latin typeface="Arial" panose="020B0604020202020204" pitchFamily="34" charset="0"/>
                <a:ea typeface="Arial" panose="020B0604020202020204" pitchFamily="34" charset="0"/>
                <a:cs typeface="B Nazanin" panose="00000400000000000000" pitchFamily="2" charset="-78"/>
              </a:rPr>
              <a:t> </a:t>
            </a:r>
            <a:r>
              <a:rPr lang="en-US" altLang="en-US" dirty="0">
                <a:solidFill>
                  <a:srgbClr val="000000"/>
                </a:solidFill>
                <a:latin typeface="MinionPro-Regular" charset="-127"/>
                <a:ea typeface="MinionPro-Regular" charset="-127"/>
                <a:cs typeface="B Nazanin" panose="00000400000000000000" pitchFamily="2" charset="-78"/>
              </a:rPr>
              <a:t>BUN</a:t>
            </a:r>
            <a:r>
              <a:rPr lang="fa-IR" altLang="zh-CN" dirty="0">
                <a:solidFill>
                  <a:srgbClr val="000000"/>
                </a:solidFill>
                <a:latin typeface="Arial" panose="020B0604020202020204" pitchFamily="34" charset="0"/>
                <a:cs typeface="B Nazanin" panose="00000400000000000000" pitchFamily="2" charset="-78"/>
              </a:rPr>
              <a:t>،</a:t>
            </a:r>
            <a:r>
              <a:rPr lang="en-US" altLang="en-US" dirty="0">
                <a:solidFill>
                  <a:srgbClr val="000000"/>
                </a:solidFill>
                <a:latin typeface="MinionPro-Regular" charset="-127"/>
                <a:ea typeface="MinionPro-Regular" charset="-127"/>
                <a:cs typeface="B Nazanin" panose="00000400000000000000" pitchFamily="2" charset="-78"/>
              </a:rPr>
              <a:t>Cr </a:t>
            </a:r>
            <a:r>
              <a:rPr lang="fa-IR" altLang="zh-CN" dirty="0">
                <a:solidFill>
                  <a:srgbClr val="000000"/>
                </a:solidFill>
                <a:latin typeface="Arial" panose="020B0604020202020204" pitchFamily="34" charset="0"/>
                <a:cs typeface="B Nazanin" panose="00000400000000000000" pitchFamily="2" charset="-78"/>
              </a:rPr>
              <a:t>،</a:t>
            </a:r>
            <a:r>
              <a:rPr lang="en-US" altLang="en-US" dirty="0">
                <a:solidFill>
                  <a:srgbClr val="000000"/>
                </a:solidFill>
                <a:latin typeface="Arial" panose="020B0604020202020204" pitchFamily="34" charset="0"/>
                <a:ea typeface="Arial" panose="020B0604020202020204" pitchFamily="34" charset="0"/>
                <a:cs typeface="B Nazanin" panose="00000400000000000000" pitchFamily="2" charset="-78"/>
              </a:rPr>
              <a:t> </a:t>
            </a:r>
            <a:r>
              <a:rPr lang="en-US" altLang="en-US" dirty="0">
                <a:solidFill>
                  <a:srgbClr val="000000"/>
                </a:solidFill>
                <a:latin typeface="MinionPro-Regular" charset="-127"/>
                <a:ea typeface="MinionPro-Regular" charset="-127"/>
                <a:cs typeface="B Nazanin" panose="00000400000000000000" pitchFamily="2" charset="-78"/>
              </a:rPr>
              <a:t>S</a:t>
            </a:r>
            <a:r>
              <a:rPr lang="en-US" altLang="en-US" dirty="0">
                <a:solidFill>
                  <a:srgbClr val="000000"/>
                </a:solidFill>
                <a:latin typeface="Arial" panose="020B0604020202020204" pitchFamily="34" charset="0"/>
                <a:ea typeface="Arial" panose="020B0604020202020204" pitchFamily="34" charset="0"/>
                <a:cs typeface="B Nazanin" panose="00000400000000000000" pitchFamily="2" charset="-78"/>
              </a:rPr>
              <a:t>/</a:t>
            </a:r>
            <a:r>
              <a:rPr lang="en-US" altLang="en-US" dirty="0">
                <a:solidFill>
                  <a:srgbClr val="000000"/>
                </a:solidFill>
                <a:latin typeface="MinionPro-Regular" charset="-127"/>
                <a:ea typeface="MinionPro-Regular" charset="-127"/>
                <a:cs typeface="B Nazanin" panose="00000400000000000000" pitchFamily="2" charset="-78"/>
              </a:rPr>
              <a:t>E </a:t>
            </a:r>
            <a:r>
              <a:rPr lang="en-US" altLang="en-US" dirty="0">
                <a:solidFill>
                  <a:srgbClr val="000000"/>
                </a:solidFill>
                <a:latin typeface="Arial" panose="020B0604020202020204" pitchFamily="34" charset="0"/>
                <a:ea typeface="Arial" panose="020B0604020202020204" pitchFamily="34" charset="0"/>
                <a:cs typeface="B Nazanin" panose="00000400000000000000" pitchFamily="2" charset="-78"/>
              </a:rPr>
              <a:t>(</a:t>
            </a:r>
            <a:r>
              <a:rPr lang="en-US" altLang="en-US" dirty="0">
                <a:solidFill>
                  <a:srgbClr val="000000"/>
                </a:solidFill>
                <a:latin typeface="TimesNewRomanPSMT" charset="0"/>
                <a:cs typeface="B Nazanin" panose="00000400000000000000" pitchFamily="2" charset="-78"/>
              </a:rPr>
              <a:t>3</a:t>
            </a:r>
            <a:r>
              <a:rPr lang="en-US" altLang="en-US" dirty="0">
                <a:solidFill>
                  <a:srgbClr val="000000"/>
                </a:solidFill>
                <a:latin typeface="Arial" panose="020B0604020202020204" pitchFamily="34" charset="0"/>
                <a:ea typeface="Arial" panose="020B0604020202020204" pitchFamily="34" charset="0"/>
                <a:cs typeface="B Nazanin" panose="00000400000000000000" pitchFamily="2" charset="-78"/>
              </a:rPr>
              <a:t>)</a:t>
            </a:r>
            <a:r>
              <a:rPr lang="fa-IR" altLang="zh-CN" dirty="0">
                <a:solidFill>
                  <a:srgbClr val="000000"/>
                </a:solidFill>
                <a:latin typeface="Arial" panose="020B0604020202020204" pitchFamily="34" charset="0"/>
                <a:cs typeface="B Nazanin" panose="00000400000000000000" pitchFamily="2" charset="-78"/>
              </a:rPr>
              <a:t>،</a:t>
            </a:r>
            <a:r>
              <a:rPr lang="en-US" altLang="en-US" dirty="0">
                <a:solidFill>
                  <a:srgbClr val="000000"/>
                </a:solidFill>
                <a:latin typeface="Arial" panose="020B0604020202020204" pitchFamily="34" charset="0"/>
                <a:ea typeface="Arial" panose="020B0604020202020204" pitchFamily="34" charset="0"/>
                <a:cs typeface="B Nazanin" panose="00000400000000000000" pitchFamily="2" charset="-78"/>
              </a:rPr>
              <a:t> </a:t>
            </a:r>
            <a:r>
              <a:rPr lang="en-US" altLang="en-US" dirty="0">
                <a:solidFill>
                  <a:srgbClr val="000000"/>
                </a:solidFill>
                <a:latin typeface="MinionPro-Regular" charset="-127"/>
                <a:ea typeface="MinionPro-Regular" charset="-127"/>
                <a:cs typeface="B Nazanin" panose="00000400000000000000" pitchFamily="2" charset="-78"/>
              </a:rPr>
              <a:t>U</a:t>
            </a:r>
            <a:r>
              <a:rPr lang="en-US" altLang="en-US" dirty="0">
                <a:solidFill>
                  <a:srgbClr val="000000"/>
                </a:solidFill>
                <a:latin typeface="Arial" panose="020B0604020202020204" pitchFamily="34" charset="0"/>
                <a:ea typeface="Arial" panose="020B0604020202020204" pitchFamily="34" charset="0"/>
                <a:cs typeface="B Nazanin" panose="00000400000000000000" pitchFamily="2" charset="-78"/>
              </a:rPr>
              <a:t>/</a:t>
            </a:r>
            <a:r>
              <a:rPr lang="en-US" altLang="en-US" dirty="0">
                <a:solidFill>
                  <a:srgbClr val="000000"/>
                </a:solidFill>
                <a:latin typeface="MinionPro-Regular" charset="-127"/>
                <a:ea typeface="MinionPro-Regular" charset="-127"/>
                <a:cs typeface="B Nazanin" panose="00000400000000000000" pitchFamily="2" charset="-78"/>
              </a:rPr>
              <a:t>A</a:t>
            </a:r>
            <a:r>
              <a:rPr lang="fa-IR" altLang="zh-CN" dirty="0">
                <a:solidFill>
                  <a:srgbClr val="000000"/>
                </a:solidFill>
                <a:latin typeface="Arial" panose="020B0604020202020204" pitchFamily="34" charset="0"/>
                <a:cs typeface="B Nazanin" panose="00000400000000000000" pitchFamily="2" charset="-78"/>
              </a:rPr>
              <a:t>،</a:t>
            </a:r>
            <a:r>
              <a:rPr lang="en-US" altLang="en-US" dirty="0">
                <a:solidFill>
                  <a:srgbClr val="000000"/>
                </a:solidFill>
                <a:latin typeface="Arial" panose="020B0604020202020204" pitchFamily="34" charset="0"/>
                <a:ea typeface="Arial" panose="020B0604020202020204" pitchFamily="34" charset="0"/>
                <a:cs typeface="B Nazanin" panose="00000400000000000000" pitchFamily="2" charset="-78"/>
              </a:rPr>
              <a:t> </a:t>
            </a:r>
            <a:r>
              <a:rPr lang="en-US" altLang="en-US" dirty="0">
                <a:solidFill>
                  <a:srgbClr val="000000"/>
                </a:solidFill>
                <a:latin typeface="MinionPro-Regular" charset="-127"/>
                <a:ea typeface="MinionPro-Regular" charset="-127"/>
                <a:cs typeface="B Nazanin" panose="00000400000000000000" pitchFamily="2" charset="-78"/>
              </a:rPr>
              <a:t>U</a:t>
            </a:r>
            <a:r>
              <a:rPr lang="en-US" altLang="en-US" dirty="0">
                <a:solidFill>
                  <a:srgbClr val="000000"/>
                </a:solidFill>
                <a:latin typeface="Arial" panose="020B0604020202020204" pitchFamily="34" charset="0"/>
                <a:ea typeface="Arial" panose="020B0604020202020204" pitchFamily="34" charset="0"/>
                <a:cs typeface="B Nazanin" panose="00000400000000000000" pitchFamily="2" charset="-78"/>
              </a:rPr>
              <a:t>/</a:t>
            </a:r>
            <a:r>
              <a:rPr lang="en-US" altLang="en-US" dirty="0">
                <a:solidFill>
                  <a:srgbClr val="000000"/>
                </a:solidFill>
                <a:latin typeface="MinionPro-Regular" charset="-127"/>
                <a:ea typeface="MinionPro-Regular" charset="-127"/>
                <a:cs typeface="B Nazanin" panose="00000400000000000000" pitchFamily="2" charset="-78"/>
              </a:rPr>
              <a:t>C</a:t>
            </a:r>
            <a:r>
              <a:rPr lang="fa-IR" altLang="zh-CN" dirty="0">
                <a:solidFill>
                  <a:srgbClr val="000000"/>
                </a:solidFill>
                <a:latin typeface="Arial" panose="020B0604020202020204" pitchFamily="34" charset="0"/>
                <a:cs typeface="B Nazanin" panose="00000400000000000000" pitchFamily="2" charset="-78"/>
              </a:rPr>
              <a:t>،</a:t>
            </a:r>
            <a:r>
              <a:rPr lang="en-US" altLang="en-US" dirty="0">
                <a:solidFill>
                  <a:srgbClr val="000000"/>
                </a:solidFill>
                <a:latin typeface="Arial" panose="020B0604020202020204" pitchFamily="34" charset="0"/>
                <a:ea typeface="Arial" panose="020B0604020202020204" pitchFamily="34" charset="0"/>
                <a:cs typeface="B Nazanin" panose="00000400000000000000" pitchFamily="2" charset="-78"/>
              </a:rPr>
              <a:t> </a:t>
            </a:r>
            <a:r>
              <a:rPr lang="en-US" altLang="en-US" dirty="0">
                <a:solidFill>
                  <a:srgbClr val="000000"/>
                </a:solidFill>
                <a:latin typeface="MinionPro-Regular" charset="-127"/>
                <a:ea typeface="MinionPro-Regular" charset="-127"/>
                <a:cs typeface="B Nazanin" panose="00000400000000000000" pitchFamily="2" charset="-78"/>
              </a:rPr>
              <a:t>ESR</a:t>
            </a:r>
            <a:r>
              <a:rPr lang="fa-IR" altLang="zh-CN" dirty="0">
                <a:solidFill>
                  <a:srgbClr val="000000"/>
                </a:solidFill>
                <a:latin typeface="Arial" panose="020B0604020202020204" pitchFamily="34" charset="0"/>
                <a:cs typeface="B Nazanin" panose="00000400000000000000" pitchFamily="2" charset="-78"/>
              </a:rPr>
              <a:t>،</a:t>
            </a:r>
            <a:r>
              <a:rPr lang="en-US" altLang="en-US" dirty="0">
                <a:solidFill>
                  <a:srgbClr val="000000"/>
                </a:solidFill>
                <a:latin typeface="MinionPro-Regular" charset="-127"/>
                <a:ea typeface="MinionPro-Regular" charset="-127"/>
                <a:cs typeface="B Nazanin" panose="00000400000000000000" pitchFamily="2" charset="-78"/>
              </a:rPr>
              <a:t>CBC </a:t>
            </a:r>
            <a:r>
              <a:rPr lang="fa-IR" altLang="zh-CN" dirty="0">
                <a:solidFill>
                  <a:srgbClr val="000000"/>
                </a:solidFill>
                <a:latin typeface="Arial" panose="020B0604020202020204" pitchFamily="34" charset="0"/>
                <a:cs typeface="B Nazanin" panose="00000400000000000000" pitchFamily="2" charset="-78"/>
              </a:rPr>
              <a:t>،</a:t>
            </a:r>
            <a:r>
              <a:rPr lang="en-US" altLang="en-US" dirty="0">
                <a:solidFill>
                  <a:srgbClr val="000000"/>
                </a:solidFill>
                <a:latin typeface="Arial" panose="020B0604020202020204" pitchFamily="34" charset="0"/>
                <a:ea typeface="Arial" panose="020B0604020202020204" pitchFamily="34" charset="0"/>
                <a:cs typeface="B Nazanin" panose="00000400000000000000" pitchFamily="2" charset="-78"/>
              </a:rPr>
              <a:t> </a:t>
            </a:r>
            <a:r>
              <a:rPr lang="en-US" altLang="en-US" dirty="0" smtClean="0">
                <a:solidFill>
                  <a:srgbClr val="000000"/>
                </a:solidFill>
                <a:latin typeface="MinionPro-Regular" charset="-127"/>
                <a:ea typeface="MinionPro-Regular" charset="-127"/>
                <a:cs typeface="B Nazanin" panose="00000400000000000000" pitchFamily="2" charset="-78"/>
              </a:rPr>
              <a:t>P </a:t>
            </a:r>
            <a:r>
              <a:rPr lang="fa-IR" altLang="en-US" dirty="0" smtClean="0">
                <a:solidFill>
                  <a:srgbClr val="000000"/>
                </a:solidFill>
                <a:latin typeface="MinionPro-Regular" charset="-127"/>
                <a:ea typeface="MinionPro-Regular" charset="-127"/>
                <a:cs typeface="B Nazanin" panose="00000400000000000000" pitchFamily="2" charset="-78"/>
              </a:rPr>
              <a:t>، </a:t>
            </a:r>
            <a:r>
              <a:rPr lang="en-US" altLang="en-US" dirty="0" smtClean="0">
                <a:solidFill>
                  <a:srgbClr val="000000"/>
                </a:solidFill>
                <a:latin typeface="MinionPro-Regular" charset="-127"/>
                <a:ea typeface="MinionPro-Regular" charset="-127"/>
                <a:cs typeface="B Nazanin" panose="00000400000000000000" pitchFamily="2" charset="-78"/>
              </a:rPr>
              <a:t>Ca</a:t>
            </a:r>
            <a:r>
              <a:rPr lang="en-US" altLang="zh-CN" dirty="0" smtClean="0">
                <a:solidFill>
                  <a:srgbClr val="000000"/>
                </a:solidFill>
                <a:latin typeface="Arial" panose="020B0604020202020204" pitchFamily="34" charset="0"/>
                <a:cs typeface="B Nazanin" panose="00000400000000000000" pitchFamily="2" charset="-78"/>
              </a:rPr>
              <a:t> </a:t>
            </a:r>
            <a:r>
              <a:rPr lang="fa-IR" altLang="en-US" dirty="0" smtClean="0">
                <a:solidFill>
                  <a:srgbClr val="000000"/>
                </a:solidFill>
                <a:latin typeface="MinionPro-Regular" charset="-127"/>
                <a:ea typeface="MinionPro-Regular" charset="-127"/>
                <a:cs typeface="B Nazanin" panose="00000400000000000000" pitchFamily="2" charset="-78"/>
              </a:rPr>
              <a:t> </a:t>
            </a:r>
            <a:r>
              <a:rPr lang="fa-IR" altLang="zh-CN" dirty="0" smtClean="0">
                <a:solidFill>
                  <a:srgbClr val="000000"/>
                </a:solidFill>
                <a:latin typeface="Arial" panose="020B0604020202020204" pitchFamily="34" charset="0"/>
                <a:cs typeface="B Nazanin" panose="00000400000000000000" pitchFamily="2" charset="-78"/>
              </a:rPr>
              <a:t>و آلکالن‌فسفاتاز)</a:t>
            </a:r>
            <a:r>
              <a:rPr lang="en-US" altLang="en-US" dirty="0" smtClean="0">
                <a:solidFill>
                  <a:srgbClr val="000000"/>
                </a:solidFill>
                <a:latin typeface="Arial" panose="020B0604020202020204" pitchFamily="34" charset="0"/>
                <a:ea typeface="Arial" panose="020B0604020202020204" pitchFamily="34" charset="0"/>
                <a:cs typeface="B Nazanin" panose="00000400000000000000" pitchFamily="2" charset="-78"/>
              </a:rPr>
              <a:t> </a:t>
            </a:r>
            <a:r>
              <a:rPr lang="fa-IR" altLang="zh-CN" dirty="0" smtClean="0">
                <a:solidFill>
                  <a:srgbClr val="000000"/>
                </a:solidFill>
                <a:latin typeface="Arial" panose="020B0604020202020204" pitchFamily="34" charset="0"/>
                <a:cs typeface="B Nazanin" panose="00000400000000000000" pitchFamily="2" charset="-78"/>
              </a:rPr>
              <a:t> </a:t>
            </a:r>
          </a:p>
          <a:p>
            <a:pPr algn="r" rtl="1">
              <a:buFont typeface="Wingdings" panose="05000000000000000000" pitchFamily="2" charset="2"/>
              <a:buChar char="Ø"/>
            </a:pPr>
            <a:r>
              <a:rPr lang="fa-IR" altLang="zh-CN" dirty="0" smtClean="0">
                <a:solidFill>
                  <a:srgbClr val="000000"/>
                </a:solidFill>
                <a:latin typeface="Arial" panose="020B0604020202020204" pitchFamily="34" charset="0"/>
                <a:cs typeface="B Nazanin" panose="00000400000000000000" pitchFamily="2" charset="-78"/>
              </a:rPr>
              <a:t>رادیوگرافی</a:t>
            </a:r>
            <a:r>
              <a:rPr lang="en-US" altLang="en-US" dirty="0" smtClean="0">
                <a:solidFill>
                  <a:srgbClr val="000000"/>
                </a:solidFill>
                <a:latin typeface="Arial" panose="020B0604020202020204" pitchFamily="34" charset="0"/>
                <a:ea typeface="Arial" panose="020B0604020202020204" pitchFamily="34" charset="0"/>
                <a:cs typeface="B Nazanin" panose="00000400000000000000" pitchFamily="2" charset="-78"/>
              </a:rPr>
              <a:t> </a:t>
            </a:r>
            <a:r>
              <a:rPr lang="fa-IR" altLang="zh-CN" dirty="0" smtClean="0">
                <a:solidFill>
                  <a:srgbClr val="000000"/>
                </a:solidFill>
                <a:latin typeface="Arial" panose="020B0604020202020204" pitchFamily="34" charset="0"/>
                <a:cs typeface="B Nazanin" panose="00000400000000000000" pitchFamily="2" charset="-78"/>
              </a:rPr>
              <a:t>روبروی</a:t>
            </a:r>
            <a:r>
              <a:rPr lang="en-US" altLang="en-US" dirty="0" smtClean="0">
                <a:solidFill>
                  <a:srgbClr val="000000"/>
                </a:solidFill>
                <a:latin typeface="Arial" panose="020B0604020202020204" pitchFamily="34" charset="0"/>
                <a:ea typeface="Arial" panose="020B0604020202020204" pitchFamily="34" charset="0"/>
                <a:cs typeface="B Nazanin" panose="00000400000000000000" pitchFamily="2" charset="-78"/>
              </a:rPr>
              <a:t> </a:t>
            </a:r>
            <a:r>
              <a:rPr lang="fa-IR" altLang="zh-CN" dirty="0" smtClean="0">
                <a:solidFill>
                  <a:srgbClr val="000000"/>
                </a:solidFill>
                <a:latin typeface="Arial" panose="020B0604020202020204" pitchFamily="34" charset="0"/>
                <a:cs typeface="B Nazanin" panose="00000400000000000000" pitchFamily="2" charset="-78"/>
              </a:rPr>
              <a:t>مچ،</a:t>
            </a:r>
            <a:r>
              <a:rPr lang="en-US" altLang="en-US" dirty="0" smtClean="0">
                <a:solidFill>
                  <a:srgbClr val="000000"/>
                </a:solidFill>
                <a:latin typeface="Arial" panose="020B0604020202020204" pitchFamily="34" charset="0"/>
                <a:ea typeface="Arial" panose="020B0604020202020204" pitchFamily="34" charset="0"/>
                <a:cs typeface="B Nazanin" panose="00000400000000000000" pitchFamily="2" charset="-78"/>
              </a:rPr>
              <a:t> </a:t>
            </a:r>
            <a:r>
              <a:rPr lang="fa-IR" altLang="zh-CN" dirty="0" smtClean="0">
                <a:solidFill>
                  <a:srgbClr val="000000"/>
                </a:solidFill>
                <a:latin typeface="Arial" panose="020B0604020202020204" pitchFamily="34" charset="0"/>
                <a:cs typeface="B Nazanin" panose="00000400000000000000" pitchFamily="2" charset="-78"/>
              </a:rPr>
              <a:t>کف</a:t>
            </a:r>
            <a:r>
              <a:rPr lang="en-US" altLang="en-US" dirty="0" smtClean="0">
                <a:solidFill>
                  <a:srgbClr val="000000"/>
                </a:solidFill>
                <a:latin typeface="Arial" panose="020B0604020202020204" pitchFamily="34" charset="0"/>
                <a:ea typeface="Arial" panose="020B0604020202020204" pitchFamily="34" charset="0"/>
                <a:cs typeface="B Nazanin" panose="00000400000000000000" pitchFamily="2" charset="-78"/>
              </a:rPr>
              <a:t> </a:t>
            </a:r>
            <a:r>
              <a:rPr lang="fa-IR" altLang="zh-CN" dirty="0" smtClean="0">
                <a:solidFill>
                  <a:srgbClr val="000000"/>
                </a:solidFill>
                <a:latin typeface="Arial" panose="020B0604020202020204" pitchFamily="34" charset="0"/>
                <a:cs typeface="B Nazanin" panose="00000400000000000000" pitchFamily="2" charset="-78"/>
              </a:rPr>
              <a:t>و</a:t>
            </a:r>
            <a:r>
              <a:rPr lang="en-US" altLang="en-US" dirty="0" smtClean="0">
                <a:solidFill>
                  <a:srgbClr val="000000"/>
                </a:solidFill>
                <a:latin typeface="Arial" panose="020B0604020202020204" pitchFamily="34" charset="0"/>
                <a:ea typeface="Arial" panose="020B0604020202020204" pitchFamily="34" charset="0"/>
                <a:cs typeface="B Nazanin" panose="00000400000000000000" pitchFamily="2" charset="-78"/>
              </a:rPr>
              <a:t> </a:t>
            </a:r>
            <a:r>
              <a:rPr lang="fa-IR" altLang="zh-CN" dirty="0" smtClean="0">
                <a:solidFill>
                  <a:srgbClr val="000000"/>
                </a:solidFill>
                <a:latin typeface="Arial" panose="020B0604020202020204" pitchFamily="34" charset="0"/>
                <a:cs typeface="B Nazanin" panose="00000400000000000000" pitchFamily="2" charset="-78"/>
              </a:rPr>
              <a:t>انگشتان</a:t>
            </a:r>
            <a:r>
              <a:rPr lang="en-US" altLang="en-US" dirty="0" smtClean="0">
                <a:solidFill>
                  <a:srgbClr val="000000"/>
                </a:solidFill>
                <a:latin typeface="Arial" panose="020B0604020202020204" pitchFamily="34" charset="0"/>
                <a:ea typeface="Arial" panose="020B0604020202020204" pitchFamily="34" charset="0"/>
                <a:cs typeface="B Nazanin" panose="00000400000000000000" pitchFamily="2" charset="-78"/>
              </a:rPr>
              <a:t> </a:t>
            </a:r>
            <a:r>
              <a:rPr lang="fa-IR" altLang="zh-CN" dirty="0" smtClean="0">
                <a:solidFill>
                  <a:srgbClr val="000000"/>
                </a:solidFill>
                <a:latin typeface="Arial" panose="020B0604020202020204" pitchFamily="34" charset="0"/>
                <a:cs typeface="B Nazanin" panose="00000400000000000000" pitchFamily="2" charset="-78"/>
              </a:rPr>
              <a:t>دست</a:t>
            </a:r>
            <a:r>
              <a:rPr lang="en-US" altLang="en-US" dirty="0" smtClean="0">
                <a:solidFill>
                  <a:srgbClr val="000000"/>
                </a:solidFill>
                <a:latin typeface="Arial" panose="020B0604020202020204" pitchFamily="34" charset="0"/>
                <a:ea typeface="Arial" panose="020B0604020202020204" pitchFamily="34" charset="0"/>
                <a:cs typeface="B Nazanin" panose="00000400000000000000" pitchFamily="2" charset="-78"/>
              </a:rPr>
              <a:t> </a:t>
            </a:r>
            <a:r>
              <a:rPr lang="fa-IR" altLang="zh-CN" dirty="0" smtClean="0">
                <a:solidFill>
                  <a:srgbClr val="000000"/>
                </a:solidFill>
                <a:latin typeface="Arial" panose="020B0604020202020204" pitchFamily="34" charset="0"/>
                <a:cs typeface="B Nazanin" panose="00000400000000000000" pitchFamily="2" charset="-78"/>
              </a:rPr>
              <a:t>چپ</a:t>
            </a:r>
            <a:r>
              <a:rPr lang="en-US" altLang="en-US" dirty="0" smtClean="0">
                <a:solidFill>
                  <a:srgbClr val="000000"/>
                </a:solidFill>
                <a:latin typeface="Arial" panose="020B0604020202020204" pitchFamily="34" charset="0"/>
                <a:ea typeface="Arial" panose="020B0604020202020204" pitchFamily="34" charset="0"/>
                <a:cs typeface="B Nazanin" panose="00000400000000000000" pitchFamily="2" charset="-78"/>
              </a:rPr>
              <a:t> </a:t>
            </a:r>
            <a:r>
              <a:rPr lang="fa-IR" altLang="zh-CN" dirty="0" smtClean="0">
                <a:solidFill>
                  <a:srgbClr val="000000"/>
                </a:solidFill>
                <a:latin typeface="Arial" panose="020B0604020202020204" pitchFamily="34" charset="0"/>
                <a:cs typeface="B Nazanin" panose="00000400000000000000" pitchFamily="2" charset="-78"/>
              </a:rPr>
              <a:t>از</a:t>
            </a:r>
            <a:r>
              <a:rPr lang="en-US" altLang="en-US" dirty="0" smtClean="0">
                <a:solidFill>
                  <a:srgbClr val="000000"/>
                </a:solidFill>
                <a:latin typeface="Arial" panose="020B0604020202020204" pitchFamily="34" charset="0"/>
                <a:ea typeface="Arial" panose="020B0604020202020204" pitchFamily="34" charset="0"/>
                <a:cs typeface="B Nazanin" panose="00000400000000000000" pitchFamily="2" charset="-78"/>
              </a:rPr>
              <a:t> </a:t>
            </a:r>
            <a:r>
              <a:rPr lang="fa-IR" altLang="zh-CN" dirty="0" smtClean="0">
                <a:solidFill>
                  <a:srgbClr val="000000"/>
                </a:solidFill>
                <a:latin typeface="Arial" panose="020B0604020202020204" pitchFamily="34" charset="0"/>
                <a:cs typeface="B Nazanin" panose="00000400000000000000" pitchFamily="2" charset="-78"/>
              </a:rPr>
              <a:t>نظر</a:t>
            </a:r>
            <a:r>
              <a:rPr lang="en-US" altLang="en-US" dirty="0" smtClean="0">
                <a:solidFill>
                  <a:srgbClr val="000000"/>
                </a:solidFill>
                <a:latin typeface="Arial" panose="020B0604020202020204" pitchFamily="34" charset="0"/>
                <a:ea typeface="Arial" panose="020B0604020202020204" pitchFamily="34" charset="0"/>
                <a:cs typeface="B Nazanin" panose="00000400000000000000" pitchFamily="2" charset="-78"/>
              </a:rPr>
              <a:t> </a:t>
            </a:r>
            <a:r>
              <a:rPr lang="fa-IR" altLang="zh-CN" dirty="0" smtClean="0">
                <a:solidFill>
                  <a:srgbClr val="000000"/>
                </a:solidFill>
                <a:latin typeface="Arial" panose="020B0604020202020204" pitchFamily="34" charset="0"/>
                <a:cs typeface="B Nazanin" panose="00000400000000000000" pitchFamily="2" charset="-78"/>
              </a:rPr>
              <a:t>سن استخوانی</a:t>
            </a:r>
            <a:endParaRPr lang="en-US" dirty="0">
              <a:cs typeface="B Nazanin" panose="00000400000000000000" pitchFamily="2" charset="-78"/>
            </a:endParaRPr>
          </a:p>
        </p:txBody>
      </p:sp>
    </p:spTree>
    <p:extLst>
      <p:ext uri="{BB962C8B-B14F-4D97-AF65-F5344CB8AC3E}">
        <p14:creationId xmlns:p14="http://schemas.microsoft.com/office/powerpoint/2010/main" val="4195204120"/>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359532" y="85892"/>
            <a:ext cx="3672408" cy="3084125"/>
          </a:xfrm>
          <a:prstGeom prst="rect">
            <a:avLst/>
          </a:prstGeom>
          <a:effectLst>
            <a:glow rad="228600">
              <a:schemeClr val="tx2">
                <a:lumMod val="75000"/>
                <a:alpha val="40000"/>
              </a:schemeClr>
            </a:glow>
          </a:effectLst>
          <a:scene3d>
            <a:camera prst="orthographicFront"/>
            <a:lightRig rig="threePt" dir="t"/>
          </a:scene3d>
          <a:sp3d>
            <a:bevelT w="152400" h="50800" prst="softRound"/>
          </a:sp3d>
        </p:spPr>
      </p:pic>
      <p:sp>
        <p:nvSpPr>
          <p:cNvPr id="3" name="5-Point Star 2"/>
          <p:cNvSpPr/>
          <p:nvPr/>
        </p:nvSpPr>
        <p:spPr bwMode="auto">
          <a:xfrm>
            <a:off x="1259632" y="2204864"/>
            <a:ext cx="216024" cy="156235"/>
          </a:xfrm>
          <a:prstGeom prst="star5">
            <a:avLst/>
          </a:prstGeom>
          <a:solidFill>
            <a:srgbClr val="955C3D"/>
          </a:solidFill>
          <a:ln w="12700" cap="sq"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mtClean="0">
              <a:solidFill>
                <a:srgbClr val="000000"/>
              </a:solidFill>
            </a:endParaRPr>
          </a:p>
        </p:txBody>
      </p:sp>
      <p:sp>
        <p:nvSpPr>
          <p:cNvPr id="4" name="5-Point Star 3"/>
          <p:cNvSpPr/>
          <p:nvPr/>
        </p:nvSpPr>
        <p:spPr bwMode="auto">
          <a:xfrm>
            <a:off x="2195736" y="1868222"/>
            <a:ext cx="144016" cy="156235"/>
          </a:xfrm>
          <a:prstGeom prst="star5">
            <a:avLst/>
          </a:prstGeom>
          <a:solidFill>
            <a:schemeClr val="accent1"/>
          </a:solidFill>
          <a:ln w="12700" cap="sq"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mtClean="0">
              <a:solidFill>
                <a:srgbClr val="000000"/>
              </a:solidFill>
            </a:endParaRPr>
          </a:p>
        </p:txBody>
      </p:sp>
      <p:sp>
        <p:nvSpPr>
          <p:cNvPr id="5" name="5-Point Star 4"/>
          <p:cNvSpPr/>
          <p:nvPr/>
        </p:nvSpPr>
        <p:spPr bwMode="auto">
          <a:xfrm>
            <a:off x="2339752" y="1852198"/>
            <a:ext cx="144016" cy="156235"/>
          </a:xfrm>
          <a:prstGeom prst="star5">
            <a:avLst/>
          </a:prstGeom>
          <a:solidFill>
            <a:schemeClr val="accent1"/>
          </a:solidFill>
          <a:ln w="12700" cap="sq"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mtClean="0">
              <a:solidFill>
                <a:srgbClr val="000000"/>
              </a:solidFill>
            </a:endParaRPr>
          </a:p>
        </p:txBody>
      </p:sp>
      <p:graphicFrame>
        <p:nvGraphicFramePr>
          <p:cNvPr id="8" name="Table 7"/>
          <p:cNvGraphicFramePr>
            <a:graphicFrameLocks noGrp="1"/>
          </p:cNvGraphicFramePr>
          <p:nvPr>
            <p:extLst>
              <p:ext uri="{D42A27DB-BD31-4B8C-83A1-F6EECF244321}">
                <p14:modId xmlns:p14="http://schemas.microsoft.com/office/powerpoint/2010/main" val="310874745"/>
              </p:ext>
            </p:extLst>
          </p:nvPr>
        </p:nvGraphicFramePr>
        <p:xfrm>
          <a:off x="304800" y="3733800"/>
          <a:ext cx="8458200" cy="2798428"/>
        </p:xfrm>
        <a:graphic>
          <a:graphicData uri="http://schemas.openxmlformats.org/drawingml/2006/table">
            <a:tbl>
              <a:tblPr rtl="1" firstRow="1" firstCol="1" bandRow="1"/>
              <a:tblGrid>
                <a:gridCol w="2106901">
                  <a:extLst>
                    <a:ext uri="{9D8B030D-6E8A-4147-A177-3AD203B41FA5}">
                      <a16:colId xmlns:a16="http://schemas.microsoft.com/office/drawing/2014/main" xmlns="" val="4213005485"/>
                    </a:ext>
                  </a:extLst>
                </a:gridCol>
                <a:gridCol w="1454335">
                  <a:extLst>
                    <a:ext uri="{9D8B030D-6E8A-4147-A177-3AD203B41FA5}">
                      <a16:colId xmlns:a16="http://schemas.microsoft.com/office/drawing/2014/main" xmlns="" val="655528365"/>
                    </a:ext>
                  </a:extLst>
                </a:gridCol>
                <a:gridCol w="4896964">
                  <a:extLst>
                    <a:ext uri="{9D8B030D-6E8A-4147-A177-3AD203B41FA5}">
                      <a16:colId xmlns:a16="http://schemas.microsoft.com/office/drawing/2014/main" xmlns="" val="2753667502"/>
                    </a:ext>
                  </a:extLst>
                </a:gridCol>
              </a:tblGrid>
              <a:tr h="473951">
                <a:tc>
                  <a:txBody>
                    <a:bodyPr/>
                    <a:lstStyle/>
                    <a:p>
                      <a:pPr marL="0" marR="0" indent="316865" algn="ctr" rtl="1">
                        <a:spcBef>
                          <a:spcPts val="0"/>
                        </a:spcBef>
                        <a:spcAft>
                          <a:spcPts val="0"/>
                        </a:spcAft>
                      </a:pPr>
                      <a:r>
                        <a:rPr lang="ar-SA" sz="2400" b="1" dirty="0">
                          <a:effectLst/>
                          <a:latin typeface="Times New Roman" panose="02020603050405020304" pitchFamily="18" charset="0"/>
                          <a:ea typeface="Times New Roman" panose="02020603050405020304" pitchFamily="18" charset="0"/>
                          <a:cs typeface="B Nazanin" panose="00000400000000000000" pitchFamily="2" charset="-78"/>
                        </a:rPr>
                        <a:t>منحني قد براي سن </a:t>
                      </a:r>
                      <a:endParaRPr lang="en-US" sz="2400" dirty="0">
                        <a:effectLst/>
                        <a:latin typeface="Times New Roman" panose="02020603050405020304" pitchFamily="18" charset="0"/>
                        <a:ea typeface="Times New Roman" panose="02020603050405020304" pitchFamily="18" charset="0"/>
                        <a:cs typeface="Lotus" panose="00000400000000000000"/>
                      </a:endParaRPr>
                    </a:p>
                  </a:txBody>
                  <a:tcPr marL="73333" marR="73333" marT="36667" marB="36667"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marL="0" marR="0" indent="18415" algn="ctr" rtl="1">
                        <a:spcBef>
                          <a:spcPts val="0"/>
                        </a:spcBef>
                        <a:spcAft>
                          <a:spcPts val="0"/>
                        </a:spcAft>
                      </a:pPr>
                      <a:r>
                        <a:rPr lang="ar-SA" sz="2400" b="1" dirty="0">
                          <a:effectLst/>
                          <a:latin typeface="Times New Roman" panose="02020603050405020304" pitchFamily="18" charset="0"/>
                          <a:ea typeface="Times New Roman" panose="02020603050405020304" pitchFamily="18" charset="0"/>
                          <a:cs typeface="B Nazanin" panose="00000400000000000000" pitchFamily="2" charset="-78"/>
                        </a:rPr>
                        <a:t>طبقه بندي</a:t>
                      </a:r>
                      <a:endParaRPr lang="en-US" sz="2400" dirty="0">
                        <a:effectLst/>
                        <a:latin typeface="Times New Roman" panose="02020603050405020304" pitchFamily="18" charset="0"/>
                        <a:ea typeface="Times New Roman" panose="02020603050405020304" pitchFamily="18" charset="0"/>
                        <a:cs typeface="Lotus" panose="00000400000000000000"/>
                      </a:endParaRPr>
                    </a:p>
                  </a:txBody>
                  <a:tcPr marL="73333" marR="73333" marT="36667" marB="36667"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marL="0" marR="0" indent="316865" algn="ctr" rtl="1">
                        <a:spcBef>
                          <a:spcPts val="0"/>
                        </a:spcBef>
                        <a:spcAft>
                          <a:spcPts val="0"/>
                        </a:spcAft>
                      </a:pPr>
                      <a:r>
                        <a:rPr lang="ar-SA" sz="2400" b="1" dirty="0">
                          <a:effectLst/>
                          <a:latin typeface="Times New Roman" panose="02020603050405020304" pitchFamily="18" charset="0"/>
                          <a:ea typeface="Times New Roman" panose="02020603050405020304" pitchFamily="18" charset="0"/>
                          <a:cs typeface="B Nazanin" panose="00000400000000000000" pitchFamily="2" charset="-78"/>
                        </a:rPr>
                        <a:t>توصيه‌ها/ اقدام </a:t>
                      </a:r>
                      <a:endParaRPr lang="en-US" sz="2400" dirty="0">
                        <a:effectLst/>
                        <a:latin typeface="Times New Roman" panose="02020603050405020304" pitchFamily="18" charset="0"/>
                        <a:ea typeface="Times New Roman" panose="02020603050405020304" pitchFamily="18" charset="0"/>
                        <a:cs typeface="Lotus" panose="00000400000000000000"/>
                      </a:endParaRPr>
                    </a:p>
                  </a:txBody>
                  <a:tcPr marL="73333" marR="73333" marT="36667" marB="3666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extLst>
                  <a:ext uri="{0D108BD9-81ED-4DB2-BD59-A6C34878D82A}">
                    <a16:rowId xmlns:a16="http://schemas.microsoft.com/office/drawing/2014/main" xmlns="" val="1619861062"/>
                  </a:ext>
                </a:extLst>
              </a:tr>
              <a:tr h="1214854">
                <a:tc>
                  <a:txBody>
                    <a:bodyPr/>
                    <a:lstStyle/>
                    <a:p>
                      <a:pPr marL="0" marR="0" algn="justLow" rtl="1">
                        <a:spcBef>
                          <a:spcPts val="0"/>
                        </a:spcBef>
                        <a:spcAft>
                          <a:spcPts val="0"/>
                        </a:spcAft>
                      </a:pPr>
                      <a:r>
                        <a:rPr lang="ar-SA" sz="1800" b="1" dirty="0">
                          <a:effectLst/>
                          <a:latin typeface="Times New Roman" panose="02020603050405020304" pitchFamily="18" charset="0"/>
                          <a:ea typeface="Times New Roman" panose="02020603050405020304" pitchFamily="18" charset="0"/>
                          <a:cs typeface="B Nazanin" panose="00000400000000000000" pitchFamily="2" charset="-78"/>
                        </a:rPr>
                        <a:t>مساوي</a:t>
                      </a:r>
                      <a:r>
                        <a:rPr lang="en-US" sz="1800" dirty="0">
                          <a:effectLst/>
                          <a:latin typeface="Times New Roman" panose="02020603050405020304" pitchFamily="18" charset="0"/>
                          <a:ea typeface="Times New Roman" panose="02020603050405020304" pitchFamily="18" charset="0"/>
                          <a:cs typeface="B Nazanin" panose="00000400000000000000" pitchFamily="2" charset="-78"/>
                        </a:rPr>
                        <a:t> -2 z- score  </a:t>
                      </a:r>
                      <a:r>
                        <a:rPr lang="ar-SA" sz="1800" b="1" dirty="0">
                          <a:effectLst/>
                          <a:latin typeface="Times New Roman" panose="02020603050405020304" pitchFamily="18" charset="0"/>
                          <a:ea typeface="Times New Roman" panose="02020603050405020304" pitchFamily="18" charset="0"/>
                          <a:cs typeface="B Nazanin" panose="00000400000000000000" pitchFamily="2" charset="-78"/>
                        </a:rPr>
                        <a:t> تا مساوي </a:t>
                      </a:r>
                      <a:r>
                        <a:rPr lang="en-US" sz="1800" dirty="0">
                          <a:effectLst/>
                          <a:latin typeface="Times New Roman" panose="02020603050405020304" pitchFamily="18" charset="0"/>
                          <a:ea typeface="Times New Roman" panose="02020603050405020304" pitchFamily="18" charset="0"/>
                          <a:cs typeface="B Nazanin" panose="00000400000000000000" pitchFamily="2" charset="-78"/>
                        </a:rPr>
                        <a:t>+3zscore </a:t>
                      </a:r>
                      <a:r>
                        <a:rPr lang="ar-SA" sz="1800" b="1" dirty="0">
                          <a:effectLst/>
                          <a:latin typeface="Times New Roman" panose="02020603050405020304" pitchFamily="18" charset="0"/>
                          <a:ea typeface="Times New Roman" panose="02020603050405020304" pitchFamily="18" charset="0"/>
                          <a:cs typeface="B Nazanin" panose="00000400000000000000" pitchFamily="2" charset="-78"/>
                        </a:rPr>
                        <a:t>  و            </a:t>
                      </a:r>
                      <a:endParaRPr lang="en-US" sz="1800" dirty="0">
                        <a:effectLst/>
                        <a:latin typeface="Times New Roman" panose="02020603050405020304" pitchFamily="18" charset="0"/>
                        <a:ea typeface="Times New Roman" panose="02020603050405020304" pitchFamily="18" charset="0"/>
                        <a:cs typeface="Lotus" panose="00000400000000000000"/>
                      </a:endParaRPr>
                    </a:p>
                    <a:p>
                      <a:pPr marL="342900" marR="0" lvl="0" indent="-342900" algn="justLow" rtl="1">
                        <a:spcBef>
                          <a:spcPts val="0"/>
                        </a:spcBef>
                        <a:spcAft>
                          <a:spcPts val="0"/>
                        </a:spcAft>
                        <a:buFont typeface="Times New Roman" panose="02020603050405020304" pitchFamily="18" charset="0"/>
                        <a:buChar char="-"/>
                      </a:pPr>
                      <a:r>
                        <a:rPr lang="ar-SA" sz="1800" b="1" dirty="0">
                          <a:effectLst/>
                          <a:latin typeface="Times New Roman" panose="02020603050405020304" pitchFamily="18" charset="0"/>
                          <a:ea typeface="Times New Roman" panose="02020603050405020304" pitchFamily="18" charset="0"/>
                          <a:cs typeface="B Nazanin" panose="00000400000000000000" pitchFamily="2" charset="-78"/>
                        </a:rPr>
                        <a:t>روند رشد نامعلوم يا</a:t>
                      </a:r>
                      <a:endParaRPr lang="en-US" sz="1800" dirty="0">
                        <a:effectLst/>
                        <a:latin typeface="Times New Roman" panose="02020603050405020304" pitchFamily="18" charset="0"/>
                        <a:ea typeface="Times New Roman" panose="02020603050405020304" pitchFamily="18" charset="0"/>
                        <a:cs typeface="B Nazanin" panose="00000400000000000000" pitchFamily="2" charset="-78"/>
                      </a:endParaRPr>
                    </a:p>
                    <a:p>
                      <a:pPr marL="342900" marR="0" lvl="0" indent="-342900" algn="justLow" rtl="1">
                        <a:spcBef>
                          <a:spcPts val="0"/>
                        </a:spcBef>
                        <a:spcAft>
                          <a:spcPts val="0"/>
                        </a:spcAft>
                        <a:buFont typeface="Times New Roman" panose="02020603050405020304" pitchFamily="18" charset="0"/>
                        <a:buChar char="-"/>
                      </a:pPr>
                      <a:r>
                        <a:rPr lang="ar-SA" sz="1800" b="1" dirty="0">
                          <a:effectLst/>
                          <a:latin typeface="Times New Roman" panose="02020603050405020304" pitchFamily="18" charset="0"/>
                          <a:ea typeface="Times New Roman" panose="02020603050405020304" pitchFamily="18" charset="0"/>
                          <a:cs typeface="B Nazanin" panose="00000400000000000000" pitchFamily="2" charset="-78"/>
                        </a:rPr>
                        <a:t>روند رشد متوقف شده يا </a:t>
                      </a:r>
                      <a:endParaRPr lang="en-US" sz="1800" dirty="0">
                        <a:effectLst/>
                        <a:latin typeface="Times New Roman" panose="02020603050405020304" pitchFamily="18" charset="0"/>
                        <a:ea typeface="Times New Roman" panose="02020603050405020304" pitchFamily="18" charset="0"/>
                        <a:cs typeface="B Nazanin" panose="00000400000000000000" pitchFamily="2" charset="-78"/>
                      </a:endParaRPr>
                    </a:p>
                    <a:p>
                      <a:pPr marL="342900" marR="0" lvl="0" indent="-342900" algn="justLow" rtl="1">
                        <a:spcBef>
                          <a:spcPts val="0"/>
                        </a:spcBef>
                        <a:spcAft>
                          <a:spcPts val="0"/>
                        </a:spcAft>
                        <a:buFont typeface="Times New Roman" panose="02020603050405020304" pitchFamily="18" charset="0"/>
                        <a:buChar char="-"/>
                      </a:pPr>
                      <a:r>
                        <a:rPr lang="ar-SA" sz="1800" b="1" dirty="0">
                          <a:effectLst/>
                          <a:latin typeface="Times New Roman" panose="02020603050405020304" pitchFamily="18" charset="0"/>
                          <a:ea typeface="Times New Roman" panose="02020603050405020304" pitchFamily="18" charset="0"/>
                          <a:cs typeface="B Nazanin" panose="00000400000000000000" pitchFamily="2" charset="-78"/>
                        </a:rPr>
                        <a:t>روند رشد غير صعودي </a:t>
                      </a:r>
                      <a:endParaRPr lang="en-US" sz="1800" dirty="0">
                        <a:effectLst/>
                        <a:latin typeface="Times New Roman" panose="02020603050405020304" pitchFamily="18" charset="0"/>
                        <a:ea typeface="Times New Roman" panose="02020603050405020304" pitchFamily="18" charset="0"/>
                        <a:cs typeface="B Nazanin" panose="00000400000000000000" pitchFamily="2" charset="-78"/>
                      </a:endParaRPr>
                    </a:p>
                  </a:txBody>
                  <a:tcPr marL="73333" marR="73333" marT="36667" marB="36667">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59690" marR="0" indent="28575" algn="ctr" rtl="1">
                        <a:spcBef>
                          <a:spcPts val="0"/>
                        </a:spcBef>
                        <a:spcAft>
                          <a:spcPts val="0"/>
                        </a:spcAft>
                      </a:pPr>
                      <a:r>
                        <a:rPr lang="ar-SA" sz="1800" b="1" dirty="0">
                          <a:effectLst/>
                          <a:latin typeface="Times New Roman" panose="02020603050405020304" pitchFamily="18" charset="0"/>
                          <a:ea typeface="Times New Roman" panose="02020603050405020304" pitchFamily="18" charset="0"/>
                          <a:cs typeface="B Nazanin" panose="00000400000000000000" pitchFamily="2" charset="-78"/>
                        </a:rPr>
                        <a:t>نیازمند بررسی بیشتر از نظر قد</a:t>
                      </a:r>
                      <a:endParaRPr lang="en-US" sz="1800" dirty="0">
                        <a:effectLst/>
                        <a:latin typeface="Times New Roman" panose="02020603050405020304" pitchFamily="18" charset="0"/>
                        <a:ea typeface="Times New Roman" panose="02020603050405020304" pitchFamily="18" charset="0"/>
                        <a:cs typeface="Lotus" panose="00000400000000000000"/>
                      </a:endParaRPr>
                    </a:p>
                  </a:txBody>
                  <a:tcPr marL="73333" marR="73333" marT="36667" marB="36667">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342900" marR="0" lvl="0" indent="-342900" algn="r" defTabSz="914400" rtl="1" eaLnBrk="1" fontAlgn="auto" latinLnBrk="0" hangingPunct="1">
                        <a:lnSpc>
                          <a:spcPct val="100000"/>
                        </a:lnSpc>
                        <a:spcBef>
                          <a:spcPts val="0"/>
                        </a:spcBef>
                        <a:spcAft>
                          <a:spcPts val="0"/>
                        </a:spcAft>
                        <a:buClrTx/>
                        <a:buSzTx/>
                        <a:buFont typeface="Wingdings" panose="05000000000000000000" pitchFamily="2" charset="2"/>
                        <a:buChar char=""/>
                        <a:tabLst>
                          <a:tab pos="457200" algn="l"/>
                          <a:tab pos="1348740" algn="l"/>
                        </a:tabLst>
                        <a:defRPr/>
                      </a:pPr>
                      <a:r>
                        <a:rPr kumimoji="0" lang="fa-IR" sz="1800" b="1" i="0" u="none" strike="noStrike" kern="1200" cap="none" spc="0" normalizeH="0" baseline="0" noProof="0" dirty="0" smtClean="0">
                          <a:ln>
                            <a:noFill/>
                          </a:ln>
                          <a:solidFill>
                            <a:srgbClr val="000000"/>
                          </a:solidFill>
                          <a:effectLst/>
                          <a:uLnTx/>
                          <a:uFillTx/>
                          <a:latin typeface="Times New Roman" panose="02020603050405020304" pitchFamily="18" charset="0"/>
                          <a:ea typeface="Times New Roman" panose="02020603050405020304" pitchFamily="18" charset="0"/>
                          <a:cs typeface="B Nazanin" panose="00000400000000000000" pitchFamily="2" charset="-78"/>
                        </a:rPr>
                        <a:t>منحنی وزن برای سن بررسی شود.  </a:t>
                      </a:r>
                    </a:p>
                    <a:p>
                      <a:pPr marL="342900" marR="0" lvl="0" indent="-342900" algn="r" defTabSz="914400" rtl="1" eaLnBrk="1" fontAlgn="auto" latinLnBrk="0" hangingPunct="1">
                        <a:lnSpc>
                          <a:spcPct val="100000"/>
                        </a:lnSpc>
                        <a:spcBef>
                          <a:spcPts val="0"/>
                        </a:spcBef>
                        <a:spcAft>
                          <a:spcPts val="0"/>
                        </a:spcAft>
                        <a:buClrTx/>
                        <a:buSzTx/>
                        <a:buFont typeface="Wingdings" panose="05000000000000000000" pitchFamily="2" charset="2"/>
                        <a:buChar char=""/>
                        <a:tabLst>
                          <a:tab pos="457200" algn="l"/>
                          <a:tab pos="1348740" algn="l"/>
                        </a:tabLst>
                        <a:defRPr/>
                      </a:pPr>
                      <a:r>
                        <a:rPr kumimoji="0" lang="fa-IR" sz="1800" b="1" i="0" u="none" strike="noStrike" kern="1200" cap="none" spc="0" normalizeH="0" baseline="0" noProof="0" dirty="0" smtClean="0">
                          <a:ln>
                            <a:noFill/>
                          </a:ln>
                          <a:solidFill>
                            <a:srgbClr val="000000"/>
                          </a:solidFill>
                          <a:effectLst/>
                          <a:uLnTx/>
                          <a:uFillTx/>
                          <a:latin typeface="Times New Roman" panose="02020603050405020304" pitchFamily="18" charset="0"/>
                          <a:ea typeface="Times New Roman" panose="02020603050405020304" pitchFamily="18" charset="0"/>
                          <a:cs typeface="B Nazanin" panose="00000400000000000000" pitchFamily="2" charset="-78"/>
                        </a:rPr>
                        <a:t>منحنی وزن برای قد بررسی شود. </a:t>
                      </a:r>
                    </a:p>
                    <a:p>
                      <a:pPr marL="342900" marR="0" lvl="0" indent="-342900" algn="r" rtl="1">
                        <a:spcBef>
                          <a:spcPts val="0"/>
                        </a:spcBef>
                        <a:spcAft>
                          <a:spcPts val="0"/>
                        </a:spcAft>
                        <a:buFont typeface="Wingdings" panose="05000000000000000000" pitchFamily="2" charset="2"/>
                        <a:buChar char="v"/>
                        <a:tabLst>
                          <a:tab pos="457200" algn="l"/>
                          <a:tab pos="1348740" algn="l"/>
                        </a:tabLst>
                      </a:pPr>
                      <a:r>
                        <a:rPr lang="ar-SA" sz="1800" b="1" dirty="0" smtClean="0">
                          <a:effectLst/>
                          <a:latin typeface="Times New Roman" panose="02020603050405020304" pitchFamily="18" charset="0"/>
                          <a:ea typeface="Times New Roman" panose="02020603050405020304" pitchFamily="18" charset="0"/>
                          <a:cs typeface="B Nazanin" panose="00000400000000000000" pitchFamily="2" charset="-78"/>
                        </a:rPr>
                        <a:t>توصيه‌هاي تغذيه‌اي</a:t>
                      </a:r>
                      <a:endParaRPr lang="en-US" sz="1800" dirty="0">
                        <a:effectLst/>
                        <a:latin typeface="Times New Roman" panose="02020603050405020304" pitchFamily="18" charset="0"/>
                        <a:ea typeface="Times New Roman" panose="02020603050405020304" pitchFamily="18" charset="0"/>
                        <a:cs typeface="Lotus" panose="00000400000000000000"/>
                      </a:endParaRPr>
                    </a:p>
                  </a:txBody>
                  <a:tcPr marL="73333" marR="73333" marT="36667" marB="36667">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xmlns="" val="383227364"/>
                  </a:ext>
                </a:extLst>
              </a:tr>
            </a:tbl>
          </a:graphicData>
        </a:graphic>
      </p:graphicFrame>
    </p:spTree>
    <p:extLst>
      <p:ext uri="{BB962C8B-B14F-4D97-AF65-F5344CB8AC3E}">
        <p14:creationId xmlns:p14="http://schemas.microsoft.com/office/powerpoint/2010/main" val="966314227"/>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23529" y="116632"/>
            <a:ext cx="3672408" cy="3084125"/>
          </a:xfrm>
          <a:prstGeom prst="rect">
            <a:avLst/>
          </a:prstGeom>
          <a:effectLst>
            <a:glow rad="228600">
              <a:schemeClr val="tx2">
                <a:lumMod val="75000"/>
                <a:alpha val="40000"/>
              </a:schemeClr>
            </a:glow>
          </a:effectLst>
          <a:scene3d>
            <a:camera prst="orthographicFront"/>
            <a:lightRig rig="threePt" dir="t"/>
          </a:scene3d>
          <a:sp3d>
            <a:bevelT w="152400" h="50800" prst="softRound"/>
          </a:sp3d>
        </p:spPr>
      </p:pic>
      <p:sp>
        <p:nvSpPr>
          <p:cNvPr id="3" name="5-Point Star 2"/>
          <p:cNvSpPr/>
          <p:nvPr/>
        </p:nvSpPr>
        <p:spPr bwMode="auto">
          <a:xfrm>
            <a:off x="2339752" y="1700808"/>
            <a:ext cx="144016" cy="156235"/>
          </a:xfrm>
          <a:prstGeom prst="star5">
            <a:avLst/>
          </a:prstGeom>
          <a:solidFill>
            <a:srgbClr val="FFC000"/>
          </a:solidFill>
          <a:ln w="12700" cap="sq"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mtClean="0">
              <a:solidFill>
                <a:srgbClr val="000000"/>
              </a:solidFill>
            </a:endParaRPr>
          </a:p>
        </p:txBody>
      </p:sp>
      <p:sp>
        <p:nvSpPr>
          <p:cNvPr id="4" name="5-Point Star 3"/>
          <p:cNvSpPr/>
          <p:nvPr/>
        </p:nvSpPr>
        <p:spPr bwMode="auto">
          <a:xfrm>
            <a:off x="2699792" y="1580576"/>
            <a:ext cx="144016" cy="156235"/>
          </a:xfrm>
          <a:prstGeom prst="star5">
            <a:avLst/>
          </a:prstGeom>
          <a:solidFill>
            <a:srgbClr val="FFC000"/>
          </a:solidFill>
          <a:ln w="12700" cap="sq"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mtClean="0">
              <a:solidFill>
                <a:srgbClr val="000000"/>
              </a:solidFill>
            </a:endParaRPr>
          </a:p>
        </p:txBody>
      </p:sp>
      <p:sp>
        <p:nvSpPr>
          <p:cNvPr id="5" name="5-Point Star 4"/>
          <p:cNvSpPr/>
          <p:nvPr/>
        </p:nvSpPr>
        <p:spPr bwMode="auto">
          <a:xfrm>
            <a:off x="1115616" y="2276872"/>
            <a:ext cx="144016" cy="156235"/>
          </a:xfrm>
          <a:prstGeom prst="star5">
            <a:avLst/>
          </a:prstGeom>
          <a:solidFill>
            <a:srgbClr val="955C3D"/>
          </a:solidFill>
          <a:ln w="12700" cap="sq"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mtClean="0">
              <a:solidFill>
                <a:srgbClr val="000000"/>
              </a:solidFill>
            </a:endParaRPr>
          </a:p>
        </p:txBody>
      </p:sp>
      <p:sp>
        <p:nvSpPr>
          <p:cNvPr id="6" name="5-Point Star 5"/>
          <p:cNvSpPr/>
          <p:nvPr/>
        </p:nvSpPr>
        <p:spPr bwMode="auto">
          <a:xfrm>
            <a:off x="1403648" y="2060848"/>
            <a:ext cx="144016" cy="156235"/>
          </a:xfrm>
          <a:prstGeom prst="star5">
            <a:avLst/>
          </a:prstGeom>
          <a:solidFill>
            <a:srgbClr val="955C3D"/>
          </a:solidFill>
          <a:ln w="12700" cap="sq"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mtClean="0">
              <a:solidFill>
                <a:srgbClr val="000000"/>
              </a:solidFill>
            </a:endParaRPr>
          </a:p>
        </p:txBody>
      </p:sp>
      <p:cxnSp>
        <p:nvCxnSpPr>
          <p:cNvPr id="9" name="Straight Connector 8"/>
          <p:cNvCxnSpPr/>
          <p:nvPr/>
        </p:nvCxnSpPr>
        <p:spPr bwMode="auto">
          <a:xfrm>
            <a:off x="469900" y="4067175"/>
            <a:ext cx="0" cy="2170137"/>
          </a:xfrm>
          <a:prstGeom prst="line">
            <a:avLst/>
          </a:prstGeom>
          <a:solidFill>
            <a:schemeClr val="accent1"/>
          </a:solidFill>
          <a:ln w="12700" cap="sq" cmpd="sng" algn="ctr">
            <a:solidFill>
              <a:schemeClr val="tx1"/>
            </a:solidFill>
            <a:prstDash val="solid"/>
            <a:round/>
            <a:headEnd type="none" w="sm" len="sm"/>
            <a:tailEnd type="none" w="sm" len="sm"/>
          </a:ln>
          <a:effectLst/>
        </p:spPr>
      </p:cxnSp>
      <p:graphicFrame>
        <p:nvGraphicFramePr>
          <p:cNvPr id="10" name="Table 9"/>
          <p:cNvGraphicFramePr>
            <a:graphicFrameLocks noGrp="1"/>
          </p:cNvGraphicFramePr>
          <p:nvPr>
            <p:extLst>
              <p:ext uri="{D42A27DB-BD31-4B8C-83A1-F6EECF244321}">
                <p14:modId xmlns:p14="http://schemas.microsoft.com/office/powerpoint/2010/main" val="3955165840"/>
              </p:ext>
            </p:extLst>
          </p:nvPr>
        </p:nvGraphicFramePr>
        <p:xfrm>
          <a:off x="323529" y="3505200"/>
          <a:ext cx="8668071" cy="2362200"/>
        </p:xfrm>
        <a:graphic>
          <a:graphicData uri="http://schemas.openxmlformats.org/drawingml/2006/table">
            <a:tbl>
              <a:tblPr rtl="1" firstRow="1" firstCol="1" bandRow="1"/>
              <a:tblGrid>
                <a:gridCol w="2590800">
                  <a:extLst>
                    <a:ext uri="{9D8B030D-6E8A-4147-A177-3AD203B41FA5}">
                      <a16:colId xmlns:a16="http://schemas.microsoft.com/office/drawing/2014/main" xmlns="" val="4213005485"/>
                    </a:ext>
                  </a:extLst>
                </a:gridCol>
                <a:gridCol w="1651000">
                  <a:extLst>
                    <a:ext uri="{9D8B030D-6E8A-4147-A177-3AD203B41FA5}">
                      <a16:colId xmlns:a16="http://schemas.microsoft.com/office/drawing/2014/main" xmlns="" val="655528365"/>
                    </a:ext>
                  </a:extLst>
                </a:gridCol>
                <a:gridCol w="4426271">
                  <a:extLst>
                    <a:ext uri="{9D8B030D-6E8A-4147-A177-3AD203B41FA5}">
                      <a16:colId xmlns:a16="http://schemas.microsoft.com/office/drawing/2014/main" xmlns="" val="2753667502"/>
                    </a:ext>
                  </a:extLst>
                </a:gridCol>
              </a:tblGrid>
              <a:tr h="845728">
                <a:tc>
                  <a:txBody>
                    <a:bodyPr/>
                    <a:lstStyle/>
                    <a:p>
                      <a:pPr marL="0" marR="0" indent="316865" algn="ctr" rtl="1">
                        <a:spcBef>
                          <a:spcPts val="0"/>
                        </a:spcBef>
                        <a:spcAft>
                          <a:spcPts val="0"/>
                        </a:spcAft>
                      </a:pPr>
                      <a:r>
                        <a:rPr lang="ar-SA" sz="2000" b="1" dirty="0">
                          <a:effectLst/>
                          <a:latin typeface="Times New Roman" panose="02020603050405020304" pitchFamily="18" charset="0"/>
                          <a:ea typeface="Times New Roman" panose="02020603050405020304" pitchFamily="18" charset="0"/>
                          <a:cs typeface="B Nazanin" panose="00000400000000000000" pitchFamily="2" charset="-78"/>
                        </a:rPr>
                        <a:t>منحني قد براي سن </a:t>
                      </a:r>
                      <a:endParaRPr lang="en-US" sz="2000" dirty="0">
                        <a:effectLst/>
                        <a:latin typeface="Times New Roman" panose="02020603050405020304" pitchFamily="18" charset="0"/>
                        <a:ea typeface="Times New Roman" panose="02020603050405020304" pitchFamily="18" charset="0"/>
                        <a:cs typeface="Lotus" panose="00000400000000000000"/>
                      </a:endParaRPr>
                    </a:p>
                  </a:txBody>
                  <a:tcPr marL="73333" marR="73333" marT="36667" marB="36667"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marL="0" marR="0" indent="18415" algn="ctr" rtl="1">
                        <a:spcBef>
                          <a:spcPts val="0"/>
                        </a:spcBef>
                        <a:spcAft>
                          <a:spcPts val="0"/>
                        </a:spcAft>
                      </a:pPr>
                      <a:r>
                        <a:rPr lang="ar-SA" sz="2000" b="1" dirty="0">
                          <a:effectLst/>
                          <a:latin typeface="Times New Roman" panose="02020603050405020304" pitchFamily="18" charset="0"/>
                          <a:ea typeface="Times New Roman" panose="02020603050405020304" pitchFamily="18" charset="0"/>
                          <a:cs typeface="B Nazanin" panose="00000400000000000000" pitchFamily="2" charset="-78"/>
                        </a:rPr>
                        <a:t>طبقه بندي</a:t>
                      </a:r>
                      <a:endParaRPr lang="en-US" sz="2000" dirty="0">
                        <a:effectLst/>
                        <a:latin typeface="Times New Roman" panose="02020603050405020304" pitchFamily="18" charset="0"/>
                        <a:ea typeface="Times New Roman" panose="02020603050405020304" pitchFamily="18" charset="0"/>
                        <a:cs typeface="Lotus" panose="00000400000000000000"/>
                      </a:endParaRPr>
                    </a:p>
                  </a:txBody>
                  <a:tcPr marL="73333" marR="73333" marT="36667" marB="36667"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marL="0" marR="0" indent="316865" algn="ctr" rtl="1">
                        <a:spcBef>
                          <a:spcPts val="0"/>
                        </a:spcBef>
                        <a:spcAft>
                          <a:spcPts val="0"/>
                        </a:spcAft>
                      </a:pPr>
                      <a:r>
                        <a:rPr lang="ar-SA" sz="2000" b="1" dirty="0">
                          <a:effectLst/>
                          <a:latin typeface="Times New Roman" panose="02020603050405020304" pitchFamily="18" charset="0"/>
                          <a:ea typeface="Times New Roman" panose="02020603050405020304" pitchFamily="18" charset="0"/>
                          <a:cs typeface="B Nazanin" panose="00000400000000000000" pitchFamily="2" charset="-78"/>
                        </a:rPr>
                        <a:t>توصيه‌ها/ اقدام </a:t>
                      </a:r>
                      <a:endParaRPr lang="en-US" sz="2000" dirty="0">
                        <a:effectLst/>
                        <a:latin typeface="Times New Roman" panose="02020603050405020304" pitchFamily="18" charset="0"/>
                        <a:ea typeface="Times New Roman" panose="02020603050405020304" pitchFamily="18" charset="0"/>
                        <a:cs typeface="Lotus" panose="00000400000000000000"/>
                      </a:endParaRPr>
                    </a:p>
                  </a:txBody>
                  <a:tcPr marL="73333" marR="73333" marT="36667" marB="3666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extLst>
                  <a:ext uri="{0D108BD9-81ED-4DB2-BD59-A6C34878D82A}">
                    <a16:rowId xmlns:a16="http://schemas.microsoft.com/office/drawing/2014/main" xmlns="" val="1619861062"/>
                  </a:ext>
                </a:extLst>
              </a:tr>
              <a:tr h="1516472">
                <a:tc>
                  <a:txBody>
                    <a:bodyPr/>
                    <a:lstStyle/>
                    <a:p>
                      <a:pPr marL="0" marR="0" algn="ctr" rtl="1">
                        <a:spcBef>
                          <a:spcPts val="0"/>
                        </a:spcBef>
                        <a:spcAft>
                          <a:spcPts val="0"/>
                        </a:spcAft>
                      </a:pPr>
                      <a:r>
                        <a:rPr lang="ar-SA" sz="1600" b="1" dirty="0">
                          <a:effectLst/>
                          <a:latin typeface="Times New Roman" panose="02020603050405020304" pitchFamily="18" charset="0"/>
                          <a:ea typeface="Times New Roman" panose="02020603050405020304" pitchFamily="18" charset="0"/>
                          <a:cs typeface="B Nazanin" panose="00000400000000000000" pitchFamily="2" charset="-78"/>
                        </a:rPr>
                        <a:t>مساوي</a:t>
                      </a:r>
                      <a:r>
                        <a:rPr lang="en-US" sz="1600" dirty="0">
                          <a:effectLst/>
                          <a:latin typeface="Times New Roman" panose="02020603050405020304" pitchFamily="18" charset="0"/>
                          <a:ea typeface="Times New Roman" panose="02020603050405020304" pitchFamily="18" charset="0"/>
                          <a:cs typeface="B Nazanin" panose="00000400000000000000" pitchFamily="2" charset="-78"/>
                        </a:rPr>
                        <a:t> -2 z- score  </a:t>
                      </a:r>
                      <a:r>
                        <a:rPr lang="ar-SA" sz="1600" b="1" dirty="0">
                          <a:effectLst/>
                          <a:latin typeface="Times New Roman" panose="02020603050405020304" pitchFamily="18" charset="0"/>
                          <a:ea typeface="Times New Roman" panose="02020603050405020304" pitchFamily="18" charset="0"/>
                          <a:cs typeface="B Nazanin" panose="00000400000000000000" pitchFamily="2" charset="-78"/>
                        </a:rPr>
                        <a:t>تا </a:t>
                      </a:r>
                      <a:r>
                        <a:rPr lang="ar-SA" sz="1600" b="1" dirty="0" smtClean="0">
                          <a:effectLst/>
                          <a:latin typeface="Times New Roman" panose="02020603050405020304" pitchFamily="18" charset="0"/>
                          <a:ea typeface="Times New Roman" panose="02020603050405020304" pitchFamily="18" charset="0"/>
                          <a:cs typeface="B Nazanin" panose="00000400000000000000" pitchFamily="2" charset="-78"/>
                        </a:rPr>
                        <a:t>مساوي</a:t>
                      </a:r>
                      <a:endParaRPr lang="fa-IR" sz="1600" b="1" dirty="0" smtClean="0">
                        <a:effectLst/>
                        <a:latin typeface="Times New Roman" panose="02020603050405020304" pitchFamily="18" charset="0"/>
                        <a:ea typeface="Times New Roman" panose="02020603050405020304" pitchFamily="18" charset="0"/>
                        <a:cs typeface="B Nazanin" panose="00000400000000000000" pitchFamily="2" charset="-78"/>
                      </a:endParaRPr>
                    </a:p>
                    <a:p>
                      <a:pPr marL="0" marR="0" algn="justLow" rtl="1">
                        <a:spcBef>
                          <a:spcPts val="0"/>
                        </a:spcBef>
                        <a:spcAft>
                          <a:spcPts val="0"/>
                        </a:spcAft>
                      </a:pPr>
                      <a:r>
                        <a:rPr lang="ar-SA" sz="1600" b="1" dirty="0" smtClean="0">
                          <a:effectLst/>
                          <a:latin typeface="Times New Roman" panose="02020603050405020304" pitchFamily="18" charset="0"/>
                          <a:ea typeface="Times New Roman" panose="02020603050405020304" pitchFamily="18" charset="0"/>
                          <a:cs typeface="B Nazanin" panose="00000400000000000000" pitchFamily="2" charset="-78"/>
                        </a:rPr>
                        <a:t>   </a:t>
                      </a:r>
                      <a:r>
                        <a:rPr lang="en-US" sz="1600" dirty="0">
                          <a:effectLst/>
                          <a:latin typeface="Times New Roman" panose="02020603050405020304" pitchFamily="18" charset="0"/>
                          <a:ea typeface="Times New Roman" panose="02020603050405020304" pitchFamily="18" charset="0"/>
                          <a:cs typeface="B Nazanin" panose="00000400000000000000" pitchFamily="2" charset="-78"/>
                        </a:rPr>
                        <a:t>3 z- score</a:t>
                      </a:r>
                      <a:r>
                        <a:rPr lang="ar-SA" sz="1600" b="1" dirty="0" smtClean="0">
                          <a:effectLst/>
                          <a:latin typeface="Times New Roman" panose="02020603050405020304" pitchFamily="18" charset="0"/>
                          <a:ea typeface="Times New Roman" panose="02020603050405020304" pitchFamily="18" charset="0"/>
                          <a:cs typeface="B Nazanin" panose="00000400000000000000" pitchFamily="2" charset="-78"/>
                        </a:rPr>
                        <a:t>+</a:t>
                      </a:r>
                      <a:endParaRPr lang="en-US" sz="1600" dirty="0">
                        <a:effectLst/>
                        <a:latin typeface="Times New Roman" panose="02020603050405020304" pitchFamily="18" charset="0"/>
                        <a:ea typeface="Times New Roman" panose="02020603050405020304" pitchFamily="18" charset="0"/>
                        <a:cs typeface="Lotus" panose="00000400000000000000"/>
                      </a:endParaRPr>
                    </a:p>
                  </a:txBody>
                  <a:tcPr marL="73333" marR="73333" marT="36667" marB="36667"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marR="0" indent="316865" algn="justLow" rtl="1">
                        <a:spcBef>
                          <a:spcPts val="0"/>
                        </a:spcBef>
                        <a:spcAft>
                          <a:spcPts val="0"/>
                        </a:spcAft>
                      </a:pPr>
                      <a:r>
                        <a:rPr lang="ar-SA" sz="1600" b="1" dirty="0">
                          <a:effectLst/>
                          <a:latin typeface="Times New Roman" panose="02020603050405020304" pitchFamily="18" charset="0"/>
                          <a:ea typeface="Times New Roman" panose="02020603050405020304" pitchFamily="18" charset="0"/>
                          <a:cs typeface="B Nazanin" panose="00000400000000000000" pitchFamily="2" charset="-78"/>
                        </a:rPr>
                        <a:t>طبيعي</a:t>
                      </a:r>
                      <a:endParaRPr lang="en-US" sz="1600" dirty="0">
                        <a:effectLst/>
                        <a:latin typeface="Times New Roman" panose="02020603050405020304" pitchFamily="18" charset="0"/>
                        <a:ea typeface="Times New Roman" panose="02020603050405020304" pitchFamily="18" charset="0"/>
                        <a:cs typeface="Lotus" panose="00000400000000000000"/>
                      </a:endParaRPr>
                    </a:p>
                  </a:txBody>
                  <a:tcPr marL="73333" marR="73333" marT="36667" marB="36667"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342900" marR="0" lvl="0" indent="-342900" algn="r" rtl="1">
                        <a:spcBef>
                          <a:spcPts val="0"/>
                        </a:spcBef>
                        <a:spcAft>
                          <a:spcPts val="0"/>
                        </a:spcAft>
                        <a:buFont typeface="Wingdings" panose="05000000000000000000" pitchFamily="2" charset="2"/>
                        <a:buChar char=""/>
                        <a:tabLst>
                          <a:tab pos="457200" algn="l"/>
                          <a:tab pos="1348740" algn="l"/>
                        </a:tabLst>
                      </a:pPr>
                      <a:r>
                        <a:rPr lang="fa-IR" sz="1600" b="1" dirty="0">
                          <a:effectLst/>
                          <a:latin typeface="Times New Roman" panose="02020603050405020304" pitchFamily="18" charset="0"/>
                          <a:ea typeface="Times New Roman" panose="02020603050405020304" pitchFamily="18" charset="0"/>
                          <a:cs typeface="B Nazanin" panose="00000400000000000000" pitchFamily="2" charset="-78"/>
                        </a:rPr>
                        <a:t>ارزیابی کودک طبق بوکلت انجام </a:t>
                      </a:r>
                      <a:r>
                        <a:rPr lang="fa-IR" sz="1600" b="1" dirty="0" smtClean="0">
                          <a:effectLst/>
                          <a:latin typeface="Times New Roman" panose="02020603050405020304" pitchFamily="18" charset="0"/>
                          <a:ea typeface="Times New Roman" panose="02020603050405020304" pitchFamily="18" charset="0"/>
                          <a:cs typeface="B Nazanin" panose="00000400000000000000" pitchFamily="2" charset="-78"/>
                        </a:rPr>
                        <a:t>شود.  </a:t>
                      </a:r>
                      <a:endParaRPr lang="en-US" sz="1600" dirty="0">
                        <a:effectLst/>
                        <a:latin typeface="Times New Roman" panose="02020603050405020304" pitchFamily="18" charset="0"/>
                        <a:ea typeface="Times New Roman" panose="02020603050405020304" pitchFamily="18" charset="0"/>
                        <a:cs typeface="Lotus" panose="00000400000000000000"/>
                      </a:endParaRPr>
                    </a:p>
                  </a:txBody>
                  <a:tcPr marL="73333" marR="73333" marT="36667" marB="3666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xmlns="" val="495205254"/>
                  </a:ext>
                </a:extLst>
              </a:tr>
            </a:tbl>
          </a:graphicData>
        </a:graphic>
      </p:graphicFrame>
    </p:spTree>
    <p:extLst>
      <p:ext uri="{BB962C8B-B14F-4D97-AF65-F5344CB8AC3E}">
        <p14:creationId xmlns:p14="http://schemas.microsoft.com/office/powerpoint/2010/main" val="3434122392"/>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2000" y="1828799"/>
            <a:ext cx="4064000" cy="3048000"/>
          </a:xfrm>
          <a:prstGeom prst="rect">
            <a:avLst/>
          </a:prstGeom>
          <a:solidFill>
            <a:schemeClr val="accent5">
              <a:lumMod val="75000"/>
            </a:schemeClr>
          </a:solidFill>
          <a:ln w="25400">
            <a:solidFill>
              <a:schemeClr val="accent5">
                <a:lumMod val="75000"/>
              </a:schemeClr>
            </a:solidFill>
          </a:ln>
        </p:spPr>
      </p:pic>
      <p:pic>
        <p:nvPicPr>
          <p:cNvPr id="3" name="Picture 2"/>
          <p:cNvPicPr>
            <a:picLocks noChangeAspect="1"/>
          </p:cNvPicPr>
          <p:nvPr/>
        </p:nvPicPr>
        <p:blipFill>
          <a:blip r:embed="rId3"/>
          <a:stretch>
            <a:fillRect/>
          </a:stretch>
        </p:blipFill>
        <p:spPr>
          <a:xfrm>
            <a:off x="5334000" y="714108"/>
            <a:ext cx="2947553" cy="5277381"/>
          </a:xfrm>
          <a:prstGeom prst="rect">
            <a:avLst/>
          </a:prstGeom>
          <a:solidFill>
            <a:schemeClr val="accent5">
              <a:lumMod val="75000"/>
            </a:schemeClr>
          </a:solidFill>
          <a:ln w="25400">
            <a:solidFill>
              <a:schemeClr val="accent5">
                <a:lumMod val="75000"/>
              </a:schemeClr>
            </a:solidFill>
          </a:ln>
        </p:spPr>
      </p:pic>
    </p:spTree>
    <p:extLst>
      <p:ext uri="{BB962C8B-B14F-4D97-AF65-F5344CB8AC3E}">
        <p14:creationId xmlns:p14="http://schemas.microsoft.com/office/powerpoint/2010/main" val="300384174"/>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76300" y="609600"/>
            <a:ext cx="7772400" cy="914400"/>
          </a:xfrm>
        </p:spPr>
        <p:txBody>
          <a:bodyPr/>
          <a:lstStyle/>
          <a:p>
            <a:pPr algn="ctr" rtl="1">
              <a:lnSpc>
                <a:spcPts val="4200"/>
              </a:lnSpc>
            </a:pPr>
            <a:r>
              <a:rPr lang="fa-IR" sz="4000" dirty="0" smtClean="0">
                <a:solidFill>
                  <a:schemeClr val="accent6">
                    <a:lumMod val="75000"/>
                  </a:schemeClr>
                </a:solidFill>
                <a:cs typeface="B Nazanin Outline" panose="00000400000000000000" pitchFamily="2" charset="-78"/>
              </a:rPr>
              <a:t>ارزیابی کودک از نظر وزن برای قد</a:t>
            </a:r>
          </a:p>
          <a:p>
            <a:pPr algn="ctr" rtl="1">
              <a:lnSpc>
                <a:spcPts val="4200"/>
              </a:lnSpc>
            </a:pPr>
            <a:r>
              <a:rPr lang="fa-IR" sz="4000" dirty="0" smtClean="0">
                <a:solidFill>
                  <a:schemeClr val="accent6">
                    <a:lumMod val="75000"/>
                  </a:schemeClr>
                </a:solidFill>
                <a:cs typeface="B Nazanin Outline" panose="00000400000000000000" pitchFamily="2" charset="-78"/>
              </a:rPr>
              <a:t> (</a:t>
            </a:r>
            <a:r>
              <a:rPr lang="en-US" sz="4000" dirty="0" smtClean="0">
                <a:solidFill>
                  <a:schemeClr val="accent6">
                    <a:lumMod val="75000"/>
                  </a:schemeClr>
                </a:solidFill>
                <a:cs typeface="B Nazanin Outline" panose="00000400000000000000" pitchFamily="2" charset="-78"/>
              </a:rPr>
              <a:t>BMI</a:t>
            </a:r>
            <a:r>
              <a:rPr lang="fa-IR" sz="4000" dirty="0" smtClean="0">
                <a:solidFill>
                  <a:schemeClr val="accent6">
                    <a:lumMod val="75000"/>
                  </a:schemeClr>
                </a:solidFill>
                <a:cs typeface="B Nazanin Outline" panose="00000400000000000000" pitchFamily="2" charset="-78"/>
              </a:rPr>
              <a:t> برای سن) </a:t>
            </a:r>
            <a:endParaRPr lang="en-US" sz="4000" dirty="0">
              <a:solidFill>
                <a:schemeClr val="accent6">
                  <a:lumMod val="75000"/>
                </a:schemeClr>
              </a:solidFill>
              <a:cs typeface="B Nazanin Outline" panose="00000400000000000000" pitchFamily="2" charset="-78"/>
            </a:endParaRPr>
          </a:p>
        </p:txBody>
      </p:sp>
      <p:pic>
        <p:nvPicPr>
          <p:cNvPr id="5" name="Picture 2" descr="C:\Documents and Settings\pc\My Documents\My Pictures\Copy of 8hrx2b31mlk6j4wmwf1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4600" y="1493293"/>
            <a:ext cx="4057650" cy="5125453"/>
          </a:xfrm>
          <a:prstGeom prst="rect">
            <a:avLst/>
          </a:prstGeom>
          <a:solidFill>
            <a:schemeClr val="accent5">
              <a:lumMod val="75000"/>
            </a:schemeClr>
          </a:solidFill>
          <a:ln w="25400">
            <a:solidFill>
              <a:schemeClr val="accent5">
                <a:lumMod val="75000"/>
              </a:schemeClr>
            </a:solidFill>
          </a:ln>
        </p:spPr>
      </p:pic>
    </p:spTree>
    <p:extLst>
      <p:ext uri="{BB962C8B-B14F-4D97-AF65-F5344CB8AC3E}">
        <p14:creationId xmlns:p14="http://schemas.microsoft.com/office/powerpoint/2010/main" val="2939664058"/>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637000077"/>
              </p:ext>
            </p:extLst>
          </p:nvPr>
        </p:nvGraphicFramePr>
        <p:xfrm>
          <a:off x="0" y="1"/>
          <a:ext cx="9144000" cy="6635259"/>
        </p:xfrm>
        <a:graphic>
          <a:graphicData uri="http://schemas.openxmlformats.org/drawingml/2006/table">
            <a:tbl>
              <a:tblPr rtl="1" firstRow="1" firstCol="1" bandRow="1"/>
              <a:tblGrid>
                <a:gridCol w="1471864">
                  <a:extLst>
                    <a:ext uri="{9D8B030D-6E8A-4147-A177-3AD203B41FA5}">
                      <a16:colId xmlns:a16="http://schemas.microsoft.com/office/drawing/2014/main" xmlns="" val="20000"/>
                    </a:ext>
                  </a:extLst>
                </a:gridCol>
                <a:gridCol w="1239252">
                  <a:extLst>
                    <a:ext uri="{9D8B030D-6E8A-4147-A177-3AD203B41FA5}">
                      <a16:colId xmlns:a16="http://schemas.microsoft.com/office/drawing/2014/main" xmlns="" val="20001"/>
                    </a:ext>
                  </a:extLst>
                </a:gridCol>
                <a:gridCol w="6432884">
                  <a:extLst>
                    <a:ext uri="{9D8B030D-6E8A-4147-A177-3AD203B41FA5}">
                      <a16:colId xmlns:a16="http://schemas.microsoft.com/office/drawing/2014/main" xmlns="" val="20002"/>
                    </a:ext>
                  </a:extLst>
                </a:gridCol>
              </a:tblGrid>
              <a:tr h="533399">
                <a:tc>
                  <a:txBody>
                    <a:bodyPr/>
                    <a:lstStyle/>
                    <a:p>
                      <a:pPr marL="0" marR="0" algn="ctr" rtl="1">
                        <a:spcBef>
                          <a:spcPts val="0"/>
                        </a:spcBef>
                        <a:spcAft>
                          <a:spcPts val="0"/>
                        </a:spcAft>
                      </a:pPr>
                      <a:r>
                        <a:rPr lang="ar-SA" sz="1400" b="1" dirty="0" smtClean="0">
                          <a:effectLst/>
                          <a:latin typeface="Times New Roman" panose="02020603050405020304" pitchFamily="18" charset="0"/>
                          <a:ea typeface="Times New Roman" panose="02020603050405020304" pitchFamily="18" charset="0"/>
                          <a:cs typeface="B Nazanin" panose="00000400000000000000" pitchFamily="2" charset="-78"/>
                        </a:rPr>
                        <a:t>منحني </a:t>
                      </a:r>
                      <a:r>
                        <a:rPr lang="ar-SA" sz="1400" b="1" dirty="0">
                          <a:effectLst/>
                          <a:latin typeface="Times New Roman" panose="02020603050405020304" pitchFamily="18" charset="0"/>
                          <a:ea typeface="Times New Roman" panose="02020603050405020304" pitchFamily="18" charset="0"/>
                          <a:cs typeface="B Nazanin" panose="00000400000000000000" pitchFamily="2" charset="-78"/>
                        </a:rPr>
                        <a:t>وزن براي قد </a:t>
                      </a:r>
                      <a:r>
                        <a:rPr lang="ar-SA" sz="1400" b="1" dirty="0" smtClean="0">
                          <a:effectLst/>
                          <a:latin typeface="Times New Roman" panose="02020603050405020304" pitchFamily="18" charset="0"/>
                          <a:ea typeface="Times New Roman" panose="02020603050405020304" pitchFamily="18" charset="0"/>
                          <a:cs typeface="B Nazanin" panose="00000400000000000000" pitchFamily="2" charset="-78"/>
                        </a:rPr>
                        <a:t>يا</a:t>
                      </a:r>
                      <a:r>
                        <a:rPr lang="fa-IR" sz="1400" b="1" dirty="0" smtClean="0">
                          <a:effectLst/>
                          <a:latin typeface="Times New Roman" panose="02020603050405020304" pitchFamily="18" charset="0"/>
                          <a:ea typeface="Times New Roman" panose="02020603050405020304" pitchFamily="18" charset="0"/>
                          <a:cs typeface="B Nazanin" panose="00000400000000000000" pitchFamily="2" charset="-78"/>
                        </a:rPr>
                        <a:t> </a:t>
                      </a:r>
                      <a:r>
                        <a:rPr lang="ar-SA" sz="1400" b="1" dirty="0" smtClean="0">
                          <a:effectLst/>
                          <a:latin typeface="Times New Roman" panose="02020603050405020304" pitchFamily="18" charset="0"/>
                          <a:ea typeface="Times New Roman" panose="02020603050405020304" pitchFamily="18" charset="0"/>
                          <a:cs typeface="B Nazanin" panose="00000400000000000000" pitchFamily="2" charset="-78"/>
                        </a:rPr>
                        <a:t> </a:t>
                      </a:r>
                      <a:r>
                        <a:rPr lang="en-US" sz="1400" b="1" dirty="0" smtClean="0">
                          <a:effectLst/>
                          <a:latin typeface="Times New Roman" panose="02020603050405020304" pitchFamily="18" charset="0"/>
                          <a:ea typeface="Times New Roman" panose="02020603050405020304" pitchFamily="18" charset="0"/>
                          <a:cs typeface="B Nazanin" panose="00000400000000000000" pitchFamily="2" charset="-78"/>
                        </a:rPr>
                        <a:t>BMI</a:t>
                      </a:r>
                      <a:r>
                        <a:rPr lang="fa-IR" sz="1400" b="1" dirty="0" smtClean="0">
                          <a:effectLst/>
                          <a:latin typeface="Times New Roman" panose="02020603050405020304" pitchFamily="18" charset="0"/>
                          <a:ea typeface="Times New Roman" panose="02020603050405020304" pitchFamily="18" charset="0"/>
                          <a:cs typeface="B Nazanin" panose="00000400000000000000" pitchFamily="2" charset="-78"/>
                        </a:rPr>
                        <a:t> </a:t>
                      </a:r>
                      <a:r>
                        <a:rPr lang="ar-SA" sz="1400" b="1" dirty="0" smtClean="0">
                          <a:effectLst/>
                          <a:latin typeface="Times New Roman" panose="02020603050405020304" pitchFamily="18" charset="0"/>
                          <a:ea typeface="Times New Roman" panose="02020603050405020304" pitchFamily="18" charset="0"/>
                          <a:cs typeface="B Nazanin" panose="00000400000000000000" pitchFamily="2" charset="-78"/>
                        </a:rPr>
                        <a:t> </a:t>
                      </a:r>
                      <a:r>
                        <a:rPr lang="ar-SA" sz="1400" b="1" dirty="0">
                          <a:effectLst/>
                          <a:latin typeface="Times New Roman" panose="02020603050405020304" pitchFamily="18" charset="0"/>
                          <a:ea typeface="Times New Roman" panose="02020603050405020304" pitchFamily="18" charset="0"/>
                          <a:cs typeface="B Nazanin" panose="00000400000000000000" pitchFamily="2" charset="-78"/>
                        </a:rPr>
                        <a:t>براي </a:t>
                      </a:r>
                      <a:r>
                        <a:rPr lang="ar-SA" sz="1400" b="1" dirty="0" smtClean="0">
                          <a:effectLst/>
                          <a:latin typeface="Times New Roman" panose="02020603050405020304" pitchFamily="18" charset="0"/>
                          <a:ea typeface="Times New Roman" panose="02020603050405020304" pitchFamily="18" charset="0"/>
                          <a:cs typeface="B Nazanin" panose="00000400000000000000" pitchFamily="2" charset="-78"/>
                        </a:rPr>
                        <a:t>سن</a:t>
                      </a:r>
                      <a:endParaRPr lang="en-US" sz="14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59920" marR="599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marL="0" marR="0" algn="ctr" rtl="1">
                        <a:spcBef>
                          <a:spcPts val="0"/>
                        </a:spcBef>
                        <a:spcAft>
                          <a:spcPts val="0"/>
                        </a:spcAft>
                      </a:pPr>
                      <a:r>
                        <a:rPr lang="ar-SA" sz="1600" b="1" dirty="0">
                          <a:effectLst/>
                          <a:latin typeface="Times New Roman" panose="02020603050405020304" pitchFamily="18" charset="0"/>
                          <a:ea typeface="Times New Roman" panose="02020603050405020304" pitchFamily="18" charset="0"/>
                          <a:cs typeface="B Nazanin" panose="00000400000000000000" pitchFamily="2" charset="-78"/>
                        </a:rPr>
                        <a:t>طبقه‌بندي</a:t>
                      </a:r>
                      <a:endParaRPr lang="en-US" sz="16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59920" marR="599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marL="0" marR="0" algn="ctr" rtl="1">
                        <a:spcBef>
                          <a:spcPts val="0"/>
                        </a:spcBef>
                        <a:spcAft>
                          <a:spcPts val="0"/>
                        </a:spcAft>
                      </a:pPr>
                      <a:r>
                        <a:rPr lang="ar-SA" sz="1600" b="1" dirty="0">
                          <a:effectLst/>
                          <a:latin typeface="Times New Roman" panose="02020603050405020304" pitchFamily="18" charset="0"/>
                          <a:ea typeface="Times New Roman" panose="02020603050405020304" pitchFamily="18" charset="0"/>
                          <a:cs typeface="B Nazanin" panose="00000400000000000000" pitchFamily="2" charset="-78"/>
                        </a:rPr>
                        <a:t>توصيه‌ها/ اقدام</a:t>
                      </a:r>
                      <a:endParaRPr lang="en-US" sz="16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59920" marR="599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extLst>
                  <a:ext uri="{0D108BD9-81ED-4DB2-BD59-A6C34878D82A}">
                    <a16:rowId xmlns:a16="http://schemas.microsoft.com/office/drawing/2014/main" xmlns="" val="10000"/>
                  </a:ext>
                </a:extLst>
              </a:tr>
              <a:tr h="838200">
                <a:tc>
                  <a:txBody>
                    <a:bodyPr/>
                    <a:lstStyle/>
                    <a:p>
                      <a:pPr marL="171450" marR="0" indent="-171450" algn="r" rtl="1">
                        <a:spcBef>
                          <a:spcPts val="0"/>
                        </a:spcBef>
                        <a:spcAft>
                          <a:spcPts val="0"/>
                        </a:spcAft>
                        <a:buFont typeface="Arial" panose="020B0604020202020204" pitchFamily="34" charset="0"/>
                        <a:buChar char="•"/>
                      </a:pPr>
                      <a:r>
                        <a:rPr lang="ar-SA" sz="1200" b="1" dirty="0">
                          <a:effectLst/>
                          <a:latin typeface="IDLotusBold"/>
                          <a:ea typeface="Times New Roman" panose="02020603050405020304" pitchFamily="18" charset="0"/>
                          <a:cs typeface="B Nazanin" panose="00000400000000000000" pitchFamily="2" charset="-78"/>
                        </a:rPr>
                        <a:t>پایین</a:t>
                      </a:r>
                      <a:r>
                        <a:rPr lang="en-US" sz="1200" b="1" dirty="0">
                          <a:effectLst/>
                          <a:latin typeface="IDLotusBold"/>
                          <a:ea typeface="Times New Roman" panose="02020603050405020304" pitchFamily="18" charset="0"/>
                          <a:cs typeface="B Nazanin" panose="00000400000000000000" pitchFamily="2" charset="-78"/>
                        </a:rPr>
                        <a:t> -</a:t>
                      </a:r>
                      <a:r>
                        <a:rPr lang="en-US" sz="1200" b="1" dirty="0" smtClean="0">
                          <a:effectLst/>
                          <a:latin typeface="IDLotusBold"/>
                          <a:ea typeface="Times New Roman" panose="02020603050405020304" pitchFamily="18" charset="0"/>
                          <a:cs typeface="B Nazanin" panose="00000400000000000000" pitchFamily="2" charset="-78"/>
                        </a:rPr>
                        <a:t>3 z-score</a:t>
                      </a:r>
                      <a:r>
                        <a:rPr lang="ar-SA" sz="1200" b="1" dirty="0">
                          <a:effectLst/>
                          <a:latin typeface="IDLotusBold"/>
                          <a:ea typeface="Times New Roman" panose="02020603050405020304" pitchFamily="18" charset="0"/>
                          <a:cs typeface="B Nazanin" panose="00000400000000000000" pitchFamily="2" charset="-78"/>
                        </a:rPr>
                        <a:t>يا </a:t>
                      </a:r>
                      <a:endParaRPr lang="en-US" sz="1200" dirty="0">
                        <a:effectLst/>
                        <a:latin typeface="Times New Roman" panose="02020603050405020304" pitchFamily="18" charset="0"/>
                        <a:ea typeface="Times New Roman" panose="02020603050405020304" pitchFamily="18" charset="0"/>
                        <a:cs typeface="Lotus" panose="00000400000000000000" pitchFamily="2" charset="-78"/>
                      </a:endParaRPr>
                    </a:p>
                    <a:p>
                      <a:pPr marL="171450" marR="0" indent="-171450" algn="r" rtl="1">
                        <a:spcBef>
                          <a:spcPts val="0"/>
                        </a:spcBef>
                        <a:spcAft>
                          <a:spcPts val="0"/>
                        </a:spcAft>
                        <a:buFont typeface="Arial" panose="020B0604020202020204" pitchFamily="34" charset="0"/>
                        <a:buChar char="•"/>
                      </a:pPr>
                      <a:r>
                        <a:rPr lang="ar-SA" sz="1200" b="1" dirty="0">
                          <a:effectLst/>
                          <a:latin typeface="IDLotusBold"/>
                          <a:ea typeface="Times New Roman" panose="02020603050405020304" pitchFamily="18" charset="0"/>
                          <a:cs typeface="B Nazanin" panose="00000400000000000000" pitchFamily="2" charset="-78"/>
                        </a:rPr>
                        <a:t>ادم</a:t>
                      </a:r>
                      <a:r>
                        <a:rPr lang="ar-SA" sz="1200" b="1" dirty="0">
                          <a:effectLst/>
                          <a:latin typeface="IDLotusBold"/>
                          <a:ea typeface="Times New Roman" panose="02020603050405020304" pitchFamily="18" charset="0"/>
                          <a:cs typeface="IDLotusBold"/>
                        </a:rPr>
                        <a:t> </a:t>
                      </a:r>
                      <a:r>
                        <a:rPr lang="ar-SA" sz="1200" b="1" dirty="0">
                          <a:effectLst/>
                          <a:latin typeface="IDLotusBold"/>
                          <a:ea typeface="Times New Roman" panose="02020603050405020304" pitchFamily="18" charset="0"/>
                          <a:cs typeface="B Nazanin" panose="00000400000000000000" pitchFamily="2" charset="-78"/>
                        </a:rPr>
                        <a:t>دوطرفه</a:t>
                      </a:r>
                      <a:r>
                        <a:rPr lang="ar-SA" sz="1200" b="1" dirty="0">
                          <a:effectLst/>
                          <a:latin typeface="IDLotusBold"/>
                          <a:ea typeface="Times New Roman" panose="02020603050405020304" pitchFamily="18" charset="0"/>
                          <a:cs typeface="IDLotusBold"/>
                        </a:rPr>
                        <a:t> </a:t>
                      </a:r>
                      <a:r>
                        <a:rPr lang="ar-SA" sz="1200" b="1" dirty="0">
                          <a:effectLst/>
                          <a:latin typeface="IDLotusBold"/>
                          <a:ea typeface="Times New Roman" panose="02020603050405020304" pitchFamily="18" charset="0"/>
                          <a:cs typeface="B Nazanin" panose="00000400000000000000" pitchFamily="2" charset="-78"/>
                        </a:rPr>
                        <a:t>گوده</a:t>
                      </a:r>
                      <a:r>
                        <a:rPr lang="ar-SA" sz="1200" b="1" dirty="0">
                          <a:effectLst/>
                          <a:latin typeface="IDLotusBold"/>
                          <a:ea typeface="Times New Roman" panose="02020603050405020304" pitchFamily="18" charset="0"/>
                          <a:cs typeface="IDLotusBold"/>
                        </a:rPr>
                        <a:t> </a:t>
                      </a:r>
                      <a:r>
                        <a:rPr lang="ar-SA" sz="1200" b="1" dirty="0">
                          <a:effectLst/>
                          <a:latin typeface="IDLotusBold"/>
                          <a:ea typeface="Times New Roman" panose="02020603050405020304" pitchFamily="18" charset="0"/>
                          <a:cs typeface="B Nazanin" panose="00000400000000000000" pitchFamily="2" charset="-78"/>
                        </a:rPr>
                        <a:t>گذار</a:t>
                      </a:r>
                      <a:r>
                        <a:rPr lang="ar-SA" sz="1200" b="1" dirty="0">
                          <a:effectLst/>
                          <a:latin typeface="IDLotusBold"/>
                          <a:ea typeface="Times New Roman" panose="02020603050405020304" pitchFamily="18" charset="0"/>
                          <a:cs typeface="IDLotusBold"/>
                        </a:rPr>
                        <a:t> </a:t>
                      </a:r>
                      <a:r>
                        <a:rPr lang="ar-SA" sz="1200" b="1" dirty="0">
                          <a:effectLst/>
                          <a:latin typeface="IDLotusBold"/>
                          <a:ea typeface="Times New Roman" panose="02020603050405020304" pitchFamily="18" charset="0"/>
                          <a:cs typeface="B Nazanin" panose="00000400000000000000" pitchFamily="2" charset="-78"/>
                        </a:rPr>
                        <a:t>پا</a:t>
                      </a:r>
                      <a:r>
                        <a:rPr lang="fa-IR" sz="1200" b="1" dirty="0">
                          <a:effectLst/>
                          <a:latin typeface="IDLotusBold"/>
                          <a:ea typeface="Times New Roman" panose="02020603050405020304" pitchFamily="18" charset="0"/>
                          <a:cs typeface="B Nazanin" panose="00000400000000000000" pitchFamily="2" charset="-78"/>
                        </a:rPr>
                        <a:t> يا </a:t>
                      </a:r>
                      <a:endParaRPr lang="en-US" sz="1200" dirty="0">
                        <a:effectLst/>
                        <a:latin typeface="Times New Roman" panose="02020603050405020304" pitchFamily="18" charset="0"/>
                        <a:ea typeface="Times New Roman" panose="02020603050405020304" pitchFamily="18" charset="0"/>
                        <a:cs typeface="Lotus" panose="00000400000000000000" pitchFamily="2" charset="-78"/>
                      </a:endParaRPr>
                    </a:p>
                    <a:p>
                      <a:pPr marL="171450" marR="0" indent="-171450" algn="r" rtl="1">
                        <a:spcBef>
                          <a:spcPts val="0"/>
                        </a:spcBef>
                        <a:spcAft>
                          <a:spcPts val="0"/>
                        </a:spcAft>
                        <a:buFont typeface="Arial" panose="020B0604020202020204" pitchFamily="34" charset="0"/>
                        <a:buChar char="•"/>
                      </a:pPr>
                      <a:r>
                        <a:rPr lang="en-US" sz="1200" b="1" dirty="0">
                          <a:effectLst/>
                          <a:latin typeface="IDLotusBold"/>
                          <a:ea typeface="Times New Roman" panose="02020603050405020304" pitchFamily="18" charset="0"/>
                          <a:cs typeface="B Nazanin" panose="00000400000000000000" pitchFamily="2" charset="-78"/>
                        </a:rPr>
                        <a:t>MUAC</a:t>
                      </a:r>
                      <a:r>
                        <a:rPr lang="en-US" sz="1200" b="1" dirty="0" smtClean="0">
                          <a:effectLst/>
                          <a:latin typeface="IDLotusBold"/>
                          <a:ea typeface="Times New Roman" panose="02020603050405020304" pitchFamily="18" charset="0"/>
                          <a:cs typeface="B Nazanin" panose="00000400000000000000" pitchFamily="2" charset="-78"/>
                        </a:rPr>
                        <a:t>&lt; 115 </a:t>
                      </a:r>
                      <a:r>
                        <a:rPr lang="en-US" sz="1200" b="1" dirty="0">
                          <a:effectLst/>
                          <a:latin typeface="IDLotusBold"/>
                          <a:ea typeface="Times New Roman" panose="02020603050405020304" pitchFamily="18" charset="0"/>
                          <a:cs typeface="B Nazanin" panose="00000400000000000000" pitchFamily="2" charset="-78"/>
                        </a:rPr>
                        <a:t>mm</a:t>
                      </a:r>
                      <a:endParaRPr lang="en-US" sz="12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59920" marR="599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7C80"/>
                    </a:solidFill>
                  </a:tcPr>
                </a:tc>
                <a:tc>
                  <a:txBody>
                    <a:bodyPr/>
                    <a:lstStyle/>
                    <a:p>
                      <a:pPr marL="0" marR="0" algn="ctr" rtl="1">
                        <a:spcBef>
                          <a:spcPts val="0"/>
                        </a:spcBef>
                        <a:spcAft>
                          <a:spcPts val="0"/>
                        </a:spcAft>
                      </a:pPr>
                      <a:r>
                        <a:rPr lang="ar-SA" sz="1200" b="1" dirty="0">
                          <a:effectLst/>
                          <a:latin typeface="IDLotusBold"/>
                          <a:ea typeface="Times New Roman" panose="02020603050405020304" pitchFamily="18" charset="0"/>
                          <a:cs typeface="B Nazanin" panose="00000400000000000000" pitchFamily="2" charset="-78"/>
                        </a:rPr>
                        <a:t>لاغری شديد</a:t>
                      </a:r>
                      <a:r>
                        <a:rPr lang="en-US" sz="1200" b="1" dirty="0">
                          <a:effectLst/>
                          <a:latin typeface="IDLotusBold"/>
                          <a:ea typeface="Times New Roman" panose="02020603050405020304" pitchFamily="18" charset="0"/>
                          <a:cs typeface="B Nazanin" panose="00000400000000000000" pitchFamily="2" charset="-78"/>
                        </a:rPr>
                        <a:t> (Severely wasted</a:t>
                      </a:r>
                      <a:r>
                        <a:rPr lang="en-US" sz="1200" b="1" dirty="0" smtClean="0">
                          <a:effectLst/>
                          <a:latin typeface="IDLotusBold"/>
                          <a:ea typeface="Times New Roman" panose="02020603050405020304" pitchFamily="18" charset="0"/>
                          <a:cs typeface="B Nazanin" panose="00000400000000000000" pitchFamily="2" charset="-78"/>
                        </a:rPr>
                        <a:t>)</a:t>
                      </a:r>
                      <a:endParaRPr lang="en-US" sz="12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59920" marR="599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7C80"/>
                    </a:solidFill>
                  </a:tcPr>
                </a:tc>
                <a:tc>
                  <a:txBody>
                    <a:bodyPr/>
                    <a:lstStyle/>
                    <a:p>
                      <a:pPr marL="171450" marR="0" indent="-171450" algn="r" rtl="1">
                        <a:spcBef>
                          <a:spcPts val="0"/>
                        </a:spcBef>
                        <a:spcAft>
                          <a:spcPts val="0"/>
                        </a:spcAft>
                        <a:buFont typeface="Wingdings" panose="05000000000000000000" pitchFamily="2" charset="2"/>
                        <a:buChar char="v"/>
                      </a:pPr>
                      <a:r>
                        <a:rPr lang="fa-IR" sz="1200" b="1" dirty="0" smtClean="0">
                          <a:effectLst/>
                          <a:latin typeface="IDLotusBold"/>
                          <a:ea typeface="Wingdings-Regular"/>
                          <a:cs typeface="B Nazanin" panose="00000400000000000000" pitchFamily="2" charset="-78"/>
                        </a:rPr>
                        <a:t>  </a:t>
                      </a:r>
                      <a:r>
                        <a:rPr lang="ar-SA" sz="1200" b="1" dirty="0" smtClean="0">
                          <a:effectLst/>
                          <a:latin typeface="IDLotusBold"/>
                          <a:ea typeface="Wingdings-Regular"/>
                          <a:cs typeface="B Nazanin" panose="00000400000000000000" pitchFamily="2" charset="-78"/>
                        </a:rPr>
                        <a:t>پس</a:t>
                      </a:r>
                      <a:r>
                        <a:rPr lang="ar-SA" sz="1200" b="1" dirty="0" smtClean="0">
                          <a:effectLst/>
                          <a:latin typeface="IDLotusBold"/>
                          <a:ea typeface="Wingdings-Regular"/>
                          <a:cs typeface="IDLotusBold"/>
                        </a:rPr>
                        <a:t> </a:t>
                      </a:r>
                      <a:r>
                        <a:rPr lang="ar-SA" sz="1200" b="1" dirty="0">
                          <a:effectLst/>
                          <a:latin typeface="IDLotusBold"/>
                          <a:ea typeface="Wingdings-Regular"/>
                          <a:cs typeface="B Nazanin" panose="00000400000000000000" pitchFamily="2" charset="-78"/>
                        </a:rPr>
                        <a:t>از معاینه</a:t>
                      </a:r>
                      <a:r>
                        <a:rPr lang="ar-SA" sz="1200" b="1" dirty="0">
                          <a:effectLst/>
                          <a:latin typeface="IDLotusBold"/>
                          <a:ea typeface="Wingdings-Regular"/>
                          <a:cs typeface="IDLotusBold"/>
                        </a:rPr>
                        <a:t> </a:t>
                      </a:r>
                      <a:r>
                        <a:rPr lang="ar-SA" sz="1200" b="1" dirty="0">
                          <a:effectLst/>
                          <a:latin typeface="IDLotusBold"/>
                          <a:ea typeface="Wingdings-Regular"/>
                          <a:cs typeface="B Nazanin" panose="00000400000000000000" pitchFamily="2" charset="-78"/>
                        </a:rPr>
                        <a:t>اولیه</a:t>
                      </a:r>
                      <a:r>
                        <a:rPr lang="ar-SA" sz="1200" b="1" dirty="0">
                          <a:effectLst/>
                          <a:latin typeface="IDLotusBold"/>
                          <a:ea typeface="Wingdings-Regular"/>
                          <a:cs typeface="IDLotusBold"/>
                        </a:rPr>
                        <a:t> </a:t>
                      </a:r>
                      <a:r>
                        <a:rPr lang="ar-SA" sz="1200" b="1" dirty="0">
                          <a:effectLst/>
                          <a:latin typeface="IDLotusBold"/>
                          <a:ea typeface="Wingdings-Regular"/>
                          <a:cs typeface="B Nazanin" panose="00000400000000000000" pitchFamily="2" charset="-78"/>
                        </a:rPr>
                        <a:t>و</a:t>
                      </a:r>
                      <a:r>
                        <a:rPr lang="ar-SA" sz="1200" b="1" dirty="0">
                          <a:effectLst/>
                          <a:latin typeface="IDLotusBold"/>
                          <a:ea typeface="Wingdings-Regular"/>
                          <a:cs typeface="IDLotusBold"/>
                        </a:rPr>
                        <a:t> </a:t>
                      </a:r>
                      <a:r>
                        <a:rPr lang="ar-SA" sz="1200" b="1" dirty="0">
                          <a:effectLst/>
                          <a:latin typeface="IDLotusBold"/>
                          <a:ea typeface="Wingdings-Regular"/>
                          <a:cs typeface="B Nazanin" panose="00000400000000000000" pitchFamily="2" charset="-78"/>
                        </a:rPr>
                        <a:t>تثبیت</a:t>
                      </a:r>
                      <a:r>
                        <a:rPr lang="ar-SA" sz="1200" b="1" dirty="0">
                          <a:effectLst/>
                          <a:latin typeface="IDLotusBold"/>
                          <a:ea typeface="Wingdings-Regular"/>
                          <a:cs typeface="IDLotusBold"/>
                        </a:rPr>
                        <a:t> </a:t>
                      </a:r>
                      <a:r>
                        <a:rPr lang="ar-SA" sz="1200" b="1" dirty="0">
                          <a:effectLst/>
                          <a:latin typeface="IDLotusBold"/>
                          <a:ea typeface="Wingdings-Regular"/>
                          <a:cs typeface="B Nazanin" panose="00000400000000000000" pitchFamily="2" charset="-78"/>
                        </a:rPr>
                        <a:t>وضعیت</a:t>
                      </a:r>
                      <a:r>
                        <a:rPr lang="ar-SA" sz="1200" b="1" dirty="0">
                          <a:effectLst/>
                          <a:latin typeface="IDLotusBold"/>
                          <a:ea typeface="Wingdings-Regular"/>
                          <a:cs typeface="IDLotusBold"/>
                        </a:rPr>
                        <a:t> </a:t>
                      </a:r>
                      <a:r>
                        <a:rPr lang="ar-SA" sz="1200" b="1" dirty="0">
                          <a:effectLst/>
                          <a:latin typeface="IDLotusBold"/>
                          <a:ea typeface="Wingdings-Regular"/>
                          <a:cs typeface="B Nazanin" panose="00000400000000000000" pitchFamily="2" charset="-78"/>
                        </a:rPr>
                        <a:t>عمومی، </a:t>
                      </a:r>
                      <a:r>
                        <a:rPr lang="fa-IR" sz="1200" b="1" dirty="0" smtClean="0">
                          <a:effectLst/>
                          <a:latin typeface="IDLotusBold"/>
                          <a:ea typeface="Wingdings-Regular"/>
                          <a:cs typeface="B Nazanin" panose="00000400000000000000" pitchFamily="2" charset="-78"/>
                        </a:rPr>
                        <a:t>ب</a:t>
                      </a:r>
                      <a:r>
                        <a:rPr lang="ar-SA" sz="1200" b="1" dirty="0" smtClean="0">
                          <a:effectLst/>
                          <a:latin typeface="IDLotusBold"/>
                          <a:ea typeface="Wingdings-Regular"/>
                          <a:cs typeface="B Nazanin" panose="00000400000000000000" pitchFamily="2" charset="-78"/>
                        </a:rPr>
                        <a:t>ه بيمارستان</a:t>
                      </a:r>
                      <a:r>
                        <a:rPr lang="fa-IR" sz="1200" b="1" dirty="0" smtClean="0">
                          <a:effectLst/>
                          <a:latin typeface="IDLotusBold"/>
                          <a:ea typeface="Wingdings-Regular"/>
                          <a:cs typeface="B Nazanin" panose="00000400000000000000" pitchFamily="2" charset="-78"/>
                        </a:rPr>
                        <a:t> ارجاع شود.</a:t>
                      </a:r>
                      <a:r>
                        <a:rPr lang="fa-IR" sz="1200" b="1" dirty="0" smtClean="0">
                          <a:effectLst/>
                          <a:latin typeface="Times New Roman" panose="02020603050405020304" pitchFamily="18" charset="0"/>
                          <a:ea typeface="Times New Roman" panose="02020603050405020304" pitchFamily="18" charset="0"/>
                          <a:cs typeface="B Nazanin" panose="00000400000000000000" pitchFamily="2" charset="-78"/>
                        </a:rPr>
                        <a:t> </a:t>
                      </a:r>
                      <a:r>
                        <a:rPr lang="ar-SA" sz="1200" b="1" dirty="0" smtClean="0">
                          <a:effectLst/>
                          <a:latin typeface="Times New Roman" panose="02020603050405020304" pitchFamily="18" charset="0"/>
                          <a:ea typeface="Times New Roman" panose="02020603050405020304" pitchFamily="18" charset="0"/>
                          <a:cs typeface="B Nazanin" panose="00000400000000000000" pitchFamily="2" charset="-78"/>
                        </a:rPr>
                        <a:t>24 </a:t>
                      </a:r>
                      <a:r>
                        <a:rPr lang="ar-SA" sz="1200" b="1" dirty="0">
                          <a:effectLst/>
                          <a:latin typeface="Times New Roman" panose="02020603050405020304" pitchFamily="18" charset="0"/>
                          <a:ea typeface="Times New Roman" panose="02020603050405020304" pitchFamily="18" charset="0"/>
                          <a:cs typeface="B Nazanin" panose="00000400000000000000" pitchFamily="2" charset="-78"/>
                        </a:rPr>
                        <a:t>ساعت </a:t>
                      </a:r>
                      <a:r>
                        <a:rPr lang="ar-SA" sz="1200" b="1" dirty="0" smtClean="0">
                          <a:effectLst/>
                          <a:latin typeface="Times New Roman" panose="02020603050405020304" pitchFamily="18" charset="0"/>
                          <a:ea typeface="Times New Roman" panose="02020603050405020304" pitchFamily="18" charset="0"/>
                          <a:cs typeface="B Nazanin" panose="00000400000000000000" pitchFamily="2" charset="-78"/>
                        </a:rPr>
                        <a:t>بعد</a:t>
                      </a:r>
                      <a:r>
                        <a:rPr lang="fa-IR" sz="1200" b="1" baseline="0" dirty="0" smtClean="0">
                          <a:effectLst/>
                          <a:latin typeface="Times New Roman" panose="02020603050405020304" pitchFamily="18" charset="0"/>
                          <a:ea typeface="Times New Roman" panose="02020603050405020304" pitchFamily="18" charset="0"/>
                          <a:cs typeface="B Nazanin" panose="00000400000000000000" pitchFamily="2" charset="-78"/>
                        </a:rPr>
                        <a:t> برای اطمینان از انجام ارجاع </a:t>
                      </a:r>
                      <a:r>
                        <a:rPr lang="ar-SA" sz="1200" b="1" dirty="0" smtClean="0">
                          <a:effectLst/>
                          <a:latin typeface="Times New Roman" panose="02020603050405020304" pitchFamily="18" charset="0"/>
                          <a:ea typeface="Times New Roman" panose="02020603050405020304" pitchFamily="18" charset="0"/>
                          <a:cs typeface="B Nazanin" panose="00000400000000000000" pitchFamily="2" charset="-78"/>
                        </a:rPr>
                        <a:t>پيگيري شود</a:t>
                      </a:r>
                      <a:r>
                        <a:rPr lang="fa-IR" sz="1200" b="1" baseline="0" dirty="0" smtClean="0">
                          <a:effectLst/>
                          <a:latin typeface="Times New Roman" panose="02020603050405020304" pitchFamily="18" charset="0"/>
                          <a:ea typeface="Times New Roman" panose="02020603050405020304" pitchFamily="18" charset="0"/>
                          <a:cs typeface="B Nazanin" panose="00000400000000000000" pitchFamily="2" charset="-78"/>
                        </a:rPr>
                        <a:t> و پس از ترخیص از بیمارستان مشابه لاغری پیگیری و اقدام شود.</a:t>
                      </a:r>
                      <a:endParaRPr lang="en-US" sz="1200" b="1" dirty="0">
                        <a:effectLst/>
                        <a:latin typeface="Times New Roman" panose="02020603050405020304" pitchFamily="18" charset="0"/>
                        <a:ea typeface="Times New Roman" panose="02020603050405020304" pitchFamily="18" charset="0"/>
                        <a:cs typeface="B Nazanin" panose="00000400000000000000" pitchFamily="2" charset="-78"/>
                      </a:endParaRPr>
                    </a:p>
                  </a:txBody>
                  <a:tcPr marL="59920" marR="599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7C80"/>
                    </a:solidFill>
                  </a:tcPr>
                </a:tc>
                <a:extLst>
                  <a:ext uri="{0D108BD9-81ED-4DB2-BD59-A6C34878D82A}">
                    <a16:rowId xmlns:a16="http://schemas.microsoft.com/office/drawing/2014/main" xmlns="" val="10001"/>
                  </a:ext>
                </a:extLst>
              </a:tr>
              <a:tr h="1828800">
                <a:tc>
                  <a:txBody>
                    <a:bodyPr/>
                    <a:lstStyle/>
                    <a:p>
                      <a:pPr marL="0" marR="0" algn="r" rtl="1">
                        <a:spcBef>
                          <a:spcPts val="0"/>
                        </a:spcBef>
                        <a:spcAft>
                          <a:spcPts val="0"/>
                        </a:spcAft>
                      </a:pPr>
                      <a:endParaRPr lang="en-US" sz="1200" b="1" dirty="0" smtClean="0">
                        <a:effectLst/>
                        <a:latin typeface="Calibri" panose="020F0502020204030204" pitchFamily="34" charset="0"/>
                        <a:ea typeface="Times New Roman" panose="02020603050405020304" pitchFamily="18" charset="0"/>
                        <a:cs typeface="B Nazanin" panose="00000400000000000000" pitchFamily="2" charset="-78"/>
                      </a:endParaRPr>
                    </a:p>
                    <a:p>
                      <a:pPr marL="0" marR="0" algn="r" rtl="1">
                        <a:spcBef>
                          <a:spcPts val="0"/>
                        </a:spcBef>
                        <a:spcAft>
                          <a:spcPts val="0"/>
                        </a:spcAft>
                      </a:pPr>
                      <a:r>
                        <a:rPr lang="ar-SA" sz="1200" b="1" dirty="0" smtClean="0">
                          <a:effectLst/>
                          <a:latin typeface="Calibri" panose="020F0502020204030204" pitchFamily="34" charset="0"/>
                          <a:ea typeface="Times New Roman" panose="02020603050405020304" pitchFamily="18" charset="0"/>
                          <a:cs typeface="B Nazanin" panose="00000400000000000000" pitchFamily="2" charset="-78"/>
                        </a:rPr>
                        <a:t>مساوي </a:t>
                      </a:r>
                      <a:r>
                        <a:rPr lang="en-US" sz="1200" b="1" dirty="0">
                          <a:effectLst/>
                          <a:latin typeface="IDLotusBold"/>
                          <a:ea typeface="Times New Roman" panose="02020603050405020304" pitchFamily="18" charset="0"/>
                          <a:cs typeface="B Nazanin" panose="00000400000000000000" pitchFamily="2" charset="-78"/>
                        </a:rPr>
                        <a:t>-3 z-score</a:t>
                      </a:r>
                      <a:r>
                        <a:rPr lang="ar-SA" sz="1200" b="1" dirty="0">
                          <a:effectLst/>
                          <a:latin typeface="Calibri" panose="020F0502020204030204" pitchFamily="34" charset="0"/>
                          <a:ea typeface="Times New Roman" panose="02020603050405020304" pitchFamily="18" charset="0"/>
                          <a:cs typeface="B Nazanin" panose="00000400000000000000" pitchFamily="2" charset="-78"/>
                        </a:rPr>
                        <a:t> تا كمتر از  </a:t>
                      </a:r>
                      <a:r>
                        <a:rPr lang="en-US" sz="1200" b="1" dirty="0" smtClean="0">
                          <a:effectLst/>
                          <a:latin typeface="Calibri" panose="020F0502020204030204" pitchFamily="34" charset="0"/>
                          <a:ea typeface="Times New Roman" panose="02020603050405020304" pitchFamily="18" charset="0"/>
                          <a:cs typeface="B Nazanin" panose="00000400000000000000" pitchFamily="2" charset="-78"/>
                        </a:rPr>
                        <a:t>2</a:t>
                      </a:r>
                      <a:r>
                        <a:rPr lang="en-US" sz="1200" b="1" baseline="0" dirty="0" smtClean="0">
                          <a:effectLst/>
                          <a:latin typeface="Calibri" panose="020F0502020204030204" pitchFamily="34" charset="0"/>
                          <a:ea typeface="Times New Roman" panose="02020603050405020304" pitchFamily="18" charset="0"/>
                          <a:cs typeface="B Nazanin" panose="00000400000000000000" pitchFamily="2" charset="-78"/>
                        </a:rPr>
                        <a:t> </a:t>
                      </a:r>
                      <a:r>
                        <a:rPr lang="en-US" sz="1200" b="1" dirty="0" smtClean="0">
                          <a:effectLst/>
                          <a:latin typeface="Calibri" panose="020F0502020204030204" pitchFamily="34" charset="0"/>
                          <a:ea typeface="Times New Roman" panose="02020603050405020304" pitchFamily="18" charset="0"/>
                          <a:cs typeface="B Nazanin" panose="00000400000000000000" pitchFamily="2" charset="-78"/>
                        </a:rPr>
                        <a:t>z-score </a:t>
                      </a:r>
                      <a:r>
                        <a:rPr lang="ar-SA" sz="1200" b="1" dirty="0" smtClean="0">
                          <a:effectLst/>
                          <a:latin typeface="Calibri" panose="020F0502020204030204" pitchFamily="34" charset="0"/>
                          <a:ea typeface="Times New Roman" panose="02020603050405020304" pitchFamily="18" charset="0"/>
                          <a:cs typeface="B Nazanin" panose="00000400000000000000" pitchFamily="2" charset="-78"/>
                        </a:rPr>
                        <a:t>-</a:t>
                      </a:r>
                      <a:endParaRPr lang="en-US" sz="1200" b="1" dirty="0">
                        <a:effectLst/>
                        <a:latin typeface="Times New Roman" panose="02020603050405020304" pitchFamily="18" charset="0"/>
                        <a:ea typeface="Times New Roman" panose="02020603050405020304" pitchFamily="18" charset="0"/>
                        <a:cs typeface="Lotus" panose="00000400000000000000" pitchFamily="2" charset="-78"/>
                      </a:endParaRPr>
                    </a:p>
                    <a:p>
                      <a:pPr marL="0" marR="0" algn="r" rtl="1">
                        <a:spcBef>
                          <a:spcPts val="0"/>
                        </a:spcBef>
                        <a:spcAft>
                          <a:spcPts val="0"/>
                        </a:spcAft>
                      </a:pPr>
                      <a:r>
                        <a:rPr lang="fa-IR" sz="1200" b="1" dirty="0">
                          <a:effectLst/>
                          <a:latin typeface="Calibri" panose="020F0502020204030204" pitchFamily="34" charset="0"/>
                          <a:ea typeface="Times New Roman" panose="02020603050405020304" pitchFamily="18" charset="0"/>
                          <a:cs typeface="B Nazanin" panose="00000400000000000000" pitchFamily="2" charset="-78"/>
                        </a:rPr>
                        <a:t>يا </a:t>
                      </a:r>
                      <a:endParaRPr lang="fa-IR" sz="1200" b="1" dirty="0" smtClean="0">
                        <a:effectLst/>
                        <a:latin typeface="Calibri" panose="020F0502020204030204" pitchFamily="34" charset="0"/>
                        <a:ea typeface="Times New Roman" panose="02020603050405020304" pitchFamily="18" charset="0"/>
                        <a:cs typeface="B Nazanin" panose="00000400000000000000"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en-US" sz="1200" b="1" dirty="0" smtClean="0">
                          <a:effectLst/>
                          <a:latin typeface="BLotus"/>
                          <a:ea typeface="Times New Roman" panose="02020603050405020304" pitchFamily="18" charset="0"/>
                          <a:cs typeface="Lotus" panose="00000400000000000000" pitchFamily="2" charset="-78"/>
                        </a:rPr>
                        <a:t>115</a:t>
                      </a:r>
                      <a:r>
                        <a:rPr lang="en-US" sz="1200" b="1" dirty="0" smtClean="0">
                          <a:effectLst/>
                          <a:latin typeface="MinionPro-Regular"/>
                          <a:ea typeface="Times New Roman" panose="02020603050405020304" pitchFamily="18" charset="0"/>
                          <a:cs typeface="MinionPro-Regular"/>
                        </a:rPr>
                        <a:t> </a:t>
                      </a:r>
                      <a:r>
                        <a:rPr lang="en-US" sz="1200" b="1" dirty="0" smtClean="0">
                          <a:effectLst/>
                          <a:latin typeface="IDLotusBold"/>
                          <a:ea typeface="Times New Roman" panose="02020603050405020304" pitchFamily="18" charset="0"/>
                          <a:cs typeface="B Nazanin" panose="00000400000000000000" pitchFamily="2" charset="-78"/>
                        </a:rPr>
                        <a:t>≤ </a:t>
                      </a:r>
                      <a:r>
                        <a:rPr lang="en-US" sz="1200" b="1" dirty="0" smtClean="0">
                          <a:effectLst/>
                          <a:latin typeface="MinionPro-Regular"/>
                          <a:ea typeface="Times New Roman" panose="02020603050405020304" pitchFamily="18" charset="0"/>
                          <a:cs typeface="MinionPro-Regular"/>
                        </a:rPr>
                        <a:t>MUAC</a:t>
                      </a:r>
                      <a:r>
                        <a:rPr lang="en-US" sz="1200" b="1" dirty="0" smtClean="0">
                          <a:effectLst/>
                          <a:latin typeface="IDLotusBold"/>
                          <a:ea typeface="Times New Roman" panose="02020603050405020304" pitchFamily="18" charset="0"/>
                          <a:cs typeface="B Nazanin" panose="00000400000000000000" pitchFamily="2" charset="-78"/>
                        </a:rPr>
                        <a:t>&lt; </a:t>
                      </a:r>
                      <a:r>
                        <a:rPr lang="en-US" sz="1200" b="1" dirty="0" smtClean="0">
                          <a:effectLst/>
                          <a:latin typeface="BLotus"/>
                          <a:ea typeface="Times New Roman" panose="02020603050405020304" pitchFamily="18" charset="0"/>
                          <a:cs typeface="Lotus" panose="00000400000000000000" pitchFamily="2" charset="-78"/>
                        </a:rPr>
                        <a:t>125</a:t>
                      </a:r>
                      <a:r>
                        <a:rPr lang="en-US" sz="1200" b="1" dirty="0" smtClean="0">
                          <a:effectLst/>
                          <a:latin typeface="MinionPro-Regular"/>
                          <a:ea typeface="Times New Roman" panose="02020603050405020304" pitchFamily="18" charset="0"/>
                          <a:cs typeface="MinionPro-Regular"/>
                        </a:rPr>
                        <a:t>mm</a:t>
                      </a:r>
                      <a:endParaRPr lang="en-US" sz="1200" dirty="0" smtClean="0">
                        <a:effectLst/>
                        <a:latin typeface="Times New Roman" panose="02020603050405020304" pitchFamily="18" charset="0"/>
                        <a:ea typeface="Times New Roman" panose="02020603050405020304" pitchFamily="18" charset="0"/>
                        <a:cs typeface="Lotus" panose="00000400000000000000" pitchFamily="2" charset="-78"/>
                      </a:endParaRPr>
                    </a:p>
                    <a:p>
                      <a:pPr marL="0" marR="0" algn="r" rtl="1">
                        <a:spcBef>
                          <a:spcPts val="0"/>
                        </a:spcBef>
                        <a:spcAft>
                          <a:spcPts val="0"/>
                        </a:spcAft>
                      </a:pPr>
                      <a:r>
                        <a:rPr lang="en-US" sz="1200" b="1" dirty="0" smtClean="0">
                          <a:effectLst/>
                          <a:latin typeface="MinionPro-Regular"/>
                          <a:ea typeface="Times New Roman" panose="02020603050405020304" pitchFamily="18" charset="0"/>
                          <a:cs typeface="MinionPro-Regular"/>
                        </a:rPr>
                        <a:t> </a:t>
                      </a:r>
                      <a:r>
                        <a:rPr lang="ar-SA" sz="1200" b="1" dirty="0">
                          <a:effectLst/>
                          <a:latin typeface="Calibri" panose="020F0502020204030204" pitchFamily="34" charset="0"/>
                          <a:ea typeface="Times New Roman" panose="02020603050405020304" pitchFamily="18" charset="0"/>
                          <a:cs typeface="B Nazanin" panose="00000400000000000000" pitchFamily="2" charset="-78"/>
                        </a:rPr>
                        <a:t> </a:t>
                      </a:r>
                      <a:endParaRPr lang="en-US" sz="12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59920" marR="599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rtl="1">
                        <a:spcBef>
                          <a:spcPts val="0"/>
                        </a:spcBef>
                        <a:spcAft>
                          <a:spcPts val="0"/>
                        </a:spcAft>
                      </a:pPr>
                      <a:endParaRPr lang="fa-IR" sz="1200" b="1" dirty="0" smtClean="0">
                        <a:effectLst/>
                        <a:latin typeface="IDLotusBold"/>
                        <a:ea typeface="Times New Roman" panose="02020603050405020304" pitchFamily="18" charset="0"/>
                        <a:cs typeface="B Nazanin" panose="00000400000000000000" pitchFamily="2" charset="-78"/>
                      </a:endParaRPr>
                    </a:p>
                    <a:p>
                      <a:pPr marL="0" marR="0" algn="ctr" rtl="1">
                        <a:spcBef>
                          <a:spcPts val="0"/>
                        </a:spcBef>
                        <a:spcAft>
                          <a:spcPts val="0"/>
                        </a:spcAft>
                      </a:pPr>
                      <a:r>
                        <a:rPr lang="fa-IR" sz="1200" b="1" dirty="0" smtClean="0">
                          <a:effectLst/>
                          <a:latin typeface="IDLotusBold"/>
                          <a:ea typeface="Times New Roman" panose="02020603050405020304" pitchFamily="18" charset="0"/>
                          <a:cs typeface="B Nazanin" panose="00000400000000000000" pitchFamily="2" charset="-78"/>
                        </a:rPr>
                        <a:t>ل</a:t>
                      </a:r>
                      <a:r>
                        <a:rPr lang="ar-SA" sz="1200" b="1" dirty="0" smtClean="0">
                          <a:effectLst/>
                          <a:latin typeface="IDLotusBold"/>
                          <a:ea typeface="Times New Roman" panose="02020603050405020304" pitchFamily="18" charset="0"/>
                          <a:cs typeface="B Nazanin" panose="00000400000000000000" pitchFamily="2" charset="-78"/>
                        </a:rPr>
                        <a:t>اغر</a:t>
                      </a:r>
                      <a:r>
                        <a:rPr lang="en-US" sz="1200" b="1" dirty="0">
                          <a:effectLst/>
                          <a:latin typeface="IDLotusBold"/>
                          <a:ea typeface="Times New Roman" panose="02020603050405020304" pitchFamily="18" charset="0"/>
                          <a:cs typeface="B Nazanin" panose="00000400000000000000" pitchFamily="2" charset="-78"/>
                        </a:rPr>
                        <a:t>(Wasted)</a:t>
                      </a:r>
                      <a:endParaRPr lang="en-US" sz="1200" dirty="0">
                        <a:effectLst/>
                        <a:latin typeface="Times New Roman" panose="02020603050405020304" pitchFamily="18" charset="0"/>
                        <a:ea typeface="Times New Roman" panose="02020603050405020304" pitchFamily="18" charset="0"/>
                        <a:cs typeface="Lotus" panose="00000400000000000000" pitchFamily="2" charset="-78"/>
                      </a:endParaRPr>
                    </a:p>
                    <a:p>
                      <a:pPr marL="0" marR="0" algn="ctr" rtl="1">
                        <a:spcBef>
                          <a:spcPts val="0"/>
                        </a:spcBef>
                        <a:spcAft>
                          <a:spcPts val="0"/>
                        </a:spcAft>
                      </a:pPr>
                      <a:r>
                        <a:rPr lang="ar-SA" sz="1200" b="1" dirty="0">
                          <a:effectLst/>
                          <a:latin typeface="Times New Roman" panose="02020603050405020304" pitchFamily="18" charset="0"/>
                          <a:ea typeface="Times New Roman" panose="02020603050405020304" pitchFamily="18" charset="0"/>
                          <a:cs typeface="B Nazanin" panose="00000400000000000000" pitchFamily="2" charset="-78"/>
                        </a:rPr>
                        <a:t> </a:t>
                      </a:r>
                      <a:endParaRPr lang="en-US" sz="12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59920" marR="599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171450" marR="0" lvl="0" indent="-171450" algn="r" defTabSz="914400" rtl="1" eaLnBrk="1" fontAlgn="auto" latinLnBrk="0" hangingPunct="1">
                        <a:lnSpc>
                          <a:spcPct val="115000"/>
                        </a:lnSpc>
                        <a:spcBef>
                          <a:spcPts val="0"/>
                        </a:spcBef>
                        <a:spcAft>
                          <a:spcPts val="0"/>
                        </a:spcAft>
                        <a:buClrTx/>
                        <a:buSzTx/>
                        <a:buFont typeface="Wingdings" panose="05000000000000000000" pitchFamily="2" charset="2"/>
                        <a:buChar char="v"/>
                        <a:tabLst>
                          <a:tab pos="0" algn="l"/>
                        </a:tabLst>
                        <a:defRPr/>
                      </a:pPr>
                      <a:r>
                        <a:rPr lang="en-US" sz="1200" b="1" dirty="0" smtClean="0">
                          <a:effectLst/>
                          <a:latin typeface="IDLotusBold"/>
                          <a:ea typeface="Wingdings-Regular"/>
                          <a:cs typeface="B Nazanin" panose="00000400000000000000" pitchFamily="2" charset="-78"/>
                        </a:rPr>
                        <a:t>   </a:t>
                      </a:r>
                      <a:r>
                        <a:rPr lang="fa-IR" sz="1200" b="1" dirty="0" smtClean="0">
                          <a:effectLst/>
                          <a:latin typeface="Calibri" panose="020F0502020204030204" pitchFamily="34" charset="0"/>
                          <a:ea typeface="Calibri" panose="020F0502020204030204" pitchFamily="34" charset="0"/>
                          <a:cs typeface="B Nazanin" panose="00000400000000000000" pitchFamily="2" charset="-78"/>
                        </a:rPr>
                        <a:t>درصورت </a:t>
                      </a:r>
                      <a:r>
                        <a:rPr lang="fa-IR" sz="1200" b="1" dirty="0">
                          <a:effectLst/>
                          <a:latin typeface="Calibri" panose="020F0502020204030204" pitchFamily="34" charset="0"/>
                          <a:ea typeface="Calibri" panose="020F0502020204030204" pitchFamily="34" charset="0"/>
                          <a:cs typeface="B Nazanin" panose="00000400000000000000" pitchFamily="2" charset="-78"/>
                        </a:rPr>
                        <a:t>وجود بیماری همراه يا  ادم </a:t>
                      </a:r>
                      <a:r>
                        <a:rPr lang="fa-IR" sz="1200" b="1" dirty="0" smtClean="0">
                          <a:effectLst/>
                          <a:latin typeface="Calibri" panose="020F0502020204030204" pitchFamily="34" charset="0"/>
                          <a:ea typeface="Calibri" panose="020F0502020204030204" pitchFamily="34" charset="0"/>
                          <a:cs typeface="B Nazanin" panose="00000400000000000000" pitchFamily="2" charset="-78"/>
                        </a:rPr>
                        <a:t>ارجاع  </a:t>
                      </a:r>
                      <a:r>
                        <a:rPr lang="fa-IR" sz="1200" b="1" dirty="0">
                          <a:effectLst/>
                          <a:latin typeface="Calibri" panose="020F0502020204030204" pitchFamily="34" charset="0"/>
                          <a:ea typeface="Calibri" panose="020F0502020204030204" pitchFamily="34" charset="0"/>
                          <a:cs typeface="B Nazanin" panose="00000400000000000000" pitchFamily="2" charset="-78"/>
                        </a:rPr>
                        <a:t>به متخصص </a:t>
                      </a:r>
                      <a:r>
                        <a:rPr lang="fa-IR" sz="1200" b="1" dirty="0" smtClean="0">
                          <a:effectLst/>
                          <a:latin typeface="Calibri" panose="020F0502020204030204" pitchFamily="34" charset="0"/>
                          <a:ea typeface="Calibri" panose="020F0502020204030204" pitchFamily="34" charset="0"/>
                          <a:cs typeface="B Nazanin" panose="00000400000000000000" pitchFamily="2" charset="-78"/>
                        </a:rPr>
                        <a:t>کودکان</a:t>
                      </a:r>
                    </a:p>
                    <a:p>
                      <a:pPr marL="171450" marR="0" lvl="0" indent="-171450" algn="r" defTabSz="914400" rtl="1" eaLnBrk="1" fontAlgn="auto" latinLnBrk="0" hangingPunct="1">
                        <a:lnSpc>
                          <a:spcPct val="115000"/>
                        </a:lnSpc>
                        <a:spcBef>
                          <a:spcPts val="0"/>
                        </a:spcBef>
                        <a:spcAft>
                          <a:spcPts val="0"/>
                        </a:spcAft>
                        <a:buClrTx/>
                        <a:buSzTx/>
                        <a:buFont typeface="Wingdings" panose="05000000000000000000" pitchFamily="2" charset="2"/>
                        <a:buChar char="v"/>
                        <a:tabLst>
                          <a:tab pos="0" algn="l"/>
                        </a:tabLst>
                        <a:defRPr/>
                      </a:pPr>
                      <a:r>
                        <a:rPr lang="fa-IR" sz="1200" b="1" dirty="0" smtClean="0">
                          <a:effectLst/>
                          <a:latin typeface="IDLotusBold"/>
                          <a:ea typeface="Wingdings-Regular"/>
                          <a:cs typeface="IDLotusBold"/>
                        </a:rPr>
                        <a:t> </a:t>
                      </a:r>
                      <a:r>
                        <a:rPr lang="fa-IR" sz="1200" b="1" dirty="0" smtClean="0">
                          <a:effectLst/>
                          <a:latin typeface="Calibri" panose="020F0502020204030204" pitchFamily="34" charset="0"/>
                          <a:ea typeface="Calibri" panose="020F0502020204030204" pitchFamily="34" charset="0"/>
                          <a:cs typeface="B Nazanin" panose="00000400000000000000" pitchFamily="2" charset="-78"/>
                        </a:rPr>
                        <a:t>در صورت غیر طبیعی بودن آزمایش‌هاي اولیه یا نبود امکان تشخیص و درمان به مرکز تخصصی ارجاع دهید.</a:t>
                      </a:r>
                      <a:endParaRPr lang="fa-IR" sz="1200" b="0" dirty="0" smtClean="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just" rtl="1">
                        <a:lnSpc>
                          <a:spcPct val="115000"/>
                        </a:lnSpc>
                        <a:spcBef>
                          <a:spcPts val="0"/>
                        </a:spcBef>
                        <a:spcAft>
                          <a:spcPts val="0"/>
                        </a:spcAft>
                        <a:buFont typeface="Wingdings" panose="05000000000000000000" pitchFamily="2" charset="2"/>
                        <a:buChar char=""/>
                        <a:tabLst>
                          <a:tab pos="189865" algn="l"/>
                        </a:tabLst>
                      </a:pPr>
                      <a:r>
                        <a:rPr lang="fa-IR" sz="1200" b="1" dirty="0" smtClean="0">
                          <a:effectLst/>
                          <a:latin typeface="Calibri" panose="020F0502020204030204" pitchFamily="34" charset="0"/>
                          <a:ea typeface="Calibri" panose="020F0502020204030204" pitchFamily="34" charset="0"/>
                          <a:cs typeface="B Nazanin" panose="00000400000000000000" pitchFamily="2" charset="-78"/>
                        </a:rPr>
                        <a:t>در صورت نبود هریک از وضعیت های فوق ضمن اخذ شرح حال، معاينه فيزيكي كامل و ارزیابی تغذیه کودک انجام شود، مشوره</a:t>
                      </a:r>
                      <a:r>
                        <a:rPr lang="fa-IR" sz="1200" b="1" baseline="0" dirty="0" smtClean="0">
                          <a:effectLst/>
                          <a:latin typeface="Calibri" panose="020F0502020204030204" pitchFamily="34" charset="0"/>
                          <a:ea typeface="Calibri" panose="020F0502020204030204" pitchFamily="34" charset="0"/>
                          <a:cs typeface="B Nazanin" panose="00000400000000000000" pitchFamily="2" charset="-78"/>
                        </a:rPr>
                        <a:t> تغذیه ارائه شود</a:t>
                      </a:r>
                      <a:r>
                        <a:rPr lang="fa-IR" sz="1200" b="1" dirty="0" smtClean="0">
                          <a:effectLst/>
                          <a:latin typeface="Calibri" panose="020F0502020204030204" pitchFamily="34" charset="0"/>
                          <a:ea typeface="Calibri" panose="020F0502020204030204" pitchFamily="34" charset="0"/>
                          <a:cs typeface="B Nazanin" panose="00000400000000000000" pitchFamily="2" charset="-78"/>
                        </a:rPr>
                        <a:t> و آزمايش‌هاي لازم* را درخواست گردد.</a:t>
                      </a:r>
                    </a:p>
                    <a:p>
                      <a:pPr marL="342900" marR="0" lvl="0" indent="-342900" algn="just" rtl="1">
                        <a:lnSpc>
                          <a:spcPct val="115000"/>
                        </a:lnSpc>
                        <a:spcBef>
                          <a:spcPts val="0"/>
                        </a:spcBef>
                        <a:spcAft>
                          <a:spcPts val="0"/>
                        </a:spcAft>
                        <a:buFont typeface="Wingdings" panose="05000000000000000000" pitchFamily="2" charset="2"/>
                        <a:buChar char=""/>
                        <a:tabLst>
                          <a:tab pos="189865" algn="l"/>
                        </a:tabLst>
                      </a:pPr>
                      <a:r>
                        <a:rPr lang="ar-SA" sz="1200" b="1" dirty="0" smtClean="0">
                          <a:effectLst/>
                          <a:latin typeface="Times New Roman" panose="02020603050405020304" pitchFamily="18" charset="0"/>
                          <a:ea typeface="Times New Roman" panose="02020603050405020304" pitchFamily="18" charset="0"/>
                          <a:cs typeface="B Nazanin" panose="00000400000000000000" pitchFamily="2" charset="-78"/>
                        </a:rPr>
                        <a:t>در </a:t>
                      </a:r>
                      <a:r>
                        <a:rPr lang="ar-SA" sz="1200" b="1" dirty="0">
                          <a:effectLst/>
                          <a:latin typeface="Times New Roman" panose="02020603050405020304" pitchFamily="18" charset="0"/>
                          <a:ea typeface="Times New Roman" panose="02020603050405020304" pitchFamily="18" charset="0"/>
                          <a:cs typeface="B Nazanin" panose="00000400000000000000" pitchFamily="2" charset="-78"/>
                        </a:rPr>
                        <a:t>صورت طبیعی بودن آزمایش ها، ضمن ارائه توصيه‌هاي تغذيه‌اي براي تكميل مشاوره و توصیه های تغذیه ای به كارشناس تغذيه ارجاع دهيد. </a:t>
                      </a:r>
                      <a:endParaRPr lang="en-US" sz="1200" dirty="0">
                        <a:effectLst/>
                        <a:latin typeface="Times New Roman" panose="02020603050405020304" pitchFamily="18" charset="0"/>
                        <a:ea typeface="Times New Roman" panose="02020603050405020304" pitchFamily="18" charset="0"/>
                        <a:cs typeface="Lotus" panose="00000400000000000000" pitchFamily="2" charset="-78"/>
                      </a:endParaRPr>
                    </a:p>
                    <a:p>
                      <a:pPr marL="342900" marR="0" lvl="0" indent="-342900" algn="just" rtl="1">
                        <a:lnSpc>
                          <a:spcPct val="115000"/>
                        </a:lnSpc>
                        <a:spcBef>
                          <a:spcPts val="0"/>
                        </a:spcBef>
                        <a:spcAft>
                          <a:spcPts val="0"/>
                        </a:spcAft>
                        <a:buFont typeface="Wingdings" panose="05000000000000000000" pitchFamily="2" charset="2"/>
                        <a:buChar char="v"/>
                        <a:tabLst>
                          <a:tab pos="228600" algn="l"/>
                          <a:tab pos="1348740" algn="l"/>
                        </a:tabLst>
                      </a:pPr>
                      <a:r>
                        <a:rPr lang="ar-SA" sz="1200" b="1" dirty="0">
                          <a:effectLst/>
                          <a:latin typeface="Times New Roman" panose="02020603050405020304" pitchFamily="18" charset="0"/>
                          <a:ea typeface="Times New Roman" panose="02020603050405020304" pitchFamily="18" charset="0"/>
                          <a:cs typeface="B Nazanin" panose="00000400000000000000" pitchFamily="2" charset="-78"/>
                        </a:rPr>
                        <a:t>پي‌گيري کودک </a:t>
                      </a:r>
                      <a:r>
                        <a:rPr lang="ar-SA" sz="1200" b="1" kern="1200" dirty="0" smtClean="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براساس </a:t>
                      </a:r>
                      <a:r>
                        <a:rPr lang="ar-SA" sz="1200" b="1" kern="120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جدول </a:t>
                      </a:r>
                      <a:r>
                        <a:rPr lang="ar-SA" sz="1200" b="1" kern="1200" dirty="0" smtClean="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سني پي‌گيري</a:t>
                      </a:r>
                      <a:r>
                        <a:rPr lang="fa-IR" sz="1200" b="1" kern="1200" dirty="0" smtClean="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 وزن برای سن </a:t>
                      </a:r>
                      <a:r>
                        <a:rPr lang="ar-SA" sz="1200" b="1" kern="1200" dirty="0" smtClean="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انجام شود.</a:t>
                      </a:r>
                      <a:endParaRPr lang="fa-IR" sz="1200" b="1" kern="1200" dirty="0" smtClean="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endParaRPr>
                    </a:p>
                    <a:p>
                      <a:pPr marL="342900" marR="0" lvl="0" indent="-342900" algn="just" rtl="1">
                        <a:lnSpc>
                          <a:spcPct val="115000"/>
                        </a:lnSpc>
                        <a:spcBef>
                          <a:spcPts val="0"/>
                        </a:spcBef>
                        <a:spcAft>
                          <a:spcPts val="0"/>
                        </a:spcAft>
                        <a:buFont typeface="Wingdings" panose="05000000000000000000" pitchFamily="2" charset="2"/>
                        <a:buChar char="v"/>
                        <a:tabLst>
                          <a:tab pos="228600" algn="l"/>
                          <a:tab pos="1348740" algn="l"/>
                        </a:tabLst>
                      </a:pPr>
                      <a:r>
                        <a:rPr lang="ar-SA" sz="1200" b="1" kern="1200" dirty="0" smtClean="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 درصورت</a:t>
                      </a:r>
                      <a:r>
                        <a:rPr lang="fa-IR" sz="1200" b="1" kern="1200" dirty="0" smtClean="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ی</a:t>
                      </a:r>
                      <a:r>
                        <a:rPr lang="fa-IR" sz="1200" b="1" kern="1200" baseline="0" dirty="0" smtClean="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 که پس از 2 </a:t>
                      </a:r>
                      <a:r>
                        <a:rPr lang="ar-SA" sz="1200" b="1" kern="1200" dirty="0" smtClean="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پيگیری </a:t>
                      </a:r>
                      <a:r>
                        <a:rPr lang="fa-IR" sz="1200" b="1" kern="1200" dirty="0" smtClean="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منحنی وزن برای قد در همین طبقه بندی قرار گیرد</a:t>
                      </a:r>
                      <a:r>
                        <a:rPr lang="ar-SA" sz="1200" b="1" dirty="0" smtClean="0">
                          <a:effectLst/>
                          <a:latin typeface="Times New Roman" panose="02020603050405020304" pitchFamily="18" charset="0"/>
                          <a:ea typeface="Times New Roman" panose="02020603050405020304" pitchFamily="18" charset="0"/>
                          <a:cs typeface="B Nazanin" panose="00000400000000000000" pitchFamily="2" charset="-78"/>
                        </a:rPr>
                        <a:t>به</a:t>
                      </a:r>
                      <a:r>
                        <a:rPr lang="ar-SA" sz="1200" dirty="0" smtClean="0">
                          <a:effectLst/>
                          <a:latin typeface="Times New Roman" panose="02020603050405020304" pitchFamily="18" charset="0"/>
                          <a:ea typeface="Times New Roman" panose="02020603050405020304" pitchFamily="18" charset="0"/>
                          <a:cs typeface="B Nazanin" panose="00000400000000000000" pitchFamily="2" charset="-78"/>
                        </a:rPr>
                        <a:t> </a:t>
                      </a:r>
                      <a:r>
                        <a:rPr lang="ar-SA" sz="1200" b="1" dirty="0">
                          <a:effectLst/>
                          <a:latin typeface="Times New Roman" panose="02020603050405020304" pitchFamily="18" charset="0"/>
                          <a:ea typeface="Times New Roman" panose="02020603050405020304" pitchFamily="18" charset="0"/>
                          <a:cs typeface="B Nazanin" panose="00000400000000000000" pitchFamily="2" charset="-78"/>
                        </a:rPr>
                        <a:t>متخصص</a:t>
                      </a:r>
                      <a:r>
                        <a:rPr lang="ar-SA" sz="1200" dirty="0">
                          <a:effectLst/>
                          <a:latin typeface="Times New Roman" panose="02020603050405020304" pitchFamily="18" charset="0"/>
                          <a:ea typeface="Times New Roman" panose="02020603050405020304" pitchFamily="18" charset="0"/>
                          <a:cs typeface="B Nazanin" panose="00000400000000000000" pitchFamily="2" charset="-78"/>
                        </a:rPr>
                        <a:t> </a:t>
                      </a:r>
                      <a:r>
                        <a:rPr lang="ar-SA" sz="1200" b="1" dirty="0" smtClean="0">
                          <a:effectLst/>
                          <a:latin typeface="Times New Roman" panose="02020603050405020304" pitchFamily="18" charset="0"/>
                          <a:ea typeface="Times New Roman" panose="02020603050405020304" pitchFamily="18" charset="0"/>
                          <a:cs typeface="B Nazanin" panose="00000400000000000000" pitchFamily="2" charset="-78"/>
                        </a:rPr>
                        <a:t>کودکان</a:t>
                      </a:r>
                      <a:r>
                        <a:rPr lang="fa-IR" sz="1200" b="1" dirty="0" smtClean="0">
                          <a:effectLst/>
                          <a:latin typeface="Times New Roman" panose="02020603050405020304" pitchFamily="18" charset="0"/>
                          <a:ea typeface="Times New Roman" panose="02020603050405020304" pitchFamily="18" charset="0"/>
                          <a:cs typeface="B Nazanin" panose="00000400000000000000" pitchFamily="2" charset="-78"/>
                        </a:rPr>
                        <a:t> ارجاع شود.</a:t>
                      </a:r>
                      <a:endParaRPr lang="en-US" sz="12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59920" marR="599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xmlns="" val="10002"/>
                  </a:ext>
                </a:extLst>
              </a:tr>
              <a:tr h="953120">
                <a:tc>
                  <a:txBody>
                    <a:bodyPr/>
                    <a:lstStyle/>
                    <a:p>
                      <a:pPr marL="0" marR="0" algn="r" rtl="1">
                        <a:spcBef>
                          <a:spcPts val="0"/>
                        </a:spcBef>
                        <a:spcAft>
                          <a:spcPts val="0"/>
                        </a:spcAft>
                      </a:pPr>
                      <a:r>
                        <a:rPr lang="ar-SA" sz="1200" b="1" dirty="0">
                          <a:effectLst/>
                          <a:latin typeface="IDLotusBold"/>
                          <a:ea typeface="Times New Roman" panose="02020603050405020304" pitchFamily="18" charset="0"/>
                          <a:cs typeface="B Nazanin" panose="00000400000000000000" pitchFamily="2" charset="-78"/>
                        </a:rPr>
                        <a:t>بالاي  </a:t>
                      </a:r>
                      <a:r>
                        <a:rPr lang="en-US" sz="1200" b="1" dirty="0">
                          <a:effectLst/>
                          <a:latin typeface="IDLotusBold"/>
                          <a:ea typeface="Times New Roman" panose="02020603050405020304" pitchFamily="18" charset="0"/>
                          <a:cs typeface="B Nazanin" panose="00000400000000000000" pitchFamily="2" charset="-78"/>
                        </a:rPr>
                        <a:t>   </a:t>
                      </a:r>
                      <a:r>
                        <a:rPr lang="en-US" sz="1200" b="1" dirty="0">
                          <a:effectLst/>
                          <a:latin typeface="Calibri" panose="020F0502020204030204" pitchFamily="34" charset="0"/>
                          <a:ea typeface="Times New Roman" panose="02020603050405020304" pitchFamily="18" charset="0"/>
                          <a:cs typeface="B Nazanin" panose="00000400000000000000" pitchFamily="2" charset="-78"/>
                        </a:rPr>
                        <a:t>+</a:t>
                      </a:r>
                      <a:r>
                        <a:rPr lang="en-US" sz="1200" b="1" dirty="0">
                          <a:effectLst/>
                          <a:latin typeface="IDLotusBold"/>
                          <a:ea typeface="Times New Roman" panose="02020603050405020304" pitchFamily="18" charset="0"/>
                          <a:cs typeface="B Nazanin" panose="00000400000000000000" pitchFamily="2" charset="-78"/>
                        </a:rPr>
                        <a:t>3 </a:t>
                      </a:r>
                      <a:r>
                        <a:rPr lang="en-US" sz="1200" b="1" dirty="0" smtClean="0">
                          <a:effectLst/>
                          <a:latin typeface="IDLotusBold"/>
                          <a:ea typeface="Times New Roman" panose="02020603050405020304" pitchFamily="18" charset="0"/>
                          <a:cs typeface="B Nazanin" panose="00000400000000000000" pitchFamily="2" charset="-78"/>
                        </a:rPr>
                        <a:t>z-score</a:t>
                      </a:r>
                      <a:r>
                        <a:rPr lang="en-US" sz="1200" dirty="0" smtClean="0">
                          <a:effectLst/>
                          <a:latin typeface="B Nazanin" panose="00000400000000000000" pitchFamily="2" charset="-78"/>
                          <a:ea typeface="Times New Roman" panose="02020603050405020304" pitchFamily="18" charset="0"/>
                          <a:cs typeface="Lotus" panose="00000400000000000000" pitchFamily="2" charset="-78"/>
                        </a:rPr>
                        <a:t> </a:t>
                      </a:r>
                      <a:endParaRPr lang="en-US" sz="12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59920" marR="599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rtl="1">
                        <a:spcBef>
                          <a:spcPts val="0"/>
                        </a:spcBef>
                        <a:spcAft>
                          <a:spcPts val="0"/>
                        </a:spcAft>
                      </a:pPr>
                      <a:r>
                        <a:rPr lang="ar-SA" sz="1200" b="1" dirty="0">
                          <a:effectLst/>
                          <a:latin typeface="Times New Roman" panose="02020603050405020304" pitchFamily="18" charset="0"/>
                          <a:ea typeface="Times New Roman" panose="02020603050405020304" pitchFamily="18" charset="0"/>
                          <a:cs typeface="B Nazanin" panose="00000400000000000000" pitchFamily="2" charset="-78"/>
                        </a:rPr>
                        <a:t>چاق ( </a:t>
                      </a:r>
                      <a:r>
                        <a:rPr lang="en-US" sz="1200" b="1" dirty="0" smtClean="0">
                          <a:effectLst/>
                          <a:latin typeface="Times New Roman" panose="02020603050405020304" pitchFamily="18" charset="0"/>
                          <a:ea typeface="Times New Roman" panose="02020603050405020304" pitchFamily="18" charset="0"/>
                          <a:cs typeface="B Nazanin" panose="00000400000000000000" pitchFamily="2" charset="-78"/>
                        </a:rPr>
                        <a:t>Obese </a:t>
                      </a:r>
                      <a:r>
                        <a:rPr lang="ar-SA" sz="1200" b="1" dirty="0" smtClean="0">
                          <a:effectLst/>
                          <a:latin typeface="Times New Roman" panose="02020603050405020304" pitchFamily="18" charset="0"/>
                          <a:ea typeface="Times New Roman" panose="02020603050405020304" pitchFamily="18" charset="0"/>
                          <a:cs typeface="B Nazanin" panose="00000400000000000000" pitchFamily="2" charset="-78"/>
                        </a:rPr>
                        <a:t> </a:t>
                      </a:r>
                      <a:r>
                        <a:rPr lang="ar-SA" sz="1200" b="1" dirty="0">
                          <a:effectLst/>
                          <a:latin typeface="Times New Roman" panose="02020603050405020304" pitchFamily="18" charset="0"/>
                          <a:ea typeface="Times New Roman" panose="02020603050405020304" pitchFamily="18" charset="0"/>
                          <a:cs typeface="B Nazanin" panose="00000400000000000000" pitchFamily="2" charset="-78"/>
                        </a:rPr>
                        <a:t>)</a:t>
                      </a:r>
                      <a:endParaRPr lang="en-US" sz="12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59920" marR="599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rowSpan="2">
                  <a:txBody>
                    <a:bodyPr/>
                    <a:lstStyle/>
                    <a:p>
                      <a:pPr marL="342900" marR="0" lvl="0" indent="-342900" algn="just" rtl="1">
                        <a:lnSpc>
                          <a:spcPct val="115000"/>
                        </a:lnSpc>
                        <a:spcBef>
                          <a:spcPts val="0"/>
                        </a:spcBef>
                        <a:spcAft>
                          <a:spcPts val="0"/>
                        </a:spcAft>
                        <a:buFont typeface="Wingdings" panose="05000000000000000000" pitchFamily="2" charset="2"/>
                        <a:buChar char="v"/>
                        <a:tabLst>
                          <a:tab pos="228600" algn="l"/>
                          <a:tab pos="1348740" algn="l"/>
                        </a:tabLst>
                      </a:pPr>
                      <a:r>
                        <a:rPr lang="fa-IR" sz="1200" b="1" dirty="0" smtClean="0">
                          <a:effectLst/>
                          <a:latin typeface="Times New Roman" panose="02020603050405020304" pitchFamily="18" charset="0"/>
                          <a:ea typeface="Times New Roman" panose="02020603050405020304" pitchFamily="18" charset="0"/>
                          <a:cs typeface="B Nazanin" panose="00000400000000000000" pitchFamily="2" charset="-78"/>
                        </a:rPr>
                        <a:t>وضعیت تغذیه ای کودک ارزیابی شود، </a:t>
                      </a:r>
                      <a:r>
                        <a:rPr lang="ar-SA" sz="1200" b="1" dirty="0" smtClean="0">
                          <a:effectLst/>
                          <a:latin typeface="Times New Roman" panose="02020603050405020304" pitchFamily="18" charset="0"/>
                          <a:ea typeface="Times New Roman" panose="02020603050405020304" pitchFamily="18" charset="0"/>
                          <a:cs typeface="B Nazanin" panose="00000400000000000000" pitchFamily="2" charset="-78"/>
                        </a:rPr>
                        <a:t>معاينه </a:t>
                      </a:r>
                      <a:r>
                        <a:rPr lang="ar-SA" sz="1200" b="1" dirty="0">
                          <a:effectLst/>
                          <a:latin typeface="Times New Roman" panose="02020603050405020304" pitchFamily="18" charset="0"/>
                          <a:ea typeface="Times New Roman" panose="02020603050405020304" pitchFamily="18" charset="0"/>
                          <a:cs typeface="B Nazanin" panose="00000400000000000000" pitchFamily="2" charset="-78"/>
                        </a:rPr>
                        <a:t>فيزيكي </a:t>
                      </a:r>
                      <a:r>
                        <a:rPr lang="ar-SA" sz="1200" b="1" dirty="0" smtClean="0">
                          <a:effectLst/>
                          <a:latin typeface="Times New Roman" panose="02020603050405020304" pitchFamily="18" charset="0"/>
                          <a:ea typeface="Times New Roman" panose="02020603050405020304" pitchFamily="18" charset="0"/>
                          <a:cs typeface="B Nazanin" panose="00000400000000000000" pitchFamily="2" charset="-78"/>
                        </a:rPr>
                        <a:t>كامل</a:t>
                      </a:r>
                      <a:r>
                        <a:rPr lang="fa-IR" sz="1200" b="1" dirty="0" smtClean="0">
                          <a:effectLst/>
                          <a:latin typeface="Times New Roman" panose="02020603050405020304" pitchFamily="18" charset="0"/>
                          <a:ea typeface="Times New Roman" panose="02020603050405020304" pitchFamily="18" charset="0"/>
                          <a:cs typeface="B Nazanin" panose="00000400000000000000" pitchFamily="2" charset="-78"/>
                        </a:rPr>
                        <a:t> و کودک از نظر وجود بیماری بررسی شود.</a:t>
                      </a:r>
                    </a:p>
                    <a:p>
                      <a:pPr marL="342900" marR="0" lvl="0" indent="-342900" algn="just" rtl="1">
                        <a:lnSpc>
                          <a:spcPct val="115000"/>
                        </a:lnSpc>
                        <a:spcBef>
                          <a:spcPts val="0"/>
                        </a:spcBef>
                        <a:spcAft>
                          <a:spcPts val="0"/>
                        </a:spcAft>
                        <a:buFont typeface="Wingdings" panose="05000000000000000000" pitchFamily="2" charset="2"/>
                        <a:buChar char="v"/>
                        <a:tabLst>
                          <a:tab pos="228600" algn="l"/>
                          <a:tab pos="1348740" algn="l"/>
                        </a:tabLst>
                      </a:pPr>
                      <a:r>
                        <a:rPr lang="fa-IR" sz="1200" b="1" dirty="0" smtClean="0">
                          <a:effectLst/>
                          <a:latin typeface="Times New Roman" panose="02020603050405020304" pitchFamily="18" charset="0"/>
                          <a:ea typeface="Times New Roman" panose="02020603050405020304" pitchFamily="18" charset="0"/>
                          <a:cs typeface="B Nazanin" panose="00000400000000000000" pitchFamily="2" charset="-78"/>
                        </a:rPr>
                        <a:t>در صورت وجود بیماری، هر گونه مورد غیر طبیعی در شرح حال و یا معاینه</a:t>
                      </a:r>
                      <a:r>
                        <a:rPr lang="ar-SA" sz="1200" b="1" dirty="0" smtClean="0">
                          <a:effectLst/>
                          <a:latin typeface="Times New Roman" panose="02020603050405020304" pitchFamily="18" charset="0"/>
                          <a:ea typeface="Times New Roman" panose="02020603050405020304" pitchFamily="18" charset="0"/>
                          <a:cs typeface="B Nazanin" panose="00000400000000000000" pitchFamily="2" charset="-78"/>
                        </a:rPr>
                        <a:t> </a:t>
                      </a:r>
                      <a:r>
                        <a:rPr lang="fa-IR" sz="1200" b="1" dirty="0" smtClean="0">
                          <a:effectLst/>
                          <a:latin typeface="Times New Roman" panose="02020603050405020304" pitchFamily="18" charset="0"/>
                          <a:ea typeface="Times New Roman" panose="02020603050405020304" pitchFamily="18" charset="0"/>
                          <a:cs typeface="B Nazanin" panose="00000400000000000000" pitchFamily="2" charset="-78"/>
                        </a:rPr>
                        <a:t>فیزیکی به متخصص کودکان</a:t>
                      </a:r>
                      <a:r>
                        <a:rPr lang="fa-IR" sz="1200" b="1" baseline="0" dirty="0" smtClean="0">
                          <a:effectLst/>
                          <a:latin typeface="Times New Roman" panose="02020603050405020304" pitchFamily="18" charset="0"/>
                          <a:ea typeface="Times New Roman" panose="02020603050405020304" pitchFamily="18" charset="0"/>
                          <a:cs typeface="B Nazanin" panose="00000400000000000000" pitchFamily="2" charset="-78"/>
                        </a:rPr>
                        <a:t> ارجاع دهید. </a:t>
                      </a:r>
                    </a:p>
                    <a:p>
                      <a:pPr marL="342900" marR="0" lvl="0" indent="-342900" algn="just" rtl="1">
                        <a:lnSpc>
                          <a:spcPct val="115000"/>
                        </a:lnSpc>
                        <a:spcBef>
                          <a:spcPts val="0"/>
                        </a:spcBef>
                        <a:spcAft>
                          <a:spcPts val="0"/>
                        </a:spcAft>
                        <a:buFont typeface="Wingdings" panose="05000000000000000000" pitchFamily="2" charset="2"/>
                        <a:buChar char="v"/>
                        <a:tabLst>
                          <a:tab pos="228600" algn="l"/>
                          <a:tab pos="1348740" algn="l"/>
                        </a:tabLst>
                      </a:pPr>
                      <a:r>
                        <a:rPr lang="fa-IR" sz="1200" b="1" baseline="0" dirty="0" smtClean="0">
                          <a:effectLst/>
                          <a:latin typeface="Times New Roman" panose="02020603050405020304" pitchFamily="18" charset="0"/>
                          <a:ea typeface="Times New Roman" panose="02020603050405020304" pitchFamily="18" charset="0"/>
                          <a:cs typeface="B Nazanin" panose="00000400000000000000" pitchFamily="2" charset="-78"/>
                        </a:rPr>
                        <a:t>در موارد معاینه طبیعی، آزمایش های اولیه درخواست شود. </a:t>
                      </a:r>
                      <a:r>
                        <a:rPr lang="ar-SA" sz="1200" b="1" dirty="0" smtClean="0">
                          <a:effectLst/>
                          <a:latin typeface="Times New Roman" panose="02020603050405020304" pitchFamily="18" charset="0"/>
                          <a:ea typeface="Times New Roman" panose="02020603050405020304" pitchFamily="18" charset="0"/>
                          <a:cs typeface="B Nazanin" panose="00000400000000000000" pitchFamily="2" charset="-78"/>
                        </a:rPr>
                        <a:t>*</a:t>
                      </a:r>
                      <a:r>
                        <a:rPr lang="fa-IR" sz="1200" b="1" dirty="0" smtClean="0">
                          <a:effectLst/>
                          <a:latin typeface="Times New Roman" panose="02020603050405020304" pitchFamily="18" charset="0"/>
                          <a:ea typeface="Times New Roman" panose="02020603050405020304" pitchFamily="18" charset="0"/>
                          <a:cs typeface="B Nazanin" panose="00000400000000000000" pitchFamily="2" charset="-78"/>
                        </a:rPr>
                        <a:t>*</a:t>
                      </a:r>
                    </a:p>
                    <a:p>
                      <a:pPr marL="342900" marR="0" lvl="0" indent="-342900" algn="just" rtl="1">
                        <a:lnSpc>
                          <a:spcPct val="115000"/>
                        </a:lnSpc>
                        <a:spcBef>
                          <a:spcPts val="0"/>
                        </a:spcBef>
                        <a:spcAft>
                          <a:spcPts val="0"/>
                        </a:spcAft>
                        <a:buFont typeface="Wingdings" panose="05000000000000000000" pitchFamily="2" charset="2"/>
                        <a:buChar char="v"/>
                        <a:tabLst>
                          <a:tab pos="228600" algn="l"/>
                          <a:tab pos="1348740" algn="l"/>
                        </a:tabLst>
                      </a:pPr>
                      <a:r>
                        <a:rPr lang="fa-IR" sz="1200" b="1" dirty="0" smtClean="0">
                          <a:effectLst/>
                          <a:latin typeface="IDLotusBold"/>
                          <a:ea typeface="Wingdings-Regular"/>
                          <a:cs typeface="B Nazanin" panose="00000400000000000000" pitchFamily="2" charset="-78"/>
                        </a:rPr>
                        <a:t>در صورت غیر طبیعی بودن آزمایش های درخواستی، کودک را به پزشک متخصص کودکان ارجاع دهيد. </a:t>
                      </a:r>
                      <a:r>
                        <a:rPr lang="fa-IR" sz="1200" b="1" dirty="0" smtClean="0">
                          <a:effectLst/>
                          <a:latin typeface="Times New Roman" panose="02020603050405020304" pitchFamily="18" charset="0"/>
                          <a:ea typeface="Times New Roman" panose="02020603050405020304" pitchFamily="18" charset="0"/>
                          <a:cs typeface="B Nazanin" panose="00000400000000000000" pitchFamily="2" charset="-78"/>
                        </a:rPr>
                        <a:t> </a:t>
                      </a:r>
                    </a:p>
                    <a:p>
                      <a:pPr marL="342900" marR="0" lvl="0" indent="-342900" algn="just" rtl="1">
                        <a:lnSpc>
                          <a:spcPct val="115000"/>
                        </a:lnSpc>
                        <a:spcBef>
                          <a:spcPts val="0"/>
                        </a:spcBef>
                        <a:spcAft>
                          <a:spcPts val="0"/>
                        </a:spcAft>
                        <a:buFont typeface="Wingdings" panose="05000000000000000000" pitchFamily="2" charset="2"/>
                        <a:buChar char="v"/>
                        <a:tabLst>
                          <a:tab pos="228600" algn="l"/>
                          <a:tab pos="1348740" algn="l"/>
                        </a:tabLst>
                      </a:pPr>
                      <a:r>
                        <a:rPr lang="fa-IR" sz="1200" b="1" dirty="0" smtClean="0">
                          <a:effectLst/>
                          <a:latin typeface="IDLotusBold"/>
                          <a:ea typeface="Wingdings-Regular"/>
                          <a:cs typeface="B Nazanin" panose="00000400000000000000" pitchFamily="2" charset="-78"/>
                        </a:rPr>
                        <a:t>در </a:t>
                      </a:r>
                      <a:r>
                        <a:rPr lang="fa-IR" sz="1200" b="1" dirty="0">
                          <a:effectLst/>
                          <a:latin typeface="IDLotusBold"/>
                          <a:ea typeface="Wingdings-Regular"/>
                          <a:cs typeface="B Nazanin" panose="00000400000000000000" pitchFamily="2" charset="-78"/>
                        </a:rPr>
                        <a:t>صورت طبیعی بودن </a:t>
                      </a:r>
                      <a:r>
                        <a:rPr lang="fa-IR" sz="1200" b="1" dirty="0" smtClean="0">
                          <a:effectLst/>
                          <a:latin typeface="IDLotusBold"/>
                          <a:ea typeface="Wingdings-Regular"/>
                          <a:cs typeface="B Nazanin" panose="00000400000000000000" pitchFamily="2" charset="-78"/>
                        </a:rPr>
                        <a:t>آزمایش های </a:t>
                      </a:r>
                      <a:r>
                        <a:rPr lang="fa-IR" sz="1200" b="1" dirty="0">
                          <a:effectLst/>
                          <a:latin typeface="IDLotusBold"/>
                          <a:ea typeface="Wingdings-Regular"/>
                          <a:cs typeface="B Nazanin" panose="00000400000000000000" pitchFamily="2" charset="-78"/>
                        </a:rPr>
                        <a:t>درخواستی، کودک را به کارشناس تغذیه ارجاع </a:t>
                      </a:r>
                      <a:r>
                        <a:rPr lang="fa-IR" sz="1200" b="1" dirty="0" smtClean="0">
                          <a:effectLst/>
                          <a:latin typeface="IDLotusBold"/>
                          <a:ea typeface="Wingdings-Regular"/>
                          <a:cs typeface="B Nazanin" panose="00000400000000000000" pitchFamily="2" charset="-78"/>
                        </a:rPr>
                        <a:t>دهید. </a:t>
                      </a:r>
                      <a:endParaRPr lang="en-US" sz="1200" b="1" dirty="0">
                        <a:effectLst/>
                        <a:latin typeface="Times New Roman" panose="02020603050405020304" pitchFamily="18" charset="0"/>
                        <a:ea typeface="Times New Roman" panose="02020603050405020304" pitchFamily="18" charset="0"/>
                        <a:cs typeface="B Nazanin" panose="00000400000000000000" pitchFamily="2" charset="-78"/>
                      </a:endParaRPr>
                    </a:p>
                    <a:p>
                      <a:pPr marL="342900" marR="0" lvl="0" indent="-342900" algn="just" rtl="1">
                        <a:lnSpc>
                          <a:spcPct val="115000"/>
                        </a:lnSpc>
                        <a:spcBef>
                          <a:spcPts val="0"/>
                        </a:spcBef>
                        <a:spcAft>
                          <a:spcPts val="0"/>
                        </a:spcAft>
                        <a:buFont typeface="Wingdings" panose="05000000000000000000" pitchFamily="2" charset="2"/>
                        <a:buChar char="v"/>
                        <a:tabLst>
                          <a:tab pos="228600" algn="l"/>
                          <a:tab pos="1348740" algn="l"/>
                        </a:tabLst>
                      </a:pPr>
                      <a:r>
                        <a:rPr lang="fa-IR" sz="1200" b="1" dirty="0" smtClean="0">
                          <a:effectLst/>
                          <a:latin typeface="IDLotusBold"/>
                          <a:ea typeface="Wingdings-Regular"/>
                          <a:cs typeface="B Nazanin" panose="00000400000000000000" pitchFamily="2" charset="-78"/>
                        </a:rPr>
                        <a:t>پیگیری این کودکان ماهی یک بار توسط مراقب سلامت/ بهورز به مدت 6 ماه برای کودک با اضافه وزن به مدت 3 ماه برای کودک چاق جهت اندازه گیری قد، وزن انجام شود. مشاوره تغذیه و اصلاح الگوی غذایی در این دوره های زمانی توسط کارشناس تغذیه انجام شود.پس از اتمام دوره های پیگیری در صورنی</a:t>
                      </a:r>
                      <a:r>
                        <a:rPr lang="fa-IR" sz="1200" b="1" baseline="0" dirty="0" smtClean="0">
                          <a:effectLst/>
                          <a:latin typeface="IDLotusBold"/>
                          <a:ea typeface="Wingdings-Regular"/>
                          <a:cs typeface="B Nazanin" panose="00000400000000000000" pitchFamily="2" charset="-78"/>
                        </a:rPr>
                        <a:t> که منحنی وزن برای قد در همین طبقه بندی قرار گیرد کارشناس تغذیه کودک را به پزشک ارجاع دهد و سپس پزشک در مورد ارجاع به متخصص کودکان تصمیم گیری کند.</a:t>
                      </a:r>
                      <a:endParaRPr lang="en-US" sz="1200" b="1" dirty="0">
                        <a:effectLst/>
                        <a:latin typeface="Times New Roman" panose="02020603050405020304" pitchFamily="18" charset="0"/>
                        <a:ea typeface="Times New Roman" panose="02020603050405020304" pitchFamily="18" charset="0"/>
                        <a:cs typeface="B Nazanin" panose="00000400000000000000" pitchFamily="2" charset="-78"/>
                      </a:endParaRPr>
                    </a:p>
                  </a:txBody>
                  <a:tcPr marL="59920" marR="599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xmlns="" val="10004"/>
                  </a:ext>
                </a:extLst>
              </a:tr>
              <a:tr h="1598655">
                <a:tc>
                  <a:txBody>
                    <a:bodyPr/>
                    <a:lstStyle/>
                    <a:p>
                      <a:pPr marL="0" marR="0" algn="r" rtl="1">
                        <a:spcBef>
                          <a:spcPts val="0"/>
                        </a:spcBef>
                        <a:spcAft>
                          <a:spcPts val="0"/>
                        </a:spcAft>
                      </a:pPr>
                      <a:r>
                        <a:rPr lang="ar-SA" sz="1200" b="1" dirty="0">
                          <a:effectLst/>
                          <a:latin typeface="IDLotusBold"/>
                          <a:ea typeface="Times New Roman" panose="02020603050405020304" pitchFamily="18" charset="0"/>
                          <a:cs typeface="B Nazanin" panose="00000400000000000000" pitchFamily="2" charset="-78"/>
                        </a:rPr>
                        <a:t>بيشتر از </a:t>
                      </a:r>
                      <a:r>
                        <a:rPr lang="en-US" sz="1200" dirty="0" smtClean="0">
                          <a:effectLst/>
                          <a:latin typeface="Times New Roman" panose="02020603050405020304" pitchFamily="18" charset="0"/>
                          <a:ea typeface="Times New Roman" panose="02020603050405020304" pitchFamily="18" charset="0"/>
                          <a:cs typeface="B Nazanin" panose="00000400000000000000" pitchFamily="2" charset="-78"/>
                        </a:rPr>
                        <a:t>+</a:t>
                      </a:r>
                      <a:r>
                        <a:rPr lang="en-US" sz="1200" dirty="0">
                          <a:effectLst/>
                          <a:latin typeface="IDLotusBold"/>
                          <a:ea typeface="Times New Roman" panose="02020603050405020304" pitchFamily="18" charset="0"/>
                          <a:cs typeface="B Nazanin" panose="00000400000000000000" pitchFamily="2" charset="-78"/>
                        </a:rPr>
                        <a:t>2 z-score </a:t>
                      </a:r>
                      <a:r>
                        <a:rPr lang="ar-SA" sz="1200" b="1" dirty="0">
                          <a:effectLst/>
                          <a:latin typeface="IDLotusBold"/>
                          <a:ea typeface="Times New Roman" panose="02020603050405020304" pitchFamily="18" charset="0"/>
                          <a:cs typeface="B Nazanin" panose="00000400000000000000" pitchFamily="2" charset="-78"/>
                        </a:rPr>
                        <a:t> تا مساوي </a:t>
                      </a:r>
                      <a:r>
                        <a:rPr lang="fa-IR" sz="1200" b="1" dirty="0" smtClean="0">
                          <a:effectLst/>
                          <a:latin typeface="IDLotusBold"/>
                          <a:ea typeface="Times New Roman" panose="02020603050405020304" pitchFamily="18" charset="0"/>
                          <a:cs typeface="B Nazanin" panose="00000400000000000000" pitchFamily="2" charset="-78"/>
                        </a:rPr>
                        <a:t> </a:t>
                      </a:r>
                      <a:r>
                        <a:rPr lang="en-US" sz="1200" dirty="0" smtClean="0">
                          <a:effectLst/>
                          <a:latin typeface="IDLotusBold"/>
                          <a:ea typeface="Times New Roman" panose="02020603050405020304" pitchFamily="18" charset="0"/>
                          <a:cs typeface="B Nazanin" panose="00000400000000000000" pitchFamily="2" charset="-78"/>
                        </a:rPr>
                        <a:t>3 </a:t>
                      </a:r>
                      <a:r>
                        <a:rPr lang="en-US" sz="1200" dirty="0">
                          <a:effectLst/>
                          <a:latin typeface="IDLotusBold"/>
                          <a:ea typeface="Times New Roman" panose="02020603050405020304" pitchFamily="18" charset="0"/>
                          <a:cs typeface="B Nazanin" panose="00000400000000000000" pitchFamily="2" charset="-78"/>
                        </a:rPr>
                        <a:t>z-score</a:t>
                      </a:r>
                      <a:r>
                        <a:rPr lang="ar-SA" sz="1200" b="1" dirty="0">
                          <a:effectLst/>
                          <a:latin typeface="IDLotusBold"/>
                          <a:ea typeface="Times New Roman" panose="02020603050405020304" pitchFamily="18" charset="0"/>
                          <a:cs typeface="B Nazanin" panose="00000400000000000000" pitchFamily="2" charset="-78"/>
                        </a:rPr>
                        <a:t>+</a:t>
                      </a:r>
                      <a:endParaRPr lang="en-US" sz="12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59920" marR="599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rtl="1">
                        <a:spcBef>
                          <a:spcPts val="0"/>
                        </a:spcBef>
                        <a:spcAft>
                          <a:spcPts val="0"/>
                        </a:spcAft>
                      </a:pPr>
                      <a:r>
                        <a:rPr lang="ar-SA" sz="1200" b="1" dirty="0">
                          <a:effectLst/>
                          <a:latin typeface="IDLotusBold"/>
                          <a:ea typeface="Times New Roman" panose="02020603050405020304" pitchFamily="18" charset="0"/>
                          <a:cs typeface="B Nazanin" panose="00000400000000000000" pitchFamily="2" charset="-78"/>
                        </a:rPr>
                        <a:t>اضافه</a:t>
                      </a:r>
                      <a:r>
                        <a:rPr lang="ar-SA" sz="1200" b="1" dirty="0">
                          <a:effectLst/>
                          <a:latin typeface="IDLotusBold"/>
                          <a:ea typeface="Times New Roman" panose="02020603050405020304" pitchFamily="18" charset="0"/>
                          <a:cs typeface="IDLotusBold"/>
                        </a:rPr>
                        <a:t> </a:t>
                      </a:r>
                      <a:r>
                        <a:rPr lang="ar-SA" sz="1200" b="1" dirty="0">
                          <a:effectLst/>
                          <a:latin typeface="IDLotusBold"/>
                          <a:ea typeface="Times New Roman" panose="02020603050405020304" pitchFamily="18" charset="0"/>
                          <a:cs typeface="B Nazanin" panose="00000400000000000000" pitchFamily="2" charset="-78"/>
                        </a:rPr>
                        <a:t>وزن </a:t>
                      </a:r>
                      <a:r>
                        <a:rPr lang="ar-SA" sz="1200" b="1" dirty="0">
                          <a:effectLst/>
                          <a:latin typeface="IDLotusBold"/>
                          <a:ea typeface="Times New Roman" panose="02020603050405020304" pitchFamily="18" charset="0"/>
                          <a:cs typeface="IDLotusBold"/>
                        </a:rPr>
                        <a:t> </a:t>
                      </a:r>
                      <a:r>
                        <a:rPr lang="en-US" sz="1200" b="1" dirty="0">
                          <a:effectLst/>
                          <a:latin typeface="IDLotusBold"/>
                          <a:ea typeface="Times New Roman" panose="02020603050405020304" pitchFamily="18" charset="0"/>
                          <a:cs typeface="B Nazanin" panose="00000400000000000000" pitchFamily="2" charset="-78"/>
                        </a:rPr>
                        <a:t>(Overweight)</a:t>
                      </a:r>
                      <a:endParaRPr lang="en-US" sz="1200" dirty="0">
                        <a:effectLst/>
                        <a:latin typeface="Times New Roman" panose="02020603050405020304" pitchFamily="18" charset="0"/>
                        <a:ea typeface="Times New Roman" panose="02020603050405020304" pitchFamily="18" charset="0"/>
                        <a:cs typeface="Lotus" panose="00000400000000000000" pitchFamily="2" charset="-78"/>
                      </a:endParaRPr>
                    </a:p>
                    <a:p>
                      <a:pPr marL="0" marR="0" algn="ctr" rtl="1">
                        <a:spcBef>
                          <a:spcPts val="0"/>
                        </a:spcBef>
                        <a:spcAft>
                          <a:spcPts val="0"/>
                        </a:spcAft>
                      </a:pPr>
                      <a:r>
                        <a:rPr lang="ar-SA" sz="1200" b="1" dirty="0">
                          <a:effectLst/>
                          <a:latin typeface="Times New Roman" panose="02020603050405020304" pitchFamily="18" charset="0"/>
                          <a:ea typeface="Times New Roman" panose="02020603050405020304" pitchFamily="18" charset="0"/>
                          <a:cs typeface="B Nazanin" panose="00000400000000000000" pitchFamily="2" charset="-78"/>
                        </a:rPr>
                        <a:t> </a:t>
                      </a:r>
                      <a:endParaRPr lang="en-US" sz="12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59920" marR="599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vMerge="1">
                  <a:txBody>
                    <a:bodyPr/>
                    <a:lstStyle/>
                    <a:p>
                      <a:endParaRPr lang="en-US"/>
                    </a:p>
                  </a:txBody>
                  <a:tcPr/>
                </a:tc>
                <a:extLst>
                  <a:ext uri="{0D108BD9-81ED-4DB2-BD59-A6C34878D82A}">
                    <a16:rowId xmlns:a16="http://schemas.microsoft.com/office/drawing/2014/main" xmlns="" val="10005"/>
                  </a:ext>
                </a:extLst>
              </a:tr>
              <a:tr h="479642">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1200" b="1" i="0" u="none" strike="noStrike" kern="1200" cap="none" spc="0" normalizeH="0" baseline="0" noProof="0" dirty="0" smtClean="0">
                          <a:ln>
                            <a:noFill/>
                          </a:ln>
                          <a:solidFill>
                            <a:srgbClr val="000000"/>
                          </a:solidFill>
                          <a:effectLst/>
                          <a:uLnTx/>
                          <a:uFillTx/>
                          <a:latin typeface="IDLotusBold"/>
                          <a:ea typeface="Times New Roman" panose="02020603050405020304" pitchFamily="18" charset="0"/>
                          <a:cs typeface="B Nazanin" panose="00000400000000000000" pitchFamily="2" charset="-78"/>
                        </a:rPr>
                        <a:t>بيشتر از </a:t>
                      </a:r>
                      <a:r>
                        <a:rPr kumimoji="0" lang="en-US" sz="1200" b="0" i="0" u="none" strike="noStrike" kern="1200" cap="none" spc="0" normalizeH="0" baseline="0" noProof="0" dirty="0" smtClean="0">
                          <a:ln>
                            <a:noFill/>
                          </a:ln>
                          <a:solidFill>
                            <a:srgbClr val="000000"/>
                          </a:solidFill>
                          <a:effectLst/>
                          <a:uLnTx/>
                          <a:uFillTx/>
                          <a:latin typeface="Times New Roman" panose="02020603050405020304" pitchFamily="18" charset="0"/>
                          <a:ea typeface="Times New Roman" panose="02020603050405020304" pitchFamily="18" charset="0"/>
                          <a:cs typeface="B Nazanin" panose="00000400000000000000" pitchFamily="2" charset="-78"/>
                        </a:rPr>
                        <a:t>+</a:t>
                      </a:r>
                      <a:r>
                        <a:rPr kumimoji="0" lang="en-US" sz="1200" b="0" i="0" u="none" strike="noStrike" kern="1200" cap="none" spc="0" normalizeH="0" baseline="0" noProof="0" dirty="0" smtClean="0">
                          <a:ln>
                            <a:noFill/>
                          </a:ln>
                          <a:solidFill>
                            <a:srgbClr val="000000"/>
                          </a:solidFill>
                          <a:effectLst/>
                          <a:uLnTx/>
                          <a:uFillTx/>
                          <a:latin typeface="IDLotusBold"/>
                          <a:ea typeface="Times New Roman" panose="02020603050405020304" pitchFamily="18" charset="0"/>
                          <a:cs typeface="B Nazanin" panose="00000400000000000000" pitchFamily="2" charset="-78"/>
                        </a:rPr>
                        <a:t>1 z-score </a:t>
                      </a:r>
                      <a:r>
                        <a:rPr kumimoji="0" lang="ar-SA" sz="1200" b="1" i="0" u="none" strike="noStrike" kern="1200" cap="none" spc="0" normalizeH="0" baseline="0" noProof="0" dirty="0" smtClean="0">
                          <a:ln>
                            <a:noFill/>
                          </a:ln>
                          <a:solidFill>
                            <a:srgbClr val="000000"/>
                          </a:solidFill>
                          <a:effectLst/>
                          <a:uLnTx/>
                          <a:uFillTx/>
                          <a:latin typeface="IDLotusBold"/>
                          <a:ea typeface="Times New Roman" panose="02020603050405020304" pitchFamily="18" charset="0"/>
                          <a:cs typeface="B Nazanin" panose="00000400000000000000" pitchFamily="2" charset="-78"/>
                        </a:rPr>
                        <a:t> تا مساوي</a:t>
                      </a:r>
                      <a:r>
                        <a:rPr kumimoji="0" lang="fa-IR" sz="1200" b="1" i="0" u="none" strike="noStrike" kern="1200" cap="none" spc="0" normalizeH="0" baseline="0" noProof="0" dirty="0" smtClean="0">
                          <a:ln>
                            <a:noFill/>
                          </a:ln>
                          <a:solidFill>
                            <a:srgbClr val="000000"/>
                          </a:solidFill>
                          <a:effectLst/>
                          <a:uLnTx/>
                          <a:uFillTx/>
                          <a:latin typeface="IDLotusBold"/>
                          <a:ea typeface="Times New Roman" panose="02020603050405020304" pitchFamily="18" charset="0"/>
                          <a:cs typeface="B Nazanin" panose="00000400000000000000" pitchFamily="2" charset="-78"/>
                        </a:rPr>
                        <a:t> </a:t>
                      </a:r>
                      <a:r>
                        <a:rPr kumimoji="0" lang="ar-SA" sz="1200" b="1" i="0" u="none" strike="noStrike" kern="1200" cap="none" spc="0" normalizeH="0" baseline="0" noProof="0" dirty="0" smtClean="0">
                          <a:ln>
                            <a:noFill/>
                          </a:ln>
                          <a:solidFill>
                            <a:srgbClr val="000000"/>
                          </a:solidFill>
                          <a:effectLst/>
                          <a:uLnTx/>
                          <a:uFillTx/>
                          <a:latin typeface="IDLotusBold"/>
                          <a:ea typeface="Times New Roman" panose="02020603050405020304" pitchFamily="18" charset="0"/>
                          <a:cs typeface="B Nazanin" panose="00000400000000000000" pitchFamily="2" charset="-78"/>
                        </a:rPr>
                        <a:t> </a:t>
                      </a:r>
                      <a:r>
                        <a:rPr kumimoji="0" lang="en-US" sz="1200" b="0" i="0" u="none" strike="noStrike" kern="1200" cap="none" spc="0" normalizeH="0" baseline="0" noProof="0" dirty="0" smtClean="0">
                          <a:ln>
                            <a:noFill/>
                          </a:ln>
                          <a:solidFill>
                            <a:srgbClr val="000000"/>
                          </a:solidFill>
                          <a:effectLst/>
                          <a:uLnTx/>
                          <a:uFillTx/>
                          <a:latin typeface="IDLotusBold"/>
                          <a:ea typeface="Times New Roman" panose="02020603050405020304" pitchFamily="18" charset="0"/>
                          <a:cs typeface="B Nazanin" panose="00000400000000000000" pitchFamily="2" charset="-78"/>
                        </a:rPr>
                        <a:t>2 z-score</a:t>
                      </a:r>
                      <a:r>
                        <a:rPr kumimoji="0" lang="ar-SA" sz="1200" b="1" i="0" u="none" strike="noStrike" kern="1200" cap="none" spc="0" normalizeH="0" baseline="0" noProof="0" dirty="0" smtClean="0">
                          <a:ln>
                            <a:noFill/>
                          </a:ln>
                          <a:solidFill>
                            <a:srgbClr val="000000"/>
                          </a:solidFill>
                          <a:effectLst/>
                          <a:uLnTx/>
                          <a:uFillTx/>
                          <a:latin typeface="IDLotusBold"/>
                          <a:ea typeface="Times New Roman" panose="02020603050405020304" pitchFamily="18" charset="0"/>
                          <a:cs typeface="B Nazanin" panose="00000400000000000000" pitchFamily="2" charset="-78"/>
                        </a:rPr>
                        <a:t>+</a:t>
                      </a:r>
                      <a:endParaRPr lang="en-US" sz="12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59920" marR="599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200" b="1" i="0" u="none" strike="noStrike" kern="1200" cap="none" spc="0" normalizeH="0" baseline="0" noProof="0" dirty="0" smtClean="0">
                          <a:ln>
                            <a:noFill/>
                          </a:ln>
                          <a:solidFill>
                            <a:srgbClr val="000000"/>
                          </a:solidFill>
                          <a:effectLst/>
                          <a:uLnTx/>
                          <a:uFillTx/>
                          <a:latin typeface="IDLotusBold"/>
                          <a:ea typeface="Times New Roman" panose="02020603050405020304" pitchFamily="18" charset="0"/>
                          <a:cs typeface="B Nazanin" panose="00000400000000000000" pitchFamily="2" charset="-78"/>
                        </a:rPr>
                        <a:t>احتمال</a:t>
                      </a:r>
                      <a:r>
                        <a:rPr kumimoji="0" lang="ar-SA" sz="1200" b="1" i="0" u="none" strike="noStrike" kern="1200" cap="none" spc="0" normalizeH="0" baseline="0" noProof="0" dirty="0" smtClean="0">
                          <a:ln>
                            <a:noFill/>
                          </a:ln>
                          <a:solidFill>
                            <a:srgbClr val="000000"/>
                          </a:solidFill>
                          <a:effectLst/>
                          <a:uLnTx/>
                          <a:uFillTx/>
                          <a:latin typeface="IDLotusBold"/>
                          <a:ea typeface="Times New Roman" panose="02020603050405020304" pitchFamily="18" charset="0"/>
                          <a:cs typeface="IDLotusBold"/>
                        </a:rPr>
                        <a:t> </a:t>
                      </a:r>
                      <a:r>
                        <a:rPr kumimoji="0" lang="ar-SA" sz="1200" b="1" i="0" u="none" strike="noStrike" kern="1200" cap="none" spc="0" normalizeH="0" baseline="0" noProof="0" dirty="0" smtClean="0">
                          <a:ln>
                            <a:noFill/>
                          </a:ln>
                          <a:solidFill>
                            <a:srgbClr val="000000"/>
                          </a:solidFill>
                          <a:effectLst/>
                          <a:uLnTx/>
                          <a:uFillTx/>
                          <a:latin typeface="IDLotusBold"/>
                          <a:ea typeface="Times New Roman" panose="02020603050405020304" pitchFamily="18" charset="0"/>
                          <a:cs typeface="B Nazanin" panose="00000400000000000000" pitchFamily="2" charset="-78"/>
                        </a:rPr>
                        <a:t>اضاف</a:t>
                      </a:r>
                      <a:r>
                        <a:rPr kumimoji="0" lang="ar-SA" sz="1200" b="1" i="0" u="none" strike="noStrike" kern="1200" cap="none" spc="0" normalizeH="0" baseline="0" noProof="0" dirty="0" smtClean="0">
                          <a:ln>
                            <a:noFill/>
                          </a:ln>
                          <a:solidFill>
                            <a:srgbClr val="000000"/>
                          </a:solidFill>
                          <a:effectLst/>
                          <a:uLnTx/>
                          <a:uFillTx/>
                          <a:latin typeface="Times New Roman" panose="02020603050405020304" pitchFamily="18" charset="0"/>
                          <a:ea typeface="Times New Roman" panose="02020603050405020304" pitchFamily="18" charset="0"/>
                          <a:cs typeface="B Nazanin" panose="00000400000000000000" pitchFamily="2" charset="-78"/>
                        </a:rPr>
                        <a:t>ه </a:t>
                      </a:r>
                      <a:r>
                        <a:rPr kumimoji="0" lang="ar-SA" sz="1200" b="1" i="0" u="none" strike="noStrike" kern="1200" cap="none" spc="0" normalizeH="0" baseline="0" noProof="0" dirty="0" smtClean="0">
                          <a:ln>
                            <a:noFill/>
                          </a:ln>
                          <a:solidFill>
                            <a:srgbClr val="000000"/>
                          </a:solidFill>
                          <a:effectLst/>
                          <a:uLnTx/>
                          <a:uFillTx/>
                          <a:latin typeface="IDLotusBold"/>
                          <a:ea typeface="Times New Roman" panose="02020603050405020304" pitchFamily="18" charset="0"/>
                          <a:cs typeface="B Nazanin" panose="00000400000000000000" pitchFamily="2" charset="-78"/>
                        </a:rPr>
                        <a:t>وزن</a:t>
                      </a:r>
                      <a:r>
                        <a:rPr kumimoji="0" lang="ar-SA" sz="1200" b="1" i="0" u="none" strike="noStrike" kern="1200" cap="none" spc="0" normalizeH="0" baseline="30000" noProof="0" dirty="0" smtClean="0">
                          <a:ln>
                            <a:noFill/>
                          </a:ln>
                          <a:solidFill>
                            <a:srgbClr val="000000"/>
                          </a:solidFill>
                          <a:effectLst/>
                          <a:uLnTx/>
                          <a:uFillTx/>
                          <a:latin typeface="Times New Roman" panose="02020603050405020304" pitchFamily="18" charset="0"/>
                          <a:ea typeface="Times New Roman" panose="02020603050405020304" pitchFamily="18" charset="0"/>
                          <a:cs typeface="B Nazanin" panose="00000400000000000000" pitchFamily="2" charset="-78"/>
                        </a:rPr>
                        <a:t>**</a:t>
                      </a:r>
                      <a:endParaRPr kumimoji="0" lang="en-US" sz="1200" b="0" i="0" u="none" strike="noStrike" kern="1200" cap="none" spc="0" normalizeH="0" baseline="0" noProof="0" dirty="0" smtClean="0">
                        <a:ln>
                          <a:noFill/>
                        </a:ln>
                        <a:solidFill>
                          <a:srgbClr val="000000"/>
                        </a:solidFill>
                        <a:effectLst/>
                        <a:uLnTx/>
                        <a:uFillTx/>
                        <a:latin typeface="Times New Roman" panose="02020603050405020304" pitchFamily="18" charset="0"/>
                        <a:ea typeface="Times New Roman" panose="02020603050405020304" pitchFamily="18" charset="0"/>
                        <a:cs typeface="Lotus" panose="00000400000000000000" pitchFamily="2" charset="-78"/>
                      </a:endParaRPr>
                    </a:p>
                  </a:txBody>
                  <a:tcPr marL="59920" marR="599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171450" marR="0" lvl="0" indent="-171450" algn="just"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fa-IR" sz="1200" b="1" i="0" u="none" strike="noStrike" kern="1200" cap="none" spc="0" normalizeH="0" baseline="0" noProof="0" dirty="0" smtClean="0">
                          <a:ln>
                            <a:noFill/>
                          </a:ln>
                          <a:solidFill>
                            <a:srgbClr val="000000"/>
                          </a:solidFill>
                          <a:effectLst/>
                          <a:uLnTx/>
                          <a:uFillTx/>
                          <a:latin typeface="Times New Roman" panose="02020603050405020304" pitchFamily="18" charset="0"/>
                          <a:ea typeface="Times New Roman" panose="02020603050405020304" pitchFamily="18" charset="0"/>
                          <a:cs typeface="B Nazanin" panose="00000400000000000000" pitchFamily="2" charset="-78"/>
                        </a:rPr>
                        <a:t>بررسی وضعیت تغذیه ای کودک، معاینه فیزیکی و توصیه های تغذیه ای</a:t>
                      </a:r>
                    </a:p>
                    <a:p>
                      <a:pPr marL="171450" marR="0" lvl="0" indent="-171450" algn="just"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fa-IR" sz="1200" b="1" i="0" u="none" strike="noStrike" kern="1200" cap="none" spc="0" normalizeH="0" baseline="0" noProof="0" dirty="0" smtClean="0">
                          <a:ln>
                            <a:noFill/>
                          </a:ln>
                          <a:solidFill>
                            <a:srgbClr val="000000"/>
                          </a:solidFill>
                          <a:effectLst/>
                          <a:uLnTx/>
                          <a:uFillTx/>
                          <a:latin typeface="Times New Roman" panose="02020603050405020304" pitchFamily="18" charset="0"/>
                          <a:ea typeface="Times New Roman" panose="02020603050405020304" pitchFamily="18" charset="0"/>
                          <a:cs typeface="B Nazanin" panose="00000400000000000000" pitchFamily="2" charset="-78"/>
                        </a:rPr>
                        <a:t>پس از 3 ماه در صورتی که منحنی وزن برای قد در همین طبقه بندی قرار گیرد به کارشناس تغذیه ارجاع دهید.</a:t>
                      </a:r>
                      <a:endParaRPr lang="en-US" sz="12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59920" marR="599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403443">
                <a:tc>
                  <a:txBody>
                    <a:bodyPr/>
                    <a:lstStyle/>
                    <a:p>
                      <a:pPr marL="0" marR="0" algn="r" rtl="1">
                        <a:spcBef>
                          <a:spcPts val="0"/>
                        </a:spcBef>
                        <a:spcAft>
                          <a:spcPts val="0"/>
                        </a:spcAft>
                      </a:pPr>
                      <a:r>
                        <a:rPr lang="ar-SA" sz="1200" b="1" dirty="0">
                          <a:effectLst/>
                          <a:latin typeface="IDLotusBold"/>
                          <a:ea typeface="Times New Roman" panose="02020603050405020304" pitchFamily="18" charset="0"/>
                          <a:cs typeface="B Nazanin" panose="00000400000000000000" pitchFamily="2" charset="-78"/>
                        </a:rPr>
                        <a:t>مساوی</a:t>
                      </a:r>
                      <a:r>
                        <a:rPr lang="en-US" sz="1200" dirty="0">
                          <a:effectLst/>
                          <a:latin typeface="IDLotusBold"/>
                          <a:ea typeface="Times New Roman" panose="02020603050405020304" pitchFamily="18" charset="0"/>
                          <a:cs typeface="B Nazanin" panose="00000400000000000000" pitchFamily="2" charset="-78"/>
                        </a:rPr>
                        <a:t> -2 z-score </a:t>
                      </a:r>
                      <a:r>
                        <a:rPr lang="ar-SA" sz="1200" b="1" dirty="0">
                          <a:effectLst/>
                          <a:latin typeface="IDLotusBold"/>
                          <a:ea typeface="Times New Roman" panose="02020603050405020304" pitchFamily="18" charset="0"/>
                          <a:cs typeface="B Nazanin" panose="00000400000000000000" pitchFamily="2" charset="-78"/>
                        </a:rPr>
                        <a:t> </a:t>
                      </a:r>
                      <a:r>
                        <a:rPr lang="ar-SA" sz="1200" b="1" dirty="0" smtClean="0">
                          <a:effectLst/>
                          <a:latin typeface="IDLotusBold"/>
                          <a:ea typeface="Times New Roman" panose="02020603050405020304" pitchFamily="18" charset="0"/>
                          <a:cs typeface="B Nazanin" panose="00000400000000000000" pitchFamily="2" charset="-78"/>
                        </a:rPr>
                        <a:t>تا مساوي</a:t>
                      </a:r>
                      <a:r>
                        <a:rPr lang="fa-IR" sz="1200" b="1" dirty="0" smtClean="0">
                          <a:effectLst/>
                          <a:latin typeface="IDLotusBold"/>
                          <a:ea typeface="Times New Roman" panose="02020603050405020304" pitchFamily="18" charset="0"/>
                          <a:cs typeface="B Nazanin" panose="00000400000000000000" pitchFamily="2" charset="-78"/>
                        </a:rPr>
                        <a:t> </a:t>
                      </a:r>
                      <a:r>
                        <a:rPr lang="ar-SA" sz="1200" b="1" dirty="0" smtClean="0">
                          <a:effectLst/>
                          <a:latin typeface="IDLotusBold"/>
                          <a:ea typeface="Times New Roman" panose="02020603050405020304" pitchFamily="18" charset="0"/>
                          <a:cs typeface="B Nazanin" panose="00000400000000000000" pitchFamily="2" charset="-78"/>
                        </a:rPr>
                        <a:t>  </a:t>
                      </a:r>
                      <a:r>
                        <a:rPr lang="en-US" sz="1200" dirty="0">
                          <a:effectLst/>
                          <a:latin typeface="Times New Roman" panose="02020603050405020304" pitchFamily="18" charset="0"/>
                          <a:ea typeface="Times New Roman" panose="02020603050405020304" pitchFamily="18" charset="0"/>
                          <a:cs typeface="B Nazanin" panose="00000400000000000000" pitchFamily="2" charset="-78"/>
                        </a:rPr>
                        <a:t>+</a:t>
                      </a:r>
                      <a:r>
                        <a:rPr lang="en-US" sz="1200" dirty="0">
                          <a:effectLst/>
                          <a:latin typeface="IDLotusBold"/>
                          <a:ea typeface="Times New Roman" panose="02020603050405020304" pitchFamily="18" charset="0"/>
                          <a:cs typeface="B Nazanin" panose="00000400000000000000" pitchFamily="2" charset="-78"/>
                        </a:rPr>
                        <a:t>1 z-score</a:t>
                      </a:r>
                      <a:endParaRPr lang="en-US" sz="12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59920" marR="599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marR="0" algn="ctr" rtl="1">
                        <a:spcBef>
                          <a:spcPts val="0"/>
                        </a:spcBef>
                        <a:spcAft>
                          <a:spcPts val="0"/>
                        </a:spcAft>
                      </a:pPr>
                      <a:r>
                        <a:rPr lang="ar-SA" sz="1200" b="1" dirty="0">
                          <a:effectLst/>
                          <a:latin typeface="IDLotusBold"/>
                          <a:ea typeface="Times New Roman" panose="02020603050405020304" pitchFamily="18" charset="0"/>
                          <a:cs typeface="B Nazanin" panose="00000400000000000000" pitchFamily="2" charset="-78"/>
                        </a:rPr>
                        <a:t>طبیعی</a:t>
                      </a:r>
                      <a:endParaRPr lang="en-US" sz="12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59920" marR="599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171450" marR="0" indent="-171450" algn="r" rtl="1">
                        <a:spcBef>
                          <a:spcPts val="0"/>
                        </a:spcBef>
                        <a:spcAft>
                          <a:spcPts val="0"/>
                        </a:spcAft>
                        <a:buFont typeface="Wingdings" panose="05000000000000000000" pitchFamily="2" charset="2"/>
                        <a:buChar char="v"/>
                      </a:pPr>
                      <a:r>
                        <a:rPr lang="fa-IR" sz="1200" b="1" dirty="0">
                          <a:effectLst/>
                          <a:latin typeface="Times New Roman" panose="02020603050405020304" pitchFamily="18" charset="0"/>
                          <a:ea typeface="Times New Roman" panose="02020603050405020304" pitchFamily="18" charset="0"/>
                          <a:cs typeface="B Nazanin" panose="00000400000000000000" pitchFamily="2" charset="-78"/>
                        </a:rPr>
                        <a:t>ارزیابی کودک طبق بوکلت انجام </a:t>
                      </a:r>
                      <a:r>
                        <a:rPr lang="fa-IR" sz="1200" b="1" dirty="0" smtClean="0">
                          <a:effectLst/>
                          <a:latin typeface="Times New Roman" panose="02020603050405020304" pitchFamily="18" charset="0"/>
                          <a:ea typeface="Times New Roman" panose="02020603050405020304" pitchFamily="18" charset="0"/>
                          <a:cs typeface="B Nazanin" panose="00000400000000000000" pitchFamily="2" charset="-78"/>
                        </a:rPr>
                        <a:t>شود.  </a:t>
                      </a:r>
                      <a:endParaRPr lang="en-US" sz="12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59920" marR="599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xmlns="" val="10006"/>
                  </a:ext>
                </a:extLst>
              </a:tr>
            </a:tbl>
          </a:graphicData>
        </a:graphic>
      </p:graphicFrame>
    </p:spTree>
    <p:extLst>
      <p:ext uri="{BB962C8B-B14F-4D97-AF65-F5344CB8AC3E}">
        <p14:creationId xmlns:p14="http://schemas.microsoft.com/office/powerpoint/2010/main" val="332874721"/>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57200" y="228600"/>
            <a:ext cx="3600400" cy="2736304"/>
          </a:xfrm>
          <a:prstGeom prst="rect">
            <a:avLst/>
          </a:prstGeom>
          <a:effectLst>
            <a:glow rad="228600">
              <a:schemeClr val="accent1">
                <a:satMod val="175000"/>
                <a:alpha val="40000"/>
              </a:schemeClr>
            </a:glow>
          </a:effectLst>
          <a:scene3d>
            <a:camera prst="orthographicFront"/>
            <a:lightRig rig="threePt" dir="t"/>
          </a:scene3d>
          <a:sp3d>
            <a:bevelT w="152400" h="50800" prst="softRound"/>
          </a:sp3d>
        </p:spPr>
      </p:pic>
      <p:sp>
        <p:nvSpPr>
          <p:cNvPr id="3" name="5-Point Star 2"/>
          <p:cNvSpPr/>
          <p:nvPr/>
        </p:nvSpPr>
        <p:spPr bwMode="auto">
          <a:xfrm>
            <a:off x="2339752" y="1700808"/>
            <a:ext cx="144016" cy="156235"/>
          </a:xfrm>
          <a:prstGeom prst="star5">
            <a:avLst/>
          </a:prstGeom>
          <a:solidFill>
            <a:srgbClr val="FFC000"/>
          </a:solidFill>
          <a:ln w="12700" cap="sq"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mtClean="0">
              <a:solidFill>
                <a:srgbClr val="000000"/>
              </a:solidFill>
            </a:endParaRPr>
          </a:p>
        </p:txBody>
      </p:sp>
      <p:sp>
        <p:nvSpPr>
          <p:cNvPr id="5" name="Rectangle 4"/>
          <p:cNvSpPr/>
          <p:nvPr/>
        </p:nvSpPr>
        <p:spPr>
          <a:xfrm>
            <a:off x="609600" y="5715000"/>
            <a:ext cx="8001000" cy="861774"/>
          </a:xfrm>
          <a:prstGeom prst="rect">
            <a:avLst/>
          </a:prstGeom>
        </p:spPr>
        <p:txBody>
          <a:bodyPr wrap="square">
            <a:spAutoFit/>
          </a:bodyPr>
          <a:lstStyle/>
          <a:p>
            <a:pPr algn="r" rtl="1"/>
            <a:r>
              <a:rPr lang="en-US" altLang="en-US" sz="1600" dirty="0">
                <a:solidFill>
                  <a:prstClr val="black"/>
                </a:solidFill>
                <a:latin typeface="MinionPro-Regular" charset="-127"/>
                <a:ea typeface="MinionPro-Regular" charset="-127"/>
                <a:cs typeface="2  Mitra" panose="00000400000000000000" pitchFamily="2" charset="-78"/>
              </a:rPr>
              <a:t>P </a:t>
            </a:r>
            <a:r>
              <a:rPr lang="en-US" altLang="en-US" sz="1600" dirty="0">
                <a:solidFill>
                  <a:prstClr val="black"/>
                </a:solidFill>
                <a:latin typeface="Arial" panose="020B0604020202020204" pitchFamily="34" charset="0"/>
                <a:ea typeface="MinionPro-Regular" charset="-127"/>
                <a:cs typeface="2  Mitra" panose="00000400000000000000" pitchFamily="2" charset="-78"/>
              </a:rPr>
              <a:t>- </a:t>
            </a:r>
            <a:r>
              <a:rPr lang="en-US" altLang="en-US" sz="1600" dirty="0">
                <a:solidFill>
                  <a:prstClr val="black"/>
                </a:solidFill>
                <a:latin typeface="MinionPro-Regular" charset="-127"/>
                <a:ea typeface="MinionPro-Regular" charset="-127"/>
                <a:cs typeface="2  Mitra" panose="00000400000000000000" pitchFamily="2" charset="-78"/>
              </a:rPr>
              <a:t>Ca</a:t>
            </a:r>
            <a:r>
              <a:rPr lang="en-US" altLang="en-US" sz="1600" dirty="0">
                <a:solidFill>
                  <a:prstClr val="black"/>
                </a:solidFill>
                <a:latin typeface="Arial" panose="020B0604020202020204" pitchFamily="34" charset="0"/>
                <a:ea typeface="MinionPro-Regular" charset="-127"/>
                <a:cs typeface="2  Mitra" panose="00000400000000000000" pitchFamily="2" charset="-78"/>
              </a:rPr>
              <a:t>- </a:t>
            </a:r>
            <a:r>
              <a:rPr lang="en-US" altLang="en-US" sz="1600" dirty="0">
                <a:solidFill>
                  <a:prstClr val="black"/>
                </a:solidFill>
                <a:latin typeface="MinionPro-Regular" charset="-127"/>
                <a:ea typeface="MinionPro-Regular" charset="-127"/>
                <a:cs typeface="2  Mitra" panose="00000400000000000000" pitchFamily="2" charset="-78"/>
              </a:rPr>
              <a:t>CBC </a:t>
            </a:r>
            <a:r>
              <a:rPr lang="en-US" altLang="en-US" sz="1600" dirty="0">
                <a:solidFill>
                  <a:prstClr val="black"/>
                </a:solidFill>
                <a:ea typeface="MinionPro-Regular" charset="-127"/>
                <a:cs typeface="2  Mitra" panose="00000400000000000000" pitchFamily="2" charset="-78"/>
              </a:rPr>
              <a:t>–</a:t>
            </a:r>
            <a:r>
              <a:rPr lang="en-US" altLang="en-US" sz="1600" dirty="0">
                <a:solidFill>
                  <a:prstClr val="black"/>
                </a:solidFill>
                <a:latin typeface="MinionPro-Regular" charset="-127"/>
                <a:ea typeface="MinionPro-Regular" charset="-127"/>
                <a:cs typeface="2  Mitra" panose="00000400000000000000" pitchFamily="2" charset="-78"/>
              </a:rPr>
              <a:t> U</a:t>
            </a:r>
            <a:r>
              <a:rPr lang="en-US" altLang="en-US" sz="1600" dirty="0">
                <a:solidFill>
                  <a:prstClr val="black"/>
                </a:solidFill>
                <a:latin typeface="Arial" panose="020B0604020202020204" pitchFamily="34" charset="0"/>
                <a:ea typeface="MinionPro-Regular" charset="-127"/>
                <a:cs typeface="2  Mitra" panose="00000400000000000000" pitchFamily="2" charset="-78"/>
              </a:rPr>
              <a:t>/</a:t>
            </a:r>
            <a:r>
              <a:rPr lang="en-US" altLang="en-US" sz="1600" dirty="0">
                <a:solidFill>
                  <a:prstClr val="black"/>
                </a:solidFill>
                <a:latin typeface="MinionPro-Regular" charset="-127"/>
                <a:ea typeface="MinionPro-Regular" charset="-127"/>
                <a:cs typeface="2  Mitra" panose="00000400000000000000" pitchFamily="2" charset="-78"/>
              </a:rPr>
              <a:t>C </a:t>
            </a:r>
            <a:r>
              <a:rPr lang="en-US" altLang="en-US" sz="1600" dirty="0">
                <a:solidFill>
                  <a:prstClr val="black"/>
                </a:solidFill>
                <a:ea typeface="MinionPro-Regular" charset="-127"/>
                <a:cs typeface="2  Mitra" panose="00000400000000000000" pitchFamily="2" charset="-78"/>
              </a:rPr>
              <a:t>–</a:t>
            </a:r>
            <a:r>
              <a:rPr lang="en-US" altLang="en-US" sz="1600" dirty="0">
                <a:solidFill>
                  <a:prstClr val="black"/>
                </a:solidFill>
                <a:latin typeface="MinionPro-Regular" charset="-127"/>
                <a:ea typeface="MinionPro-Regular" charset="-127"/>
                <a:cs typeface="2  Mitra" panose="00000400000000000000" pitchFamily="2" charset="-78"/>
              </a:rPr>
              <a:t>U</a:t>
            </a:r>
            <a:r>
              <a:rPr lang="en-US" altLang="en-US" sz="1600" dirty="0">
                <a:solidFill>
                  <a:prstClr val="black"/>
                </a:solidFill>
                <a:latin typeface="Arial" panose="020B0604020202020204" pitchFamily="34" charset="0"/>
                <a:ea typeface="MinionPro-Regular" charset="-127"/>
                <a:cs typeface="2  Mitra" panose="00000400000000000000" pitchFamily="2" charset="-78"/>
              </a:rPr>
              <a:t>/</a:t>
            </a:r>
            <a:r>
              <a:rPr lang="en-US" altLang="en-US" sz="1600" dirty="0">
                <a:solidFill>
                  <a:prstClr val="black"/>
                </a:solidFill>
                <a:latin typeface="MinionPro-Regular" charset="-127"/>
                <a:ea typeface="MinionPro-Regular" charset="-127"/>
                <a:cs typeface="2  Mitra" panose="00000400000000000000" pitchFamily="2" charset="-78"/>
              </a:rPr>
              <a:t>A </a:t>
            </a:r>
            <a:r>
              <a:rPr lang="en-US" altLang="en-US" sz="1600" dirty="0">
                <a:solidFill>
                  <a:prstClr val="black"/>
                </a:solidFill>
                <a:latin typeface="BLotus" charset="-78"/>
                <a:ea typeface="MinionPro-Regular" charset="-127"/>
                <a:cs typeface="2  Mitra" panose="00000400000000000000" pitchFamily="2" charset="-78"/>
              </a:rPr>
              <a:t>-</a:t>
            </a:r>
            <a:r>
              <a:rPr lang="en-US" altLang="en-US" sz="1600" dirty="0">
                <a:solidFill>
                  <a:prstClr val="black"/>
                </a:solidFill>
                <a:latin typeface="MinionPro-Regular" charset="-127"/>
                <a:ea typeface="MinionPro-Regular" charset="-127"/>
                <a:cs typeface="2  Mitra" panose="00000400000000000000" pitchFamily="2" charset="-78"/>
              </a:rPr>
              <a:t>S</a:t>
            </a:r>
            <a:r>
              <a:rPr lang="en-US" altLang="en-US" sz="1600" dirty="0">
                <a:solidFill>
                  <a:prstClr val="black"/>
                </a:solidFill>
                <a:latin typeface="Arial" panose="020B0604020202020204" pitchFamily="34" charset="0"/>
                <a:ea typeface="MinionPro-Regular" charset="-127"/>
                <a:cs typeface="2  Mitra" panose="00000400000000000000" pitchFamily="2" charset="-78"/>
              </a:rPr>
              <a:t>/</a:t>
            </a:r>
            <a:r>
              <a:rPr lang="en-US" altLang="en-US" sz="1600" dirty="0">
                <a:solidFill>
                  <a:prstClr val="black"/>
                </a:solidFill>
                <a:latin typeface="MinionPro-Regular" charset="-127"/>
                <a:ea typeface="MinionPro-Regular" charset="-127"/>
                <a:cs typeface="2  Mitra" panose="00000400000000000000" pitchFamily="2" charset="-78"/>
              </a:rPr>
              <a:t>E </a:t>
            </a:r>
            <a:r>
              <a:rPr lang="en-US" altLang="en-US" sz="1600" dirty="0" smtClean="0">
                <a:solidFill>
                  <a:prstClr val="black"/>
                </a:solidFill>
                <a:latin typeface="Arial" panose="020B0604020202020204" pitchFamily="34" charset="0"/>
                <a:ea typeface="MinionPro-Regular" charset="-127"/>
                <a:cs typeface="2  Mitra" panose="00000400000000000000" pitchFamily="2" charset="-78"/>
              </a:rPr>
              <a:t>×</a:t>
            </a:r>
            <a:r>
              <a:rPr lang="en-US" altLang="en-US" sz="1400" dirty="0" smtClean="0">
                <a:solidFill>
                  <a:prstClr val="black"/>
                </a:solidFill>
                <a:latin typeface="Arial" panose="020B0604020202020204" pitchFamily="34" charset="0"/>
                <a:ea typeface="MinionPro-Regular" charset="-127"/>
                <a:cs typeface="2  Mitra" panose="00000400000000000000" pitchFamily="2" charset="-78"/>
              </a:rPr>
              <a:t>3</a:t>
            </a:r>
            <a:r>
              <a:rPr lang="en-US" altLang="en-US" sz="1600" dirty="0" smtClean="0">
                <a:solidFill>
                  <a:prstClr val="black"/>
                </a:solidFill>
                <a:latin typeface="Arial" panose="020B0604020202020204" pitchFamily="34" charset="0"/>
                <a:ea typeface="MinionPro-Regular" charset="-127"/>
                <a:cs typeface="2  Mitra" panose="00000400000000000000" pitchFamily="2" charset="-78"/>
              </a:rPr>
              <a:t> - </a:t>
            </a:r>
            <a:r>
              <a:rPr lang="en-US" altLang="en-US" sz="1600" dirty="0">
                <a:solidFill>
                  <a:prstClr val="black"/>
                </a:solidFill>
                <a:latin typeface="MinionPro-Regular" charset="-127"/>
                <a:ea typeface="MinionPro-Regular" charset="-127"/>
                <a:cs typeface="2  Mitra" panose="00000400000000000000" pitchFamily="2" charset="-78"/>
              </a:rPr>
              <a:t>Cr</a:t>
            </a:r>
            <a:r>
              <a:rPr lang="en-US" altLang="en-US" sz="1600" dirty="0">
                <a:solidFill>
                  <a:prstClr val="black"/>
                </a:solidFill>
                <a:ea typeface="MinionPro-Regular" charset="-127"/>
                <a:cs typeface="2  Mitra" panose="00000400000000000000" pitchFamily="2" charset="-78"/>
              </a:rPr>
              <a:t>–</a:t>
            </a:r>
            <a:r>
              <a:rPr lang="en-US" altLang="en-US" sz="1600" dirty="0">
                <a:solidFill>
                  <a:prstClr val="black"/>
                </a:solidFill>
                <a:latin typeface="MinionPro-Regular" charset="-127"/>
                <a:ea typeface="MinionPro-Regular" charset="-127"/>
                <a:cs typeface="2  Mitra" panose="00000400000000000000" pitchFamily="2" charset="-78"/>
              </a:rPr>
              <a:t>BUN </a:t>
            </a:r>
            <a:r>
              <a:rPr lang="en-US" altLang="en-US" sz="1600" dirty="0">
                <a:solidFill>
                  <a:prstClr val="black"/>
                </a:solidFill>
                <a:ea typeface="MinionPro-Regular" charset="-127"/>
                <a:cs typeface="2  Mitra" panose="00000400000000000000" pitchFamily="2" charset="-78"/>
              </a:rPr>
              <a:t>–</a:t>
            </a:r>
            <a:r>
              <a:rPr lang="en-US" altLang="en-US" sz="1600" dirty="0">
                <a:solidFill>
                  <a:prstClr val="black"/>
                </a:solidFill>
                <a:latin typeface="MinionPro-Regular" charset="-127"/>
                <a:ea typeface="MinionPro-Regular" charset="-127"/>
                <a:cs typeface="2  Mitra" panose="00000400000000000000" pitchFamily="2" charset="-78"/>
              </a:rPr>
              <a:t>FBS</a:t>
            </a:r>
            <a:r>
              <a:rPr lang="en-US" altLang="en-US" sz="1600" dirty="0">
                <a:solidFill>
                  <a:prstClr val="black"/>
                </a:solidFill>
                <a:ea typeface="MinionPro-Regular" charset="-127"/>
                <a:cs typeface="2  Mitra" panose="00000400000000000000" pitchFamily="2" charset="-78"/>
              </a:rPr>
              <a:t>–</a:t>
            </a:r>
            <a:r>
              <a:rPr lang="en-US" altLang="en-US" sz="1600" dirty="0">
                <a:solidFill>
                  <a:prstClr val="black"/>
                </a:solidFill>
                <a:latin typeface="MinionPro-Regular" charset="-127"/>
                <a:ea typeface="MinionPro-Regular" charset="-127"/>
                <a:cs typeface="2  Mitra" panose="00000400000000000000" pitchFamily="2" charset="-78"/>
              </a:rPr>
              <a:t>Na</a:t>
            </a:r>
            <a:r>
              <a:rPr lang="en-US" altLang="en-US" sz="1600" dirty="0">
                <a:solidFill>
                  <a:prstClr val="black"/>
                </a:solidFill>
                <a:ea typeface="MinionPro-Regular" charset="-127"/>
                <a:cs typeface="2  Mitra" panose="00000400000000000000" pitchFamily="2" charset="-78"/>
              </a:rPr>
              <a:t>–</a:t>
            </a:r>
            <a:r>
              <a:rPr lang="en-US" altLang="en-US" sz="1600" dirty="0">
                <a:solidFill>
                  <a:prstClr val="black"/>
                </a:solidFill>
                <a:latin typeface="MinionPro-Regular" charset="-127"/>
                <a:ea typeface="MinionPro-Regular" charset="-127"/>
                <a:cs typeface="2  Mitra" panose="00000400000000000000" pitchFamily="2" charset="-78"/>
              </a:rPr>
              <a:t>K</a:t>
            </a:r>
            <a:r>
              <a:rPr lang="en-US" altLang="en-US" sz="1600" dirty="0">
                <a:solidFill>
                  <a:prstClr val="black"/>
                </a:solidFill>
                <a:latin typeface="Arial" panose="020B0604020202020204" pitchFamily="34" charset="0"/>
                <a:ea typeface="MinionPro-Regular" charset="-127"/>
                <a:cs typeface="2  Mitra" panose="00000400000000000000" pitchFamily="2" charset="-78"/>
              </a:rPr>
              <a:t>* </a:t>
            </a:r>
            <a:r>
              <a:rPr lang="fa-IR" altLang="en-US" sz="1600" dirty="0" smtClean="0">
                <a:solidFill>
                  <a:prstClr val="black"/>
                </a:solidFill>
                <a:latin typeface="Arial" panose="020B0604020202020204" pitchFamily="34" charset="0"/>
                <a:ea typeface="MinionPro-Regular" charset="-127"/>
                <a:cs typeface="2  Mitra" panose="00000400000000000000" pitchFamily="2" charset="-78"/>
              </a:rPr>
              <a:t>، </a:t>
            </a:r>
            <a:r>
              <a:rPr lang="fa-IR" altLang="en-US" sz="1600" dirty="0" smtClean="0">
                <a:solidFill>
                  <a:prstClr val="black"/>
                </a:solidFill>
                <a:ea typeface="Arial" panose="020B0604020202020204" pitchFamily="34" charset="0"/>
                <a:cs typeface="2  Mitra" panose="00000400000000000000" pitchFamily="2" charset="-78"/>
              </a:rPr>
              <a:t>آلکالن</a:t>
            </a:r>
            <a:r>
              <a:rPr lang="en-US" altLang="en-US" sz="1600" dirty="0" smtClean="0">
                <a:solidFill>
                  <a:prstClr val="black"/>
                </a:solidFill>
                <a:latin typeface="Arial" panose="020B0604020202020204" pitchFamily="34" charset="0"/>
                <a:ea typeface="MinionPro-Regular" charset="-127"/>
                <a:cs typeface="2  Mitra" panose="00000400000000000000" pitchFamily="2" charset="-78"/>
              </a:rPr>
              <a:t> </a:t>
            </a:r>
            <a:r>
              <a:rPr lang="fa-IR" altLang="en-US" sz="1600" dirty="0">
                <a:solidFill>
                  <a:prstClr val="black"/>
                </a:solidFill>
                <a:ea typeface="Arial" panose="020B0604020202020204" pitchFamily="34" charset="0"/>
                <a:cs typeface="2  Mitra" panose="00000400000000000000" pitchFamily="2" charset="-78"/>
              </a:rPr>
              <a:t>فسفاتاز</a:t>
            </a:r>
            <a:r>
              <a:rPr lang="en-US" altLang="en-US" sz="1600" dirty="0">
                <a:solidFill>
                  <a:prstClr val="black"/>
                </a:solidFill>
                <a:latin typeface="Arial" panose="020B0604020202020204" pitchFamily="34" charset="0"/>
                <a:ea typeface="MinionPro-Regular" charset="-127"/>
                <a:cs typeface="2  Mitra" panose="00000400000000000000" pitchFamily="2" charset="-78"/>
              </a:rPr>
              <a:t> </a:t>
            </a:r>
            <a:r>
              <a:rPr lang="fa-IR" altLang="en-US" sz="1600" dirty="0">
                <a:solidFill>
                  <a:prstClr val="black"/>
                </a:solidFill>
                <a:ea typeface="Arial" panose="020B0604020202020204" pitchFamily="34" charset="0"/>
                <a:cs typeface="2  Mitra" panose="00000400000000000000" pitchFamily="2" charset="-78"/>
              </a:rPr>
              <a:t>و</a:t>
            </a:r>
            <a:r>
              <a:rPr lang="en-US" altLang="en-US" sz="1600" dirty="0">
                <a:solidFill>
                  <a:prstClr val="black"/>
                </a:solidFill>
                <a:latin typeface="Arial" panose="020B0604020202020204" pitchFamily="34" charset="0"/>
                <a:ea typeface="MinionPro-Regular" charset="-127"/>
                <a:cs typeface="2  Mitra" panose="00000400000000000000" pitchFamily="2" charset="-78"/>
              </a:rPr>
              <a:t> </a:t>
            </a:r>
            <a:r>
              <a:rPr lang="fa-IR" altLang="en-US" sz="1600" dirty="0">
                <a:solidFill>
                  <a:prstClr val="black"/>
                </a:solidFill>
                <a:ea typeface="Arial" panose="020B0604020202020204" pitchFamily="34" charset="0"/>
                <a:cs typeface="2  Mitra" panose="00000400000000000000" pitchFamily="2" charset="-78"/>
              </a:rPr>
              <a:t>در</a:t>
            </a:r>
            <a:r>
              <a:rPr lang="en-US" altLang="en-US" sz="1600" dirty="0">
                <a:solidFill>
                  <a:prstClr val="black"/>
                </a:solidFill>
                <a:latin typeface="Arial" panose="020B0604020202020204" pitchFamily="34" charset="0"/>
                <a:ea typeface="MinionPro-Regular" charset="-127"/>
                <a:cs typeface="2  Mitra" panose="00000400000000000000" pitchFamily="2" charset="-78"/>
              </a:rPr>
              <a:t> </a:t>
            </a:r>
            <a:r>
              <a:rPr lang="fa-IR" altLang="en-US" sz="1600" dirty="0">
                <a:solidFill>
                  <a:prstClr val="black"/>
                </a:solidFill>
                <a:ea typeface="Arial" panose="020B0604020202020204" pitchFamily="34" charset="0"/>
                <a:cs typeface="2  Mitra" panose="00000400000000000000" pitchFamily="2" charset="-78"/>
              </a:rPr>
              <a:t>صورت</a:t>
            </a:r>
            <a:r>
              <a:rPr lang="en-US" altLang="en-US" sz="1600" dirty="0">
                <a:solidFill>
                  <a:prstClr val="black"/>
                </a:solidFill>
                <a:latin typeface="Arial" panose="020B0604020202020204" pitchFamily="34" charset="0"/>
                <a:ea typeface="MinionPro-Regular" charset="-127"/>
                <a:cs typeface="2  Mitra" panose="00000400000000000000" pitchFamily="2" charset="-78"/>
              </a:rPr>
              <a:t> </a:t>
            </a:r>
            <a:r>
              <a:rPr lang="fa-IR" altLang="en-US" sz="1600" dirty="0">
                <a:solidFill>
                  <a:prstClr val="black"/>
                </a:solidFill>
                <a:ea typeface="Arial" panose="020B0604020202020204" pitchFamily="34" charset="0"/>
                <a:cs typeface="2  Mitra" panose="00000400000000000000" pitchFamily="2" charset="-78"/>
              </a:rPr>
              <a:t>امكان</a:t>
            </a:r>
            <a:r>
              <a:rPr lang="en-US" altLang="en-US" sz="1600" dirty="0">
                <a:solidFill>
                  <a:prstClr val="black"/>
                </a:solidFill>
                <a:latin typeface="Arial" panose="020B0604020202020204" pitchFamily="34" charset="0"/>
                <a:ea typeface="MinionPro-Regular" charset="-127"/>
                <a:cs typeface="2  Mitra" panose="00000400000000000000" pitchFamily="2" charset="-78"/>
              </a:rPr>
              <a:t> </a:t>
            </a:r>
            <a:r>
              <a:rPr lang="fa-IR" altLang="en-US" sz="1600" dirty="0" smtClean="0">
                <a:solidFill>
                  <a:prstClr val="black"/>
                </a:solidFill>
                <a:ea typeface="Arial" panose="020B0604020202020204" pitchFamily="34" charset="0"/>
                <a:cs typeface="2  Mitra" panose="00000400000000000000" pitchFamily="2" charset="-78"/>
              </a:rPr>
              <a:t>بررسی بیماری سلیاک  </a:t>
            </a:r>
            <a:r>
              <a:rPr lang="en-US" altLang="en-US" sz="1600" dirty="0">
                <a:solidFill>
                  <a:prstClr val="black"/>
                </a:solidFill>
                <a:latin typeface="MinionPro-Regular" charset="-127"/>
                <a:ea typeface="MinionPro-Regular" charset="-127"/>
                <a:cs typeface="2  Mitra" panose="00000400000000000000" pitchFamily="2" charset="-78"/>
              </a:rPr>
              <a:t>Serum IgA</a:t>
            </a:r>
            <a:r>
              <a:rPr lang="en-US" altLang="en-US" sz="1600" dirty="0">
                <a:solidFill>
                  <a:prstClr val="black"/>
                </a:solidFill>
                <a:latin typeface="Arial" panose="020B0604020202020204" pitchFamily="34" charset="0"/>
                <a:ea typeface="MinionPro-Regular" charset="-127"/>
                <a:cs typeface="2  Mitra" panose="00000400000000000000" pitchFamily="2" charset="-78"/>
              </a:rPr>
              <a:t>, </a:t>
            </a:r>
            <a:r>
              <a:rPr lang="en-US" altLang="en-US" sz="1600" dirty="0">
                <a:solidFill>
                  <a:prstClr val="black"/>
                </a:solidFill>
                <a:latin typeface="MinionPro-Regular" charset="-127"/>
                <a:ea typeface="MinionPro-Regular" charset="-127"/>
                <a:cs typeface="2  Mitra" panose="00000400000000000000" pitchFamily="2" charset="-78"/>
              </a:rPr>
              <a:t>IgA anti</a:t>
            </a:r>
            <a:r>
              <a:rPr lang="en-US" altLang="en-US" sz="1600" dirty="0">
                <a:solidFill>
                  <a:prstClr val="black"/>
                </a:solidFill>
                <a:latin typeface="Arial" panose="020B0604020202020204" pitchFamily="34" charset="0"/>
                <a:ea typeface="MinionPro-Regular" charset="-127"/>
                <a:cs typeface="2  Mitra" panose="00000400000000000000" pitchFamily="2" charset="-78"/>
              </a:rPr>
              <a:t>-</a:t>
            </a:r>
            <a:r>
              <a:rPr lang="en-US" altLang="en-US" sz="1600" dirty="0" err="1">
                <a:solidFill>
                  <a:prstClr val="black"/>
                </a:solidFill>
                <a:latin typeface="MinionPro-Regular" charset="-127"/>
                <a:ea typeface="MinionPro-Regular" charset="-127"/>
                <a:cs typeface="2  Mitra" panose="00000400000000000000" pitchFamily="2" charset="-78"/>
              </a:rPr>
              <a:t>tTG</a:t>
            </a:r>
            <a:endParaRPr lang="en-US" altLang="en-US" sz="1600" dirty="0">
              <a:solidFill>
                <a:prstClr val="black"/>
              </a:solidFill>
              <a:latin typeface="MinionPro-Regular" charset="-127"/>
              <a:ea typeface="MinionPro-Regular" charset="-127"/>
              <a:cs typeface="2  Mitra" panose="00000400000000000000" pitchFamily="2" charset="-78"/>
            </a:endParaRPr>
          </a:p>
          <a:p>
            <a:pPr algn="r" rtl="1"/>
            <a:endParaRPr lang="en-US" dirty="0">
              <a:solidFill>
                <a:srgbClr val="000000"/>
              </a:solidFill>
            </a:endParaRPr>
          </a:p>
        </p:txBody>
      </p:sp>
      <p:graphicFrame>
        <p:nvGraphicFramePr>
          <p:cNvPr id="6" name="Table 5"/>
          <p:cNvGraphicFramePr>
            <a:graphicFrameLocks noGrp="1"/>
          </p:cNvGraphicFramePr>
          <p:nvPr>
            <p:extLst>
              <p:ext uri="{D42A27DB-BD31-4B8C-83A1-F6EECF244321}">
                <p14:modId xmlns:p14="http://schemas.microsoft.com/office/powerpoint/2010/main" val="120774455"/>
              </p:ext>
            </p:extLst>
          </p:nvPr>
        </p:nvGraphicFramePr>
        <p:xfrm>
          <a:off x="395537" y="3370312"/>
          <a:ext cx="8534401" cy="2133600"/>
        </p:xfrm>
        <a:graphic>
          <a:graphicData uri="http://schemas.openxmlformats.org/drawingml/2006/table">
            <a:tbl>
              <a:tblPr rtl="1" firstRow="1" firstCol="1" bandRow="1"/>
              <a:tblGrid>
                <a:gridCol w="1725674">
                  <a:extLst>
                    <a:ext uri="{9D8B030D-6E8A-4147-A177-3AD203B41FA5}">
                      <a16:colId xmlns:a16="http://schemas.microsoft.com/office/drawing/2014/main" xmlns="" val="20000"/>
                    </a:ext>
                  </a:extLst>
                </a:gridCol>
                <a:gridCol w="1079852">
                  <a:extLst>
                    <a:ext uri="{9D8B030D-6E8A-4147-A177-3AD203B41FA5}">
                      <a16:colId xmlns:a16="http://schemas.microsoft.com/office/drawing/2014/main" xmlns="" val="20001"/>
                    </a:ext>
                  </a:extLst>
                </a:gridCol>
                <a:gridCol w="5728875">
                  <a:extLst>
                    <a:ext uri="{9D8B030D-6E8A-4147-A177-3AD203B41FA5}">
                      <a16:colId xmlns:a16="http://schemas.microsoft.com/office/drawing/2014/main" xmlns="" val="20002"/>
                    </a:ext>
                  </a:extLst>
                </a:gridCol>
              </a:tblGrid>
              <a:tr h="939943">
                <a:tc>
                  <a:txBody>
                    <a:bodyPr/>
                    <a:lstStyle/>
                    <a:p>
                      <a:pPr marL="0" marR="0" algn="ctr" rtl="1">
                        <a:spcBef>
                          <a:spcPts val="0"/>
                        </a:spcBef>
                        <a:spcAft>
                          <a:spcPts val="0"/>
                        </a:spcAft>
                      </a:pPr>
                      <a:r>
                        <a:rPr lang="ar-SA" sz="1600" b="1" dirty="0" smtClean="0">
                          <a:effectLst/>
                          <a:latin typeface="Times New Roman" panose="02020603050405020304" pitchFamily="18" charset="0"/>
                          <a:ea typeface="Times New Roman" panose="02020603050405020304" pitchFamily="18" charset="0"/>
                          <a:cs typeface="B Nazanin" panose="00000400000000000000" pitchFamily="2" charset="-78"/>
                        </a:rPr>
                        <a:t>منحني </a:t>
                      </a:r>
                      <a:r>
                        <a:rPr lang="ar-SA" sz="1600" b="1" dirty="0">
                          <a:effectLst/>
                          <a:latin typeface="Times New Roman" panose="02020603050405020304" pitchFamily="18" charset="0"/>
                          <a:ea typeface="Times New Roman" panose="02020603050405020304" pitchFamily="18" charset="0"/>
                          <a:cs typeface="B Nazanin" panose="00000400000000000000" pitchFamily="2" charset="-78"/>
                        </a:rPr>
                        <a:t>وزن براي قد </a:t>
                      </a:r>
                      <a:r>
                        <a:rPr lang="ar-SA" sz="1600" b="1" dirty="0" smtClean="0">
                          <a:effectLst/>
                          <a:latin typeface="Times New Roman" panose="02020603050405020304" pitchFamily="18" charset="0"/>
                          <a:ea typeface="Times New Roman" panose="02020603050405020304" pitchFamily="18" charset="0"/>
                          <a:cs typeface="B Nazanin" panose="00000400000000000000" pitchFamily="2" charset="-78"/>
                        </a:rPr>
                        <a:t>يا</a:t>
                      </a:r>
                      <a:r>
                        <a:rPr lang="fa-IR" sz="1600" b="1" dirty="0" smtClean="0">
                          <a:effectLst/>
                          <a:latin typeface="Times New Roman" panose="02020603050405020304" pitchFamily="18" charset="0"/>
                          <a:ea typeface="Times New Roman" panose="02020603050405020304" pitchFamily="18" charset="0"/>
                          <a:cs typeface="B Nazanin" panose="00000400000000000000" pitchFamily="2" charset="-78"/>
                        </a:rPr>
                        <a:t> </a:t>
                      </a:r>
                      <a:r>
                        <a:rPr lang="ar-SA" sz="1600" b="1" dirty="0" smtClean="0">
                          <a:effectLst/>
                          <a:latin typeface="Times New Roman" panose="02020603050405020304" pitchFamily="18" charset="0"/>
                          <a:ea typeface="Times New Roman" panose="02020603050405020304" pitchFamily="18" charset="0"/>
                          <a:cs typeface="B Nazanin" panose="00000400000000000000" pitchFamily="2" charset="-78"/>
                        </a:rPr>
                        <a:t> </a:t>
                      </a:r>
                      <a:r>
                        <a:rPr lang="en-US" sz="1600" b="1" dirty="0" smtClean="0">
                          <a:effectLst/>
                          <a:latin typeface="Times New Roman" panose="02020603050405020304" pitchFamily="18" charset="0"/>
                          <a:ea typeface="Times New Roman" panose="02020603050405020304" pitchFamily="18" charset="0"/>
                          <a:cs typeface="B Nazanin" panose="00000400000000000000" pitchFamily="2" charset="-78"/>
                        </a:rPr>
                        <a:t>BMI</a:t>
                      </a:r>
                      <a:r>
                        <a:rPr lang="fa-IR" sz="1600" b="1" dirty="0" smtClean="0">
                          <a:effectLst/>
                          <a:latin typeface="Times New Roman" panose="02020603050405020304" pitchFamily="18" charset="0"/>
                          <a:ea typeface="Times New Roman" panose="02020603050405020304" pitchFamily="18" charset="0"/>
                          <a:cs typeface="B Nazanin" panose="00000400000000000000" pitchFamily="2" charset="-78"/>
                        </a:rPr>
                        <a:t> </a:t>
                      </a:r>
                      <a:r>
                        <a:rPr lang="ar-SA" sz="1600" b="1" dirty="0" smtClean="0">
                          <a:effectLst/>
                          <a:latin typeface="Times New Roman" panose="02020603050405020304" pitchFamily="18" charset="0"/>
                          <a:ea typeface="Times New Roman" panose="02020603050405020304" pitchFamily="18" charset="0"/>
                          <a:cs typeface="B Nazanin" panose="00000400000000000000" pitchFamily="2" charset="-78"/>
                        </a:rPr>
                        <a:t> </a:t>
                      </a:r>
                      <a:r>
                        <a:rPr lang="ar-SA" sz="1600" b="1" dirty="0">
                          <a:effectLst/>
                          <a:latin typeface="Times New Roman" panose="02020603050405020304" pitchFamily="18" charset="0"/>
                          <a:ea typeface="Times New Roman" panose="02020603050405020304" pitchFamily="18" charset="0"/>
                          <a:cs typeface="B Nazanin" panose="00000400000000000000" pitchFamily="2" charset="-78"/>
                        </a:rPr>
                        <a:t>براي </a:t>
                      </a:r>
                      <a:r>
                        <a:rPr lang="ar-SA" sz="1600" b="1" dirty="0" smtClean="0">
                          <a:effectLst/>
                          <a:latin typeface="Times New Roman" panose="02020603050405020304" pitchFamily="18" charset="0"/>
                          <a:ea typeface="Times New Roman" panose="02020603050405020304" pitchFamily="18" charset="0"/>
                          <a:cs typeface="B Nazanin" panose="00000400000000000000" pitchFamily="2" charset="-78"/>
                        </a:rPr>
                        <a:t>سن</a:t>
                      </a:r>
                      <a:endParaRPr lang="en-US" sz="16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59920" marR="599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marL="0" marR="0" algn="ctr" rtl="1">
                        <a:spcBef>
                          <a:spcPts val="0"/>
                        </a:spcBef>
                        <a:spcAft>
                          <a:spcPts val="0"/>
                        </a:spcAft>
                      </a:pPr>
                      <a:r>
                        <a:rPr lang="ar-SA" sz="1800" b="1" dirty="0">
                          <a:effectLst/>
                          <a:latin typeface="Times New Roman" panose="02020603050405020304" pitchFamily="18" charset="0"/>
                          <a:ea typeface="Times New Roman" panose="02020603050405020304" pitchFamily="18" charset="0"/>
                          <a:cs typeface="B Nazanin" panose="00000400000000000000" pitchFamily="2" charset="-78"/>
                        </a:rPr>
                        <a:t>طبقه‌بندي</a:t>
                      </a:r>
                      <a:endParaRPr lang="en-US" sz="18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59920" marR="599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marL="0" marR="0" algn="ctr" rtl="1">
                        <a:spcBef>
                          <a:spcPts val="0"/>
                        </a:spcBef>
                        <a:spcAft>
                          <a:spcPts val="0"/>
                        </a:spcAft>
                      </a:pPr>
                      <a:r>
                        <a:rPr lang="ar-SA" sz="1800" b="1" dirty="0">
                          <a:effectLst/>
                          <a:latin typeface="Times New Roman" panose="02020603050405020304" pitchFamily="18" charset="0"/>
                          <a:ea typeface="Times New Roman" panose="02020603050405020304" pitchFamily="18" charset="0"/>
                          <a:cs typeface="B Nazanin" panose="00000400000000000000" pitchFamily="2" charset="-78"/>
                        </a:rPr>
                        <a:t>توصيه‌ها/ اقدام</a:t>
                      </a:r>
                      <a:endParaRPr lang="en-US" sz="18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59920" marR="599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extLst>
                  <a:ext uri="{0D108BD9-81ED-4DB2-BD59-A6C34878D82A}">
                    <a16:rowId xmlns:a16="http://schemas.microsoft.com/office/drawing/2014/main" xmlns="" val="10000"/>
                  </a:ext>
                </a:extLst>
              </a:tr>
              <a:tr h="1193657">
                <a:tc>
                  <a:txBody>
                    <a:bodyPr/>
                    <a:lstStyle/>
                    <a:p>
                      <a:pPr marL="171450" marR="0" indent="-171450" algn="r" rtl="1">
                        <a:spcBef>
                          <a:spcPts val="0"/>
                        </a:spcBef>
                        <a:spcAft>
                          <a:spcPts val="0"/>
                        </a:spcAft>
                        <a:buFont typeface="Arial" panose="020B0604020202020204" pitchFamily="34" charset="0"/>
                        <a:buChar char="•"/>
                      </a:pPr>
                      <a:r>
                        <a:rPr lang="ar-SA" sz="1400" b="1" dirty="0">
                          <a:effectLst/>
                          <a:latin typeface="IDLotusBold"/>
                          <a:ea typeface="Times New Roman" panose="02020603050405020304" pitchFamily="18" charset="0"/>
                          <a:cs typeface="B Nazanin" panose="00000400000000000000" pitchFamily="2" charset="-78"/>
                        </a:rPr>
                        <a:t>پایین</a:t>
                      </a:r>
                      <a:r>
                        <a:rPr lang="en-US" sz="1400" b="1" dirty="0">
                          <a:effectLst/>
                          <a:latin typeface="IDLotusBold"/>
                          <a:ea typeface="Times New Roman" panose="02020603050405020304" pitchFamily="18" charset="0"/>
                          <a:cs typeface="B Nazanin" panose="00000400000000000000" pitchFamily="2" charset="-78"/>
                        </a:rPr>
                        <a:t> -</a:t>
                      </a:r>
                      <a:r>
                        <a:rPr lang="en-US" sz="1400" b="1" dirty="0" smtClean="0">
                          <a:effectLst/>
                          <a:latin typeface="IDLotusBold"/>
                          <a:ea typeface="Times New Roman" panose="02020603050405020304" pitchFamily="18" charset="0"/>
                          <a:cs typeface="B Nazanin" panose="00000400000000000000" pitchFamily="2" charset="-78"/>
                        </a:rPr>
                        <a:t>3 z-score</a:t>
                      </a:r>
                      <a:r>
                        <a:rPr lang="ar-SA" sz="1400" b="1" dirty="0">
                          <a:effectLst/>
                          <a:latin typeface="IDLotusBold"/>
                          <a:ea typeface="Times New Roman" panose="02020603050405020304" pitchFamily="18" charset="0"/>
                          <a:cs typeface="B Nazanin" panose="00000400000000000000" pitchFamily="2" charset="-78"/>
                        </a:rPr>
                        <a:t>يا </a:t>
                      </a:r>
                      <a:endParaRPr lang="en-US" sz="1400" dirty="0">
                        <a:effectLst/>
                        <a:latin typeface="Times New Roman" panose="02020603050405020304" pitchFamily="18" charset="0"/>
                        <a:ea typeface="Times New Roman" panose="02020603050405020304" pitchFamily="18" charset="0"/>
                        <a:cs typeface="Lotus" panose="00000400000000000000" pitchFamily="2" charset="-78"/>
                      </a:endParaRPr>
                    </a:p>
                    <a:p>
                      <a:pPr marL="171450" marR="0" indent="-171450" algn="r" rtl="1">
                        <a:spcBef>
                          <a:spcPts val="0"/>
                        </a:spcBef>
                        <a:spcAft>
                          <a:spcPts val="0"/>
                        </a:spcAft>
                        <a:buFont typeface="Arial" panose="020B0604020202020204" pitchFamily="34" charset="0"/>
                        <a:buChar char="•"/>
                      </a:pPr>
                      <a:r>
                        <a:rPr lang="ar-SA" sz="1400" b="1" dirty="0">
                          <a:effectLst/>
                          <a:latin typeface="IDLotusBold"/>
                          <a:ea typeface="Times New Roman" panose="02020603050405020304" pitchFamily="18" charset="0"/>
                          <a:cs typeface="B Nazanin" panose="00000400000000000000" pitchFamily="2" charset="-78"/>
                        </a:rPr>
                        <a:t>ادم</a:t>
                      </a:r>
                      <a:r>
                        <a:rPr lang="ar-SA" sz="1400" b="1" dirty="0">
                          <a:effectLst/>
                          <a:latin typeface="IDLotusBold"/>
                          <a:ea typeface="Times New Roman" panose="02020603050405020304" pitchFamily="18" charset="0"/>
                          <a:cs typeface="IDLotusBold"/>
                        </a:rPr>
                        <a:t> </a:t>
                      </a:r>
                      <a:r>
                        <a:rPr lang="ar-SA" sz="1400" b="1" dirty="0">
                          <a:effectLst/>
                          <a:latin typeface="IDLotusBold"/>
                          <a:ea typeface="Times New Roman" panose="02020603050405020304" pitchFamily="18" charset="0"/>
                          <a:cs typeface="B Nazanin" panose="00000400000000000000" pitchFamily="2" charset="-78"/>
                        </a:rPr>
                        <a:t>دوطرفه</a:t>
                      </a:r>
                      <a:r>
                        <a:rPr lang="ar-SA" sz="1400" b="1" dirty="0">
                          <a:effectLst/>
                          <a:latin typeface="IDLotusBold"/>
                          <a:ea typeface="Times New Roman" panose="02020603050405020304" pitchFamily="18" charset="0"/>
                          <a:cs typeface="IDLotusBold"/>
                        </a:rPr>
                        <a:t> </a:t>
                      </a:r>
                      <a:r>
                        <a:rPr lang="ar-SA" sz="1400" b="1" dirty="0">
                          <a:effectLst/>
                          <a:latin typeface="IDLotusBold"/>
                          <a:ea typeface="Times New Roman" panose="02020603050405020304" pitchFamily="18" charset="0"/>
                          <a:cs typeface="B Nazanin" panose="00000400000000000000" pitchFamily="2" charset="-78"/>
                        </a:rPr>
                        <a:t>گوده</a:t>
                      </a:r>
                      <a:r>
                        <a:rPr lang="ar-SA" sz="1400" b="1" dirty="0">
                          <a:effectLst/>
                          <a:latin typeface="IDLotusBold"/>
                          <a:ea typeface="Times New Roman" panose="02020603050405020304" pitchFamily="18" charset="0"/>
                          <a:cs typeface="IDLotusBold"/>
                        </a:rPr>
                        <a:t> </a:t>
                      </a:r>
                      <a:r>
                        <a:rPr lang="ar-SA" sz="1400" b="1" dirty="0">
                          <a:effectLst/>
                          <a:latin typeface="IDLotusBold"/>
                          <a:ea typeface="Times New Roman" panose="02020603050405020304" pitchFamily="18" charset="0"/>
                          <a:cs typeface="B Nazanin" panose="00000400000000000000" pitchFamily="2" charset="-78"/>
                        </a:rPr>
                        <a:t>گذار</a:t>
                      </a:r>
                      <a:r>
                        <a:rPr lang="ar-SA" sz="1400" b="1" dirty="0">
                          <a:effectLst/>
                          <a:latin typeface="IDLotusBold"/>
                          <a:ea typeface="Times New Roman" panose="02020603050405020304" pitchFamily="18" charset="0"/>
                          <a:cs typeface="IDLotusBold"/>
                        </a:rPr>
                        <a:t> </a:t>
                      </a:r>
                      <a:r>
                        <a:rPr lang="ar-SA" sz="1400" b="1" dirty="0">
                          <a:effectLst/>
                          <a:latin typeface="IDLotusBold"/>
                          <a:ea typeface="Times New Roman" panose="02020603050405020304" pitchFamily="18" charset="0"/>
                          <a:cs typeface="B Nazanin" panose="00000400000000000000" pitchFamily="2" charset="-78"/>
                        </a:rPr>
                        <a:t>پا</a:t>
                      </a:r>
                      <a:r>
                        <a:rPr lang="fa-IR" sz="1400" b="1" dirty="0">
                          <a:effectLst/>
                          <a:latin typeface="IDLotusBold"/>
                          <a:ea typeface="Times New Roman" panose="02020603050405020304" pitchFamily="18" charset="0"/>
                          <a:cs typeface="B Nazanin" panose="00000400000000000000" pitchFamily="2" charset="-78"/>
                        </a:rPr>
                        <a:t> يا </a:t>
                      </a:r>
                      <a:endParaRPr lang="en-US" sz="1400" dirty="0">
                        <a:effectLst/>
                        <a:latin typeface="Times New Roman" panose="02020603050405020304" pitchFamily="18" charset="0"/>
                        <a:ea typeface="Times New Roman" panose="02020603050405020304" pitchFamily="18" charset="0"/>
                        <a:cs typeface="Lotus" panose="00000400000000000000" pitchFamily="2" charset="-78"/>
                      </a:endParaRPr>
                    </a:p>
                    <a:p>
                      <a:pPr marL="171450" marR="0" indent="-171450" algn="r" rtl="1">
                        <a:spcBef>
                          <a:spcPts val="0"/>
                        </a:spcBef>
                        <a:spcAft>
                          <a:spcPts val="0"/>
                        </a:spcAft>
                        <a:buFont typeface="Arial" panose="020B0604020202020204" pitchFamily="34" charset="0"/>
                        <a:buChar char="•"/>
                      </a:pPr>
                      <a:r>
                        <a:rPr lang="en-US" sz="1400" b="1" dirty="0">
                          <a:effectLst/>
                          <a:latin typeface="IDLotusBold"/>
                          <a:ea typeface="Times New Roman" panose="02020603050405020304" pitchFamily="18" charset="0"/>
                          <a:cs typeface="B Nazanin" panose="00000400000000000000" pitchFamily="2" charset="-78"/>
                        </a:rPr>
                        <a:t>MUAC</a:t>
                      </a:r>
                      <a:r>
                        <a:rPr lang="en-US" sz="1400" b="1" dirty="0" smtClean="0">
                          <a:effectLst/>
                          <a:latin typeface="IDLotusBold"/>
                          <a:ea typeface="Times New Roman" panose="02020603050405020304" pitchFamily="18" charset="0"/>
                          <a:cs typeface="B Nazanin" panose="00000400000000000000" pitchFamily="2" charset="-78"/>
                        </a:rPr>
                        <a:t>&lt; 115 </a:t>
                      </a:r>
                      <a:r>
                        <a:rPr lang="en-US" sz="1400" b="1" dirty="0">
                          <a:effectLst/>
                          <a:latin typeface="IDLotusBold"/>
                          <a:ea typeface="Times New Roman" panose="02020603050405020304" pitchFamily="18" charset="0"/>
                          <a:cs typeface="B Nazanin" panose="00000400000000000000" pitchFamily="2" charset="-78"/>
                        </a:rPr>
                        <a:t>mm</a:t>
                      </a:r>
                      <a:endParaRPr lang="en-US" sz="14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59920" marR="599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7C80"/>
                    </a:solidFill>
                  </a:tcPr>
                </a:tc>
                <a:tc>
                  <a:txBody>
                    <a:bodyPr/>
                    <a:lstStyle/>
                    <a:p>
                      <a:pPr marL="0" marR="0" algn="ctr" rtl="1">
                        <a:spcBef>
                          <a:spcPts val="0"/>
                        </a:spcBef>
                        <a:spcAft>
                          <a:spcPts val="0"/>
                        </a:spcAft>
                      </a:pPr>
                      <a:r>
                        <a:rPr lang="ar-SA" sz="1400" b="1" dirty="0">
                          <a:effectLst/>
                          <a:latin typeface="IDLotusBold"/>
                          <a:ea typeface="Times New Roman" panose="02020603050405020304" pitchFamily="18" charset="0"/>
                          <a:cs typeface="B Nazanin" panose="00000400000000000000" pitchFamily="2" charset="-78"/>
                        </a:rPr>
                        <a:t>لاغری شديد</a:t>
                      </a:r>
                      <a:r>
                        <a:rPr lang="en-US" sz="1400" b="1" dirty="0">
                          <a:effectLst/>
                          <a:latin typeface="IDLotusBold"/>
                          <a:ea typeface="Times New Roman" panose="02020603050405020304" pitchFamily="18" charset="0"/>
                          <a:cs typeface="B Nazanin" panose="00000400000000000000" pitchFamily="2" charset="-78"/>
                        </a:rPr>
                        <a:t> (Severely wasted</a:t>
                      </a:r>
                      <a:r>
                        <a:rPr lang="en-US" sz="1400" b="1" dirty="0" smtClean="0">
                          <a:effectLst/>
                          <a:latin typeface="IDLotusBold"/>
                          <a:ea typeface="Times New Roman" panose="02020603050405020304" pitchFamily="18" charset="0"/>
                          <a:cs typeface="B Nazanin" panose="00000400000000000000" pitchFamily="2" charset="-78"/>
                        </a:rPr>
                        <a:t>)</a:t>
                      </a:r>
                      <a:endParaRPr lang="en-US" sz="14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59920" marR="599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7C80"/>
                    </a:solidFill>
                  </a:tcPr>
                </a:tc>
                <a:tc>
                  <a:txBody>
                    <a:bodyPr/>
                    <a:lstStyle/>
                    <a:p>
                      <a:pPr marL="171450" marR="0" indent="-171450" algn="r" rtl="1">
                        <a:spcBef>
                          <a:spcPts val="0"/>
                        </a:spcBef>
                        <a:spcAft>
                          <a:spcPts val="0"/>
                        </a:spcAft>
                        <a:buFont typeface="Wingdings" panose="05000000000000000000" pitchFamily="2" charset="2"/>
                        <a:buChar char="v"/>
                      </a:pPr>
                      <a:r>
                        <a:rPr lang="fa-IR" sz="1400" b="1" dirty="0" smtClean="0">
                          <a:effectLst/>
                          <a:latin typeface="IDLotusBold"/>
                          <a:ea typeface="Wingdings-Regular"/>
                          <a:cs typeface="B Nazanin" panose="00000400000000000000" pitchFamily="2" charset="-78"/>
                        </a:rPr>
                        <a:t>  </a:t>
                      </a:r>
                      <a:r>
                        <a:rPr lang="ar-SA" sz="1400" b="1" dirty="0" smtClean="0">
                          <a:effectLst/>
                          <a:latin typeface="IDLotusBold"/>
                          <a:ea typeface="Wingdings-Regular"/>
                          <a:cs typeface="B Nazanin" panose="00000400000000000000" pitchFamily="2" charset="-78"/>
                        </a:rPr>
                        <a:t>پس</a:t>
                      </a:r>
                      <a:r>
                        <a:rPr lang="ar-SA" sz="1400" b="1" dirty="0" smtClean="0">
                          <a:effectLst/>
                          <a:latin typeface="IDLotusBold"/>
                          <a:ea typeface="Wingdings-Regular"/>
                          <a:cs typeface="IDLotusBold"/>
                        </a:rPr>
                        <a:t> </a:t>
                      </a:r>
                      <a:r>
                        <a:rPr lang="ar-SA" sz="1400" b="1" dirty="0">
                          <a:effectLst/>
                          <a:latin typeface="IDLotusBold"/>
                          <a:ea typeface="Wingdings-Regular"/>
                          <a:cs typeface="B Nazanin" panose="00000400000000000000" pitchFamily="2" charset="-78"/>
                        </a:rPr>
                        <a:t>از معاینه</a:t>
                      </a:r>
                      <a:r>
                        <a:rPr lang="ar-SA" sz="1400" b="1" dirty="0">
                          <a:effectLst/>
                          <a:latin typeface="IDLotusBold"/>
                          <a:ea typeface="Wingdings-Regular"/>
                          <a:cs typeface="IDLotusBold"/>
                        </a:rPr>
                        <a:t> </a:t>
                      </a:r>
                      <a:r>
                        <a:rPr lang="ar-SA" sz="1400" b="1" dirty="0">
                          <a:effectLst/>
                          <a:latin typeface="IDLotusBold"/>
                          <a:ea typeface="Wingdings-Regular"/>
                          <a:cs typeface="B Nazanin" panose="00000400000000000000" pitchFamily="2" charset="-78"/>
                        </a:rPr>
                        <a:t>اولیه</a:t>
                      </a:r>
                      <a:r>
                        <a:rPr lang="ar-SA" sz="1400" b="1" dirty="0">
                          <a:effectLst/>
                          <a:latin typeface="IDLotusBold"/>
                          <a:ea typeface="Wingdings-Regular"/>
                          <a:cs typeface="IDLotusBold"/>
                        </a:rPr>
                        <a:t> </a:t>
                      </a:r>
                      <a:r>
                        <a:rPr lang="ar-SA" sz="1400" b="1" dirty="0">
                          <a:effectLst/>
                          <a:latin typeface="IDLotusBold"/>
                          <a:ea typeface="Wingdings-Regular"/>
                          <a:cs typeface="B Nazanin" panose="00000400000000000000" pitchFamily="2" charset="-78"/>
                        </a:rPr>
                        <a:t>و</a:t>
                      </a:r>
                      <a:r>
                        <a:rPr lang="ar-SA" sz="1400" b="1" dirty="0">
                          <a:effectLst/>
                          <a:latin typeface="IDLotusBold"/>
                          <a:ea typeface="Wingdings-Regular"/>
                          <a:cs typeface="IDLotusBold"/>
                        </a:rPr>
                        <a:t> </a:t>
                      </a:r>
                      <a:r>
                        <a:rPr lang="ar-SA" sz="1400" b="1" dirty="0">
                          <a:effectLst/>
                          <a:latin typeface="IDLotusBold"/>
                          <a:ea typeface="Wingdings-Regular"/>
                          <a:cs typeface="B Nazanin" panose="00000400000000000000" pitchFamily="2" charset="-78"/>
                        </a:rPr>
                        <a:t>تثبیت</a:t>
                      </a:r>
                      <a:r>
                        <a:rPr lang="ar-SA" sz="1400" b="1" dirty="0">
                          <a:effectLst/>
                          <a:latin typeface="IDLotusBold"/>
                          <a:ea typeface="Wingdings-Regular"/>
                          <a:cs typeface="IDLotusBold"/>
                        </a:rPr>
                        <a:t> </a:t>
                      </a:r>
                      <a:r>
                        <a:rPr lang="ar-SA" sz="1400" b="1" dirty="0">
                          <a:effectLst/>
                          <a:latin typeface="IDLotusBold"/>
                          <a:ea typeface="Wingdings-Regular"/>
                          <a:cs typeface="B Nazanin" panose="00000400000000000000" pitchFamily="2" charset="-78"/>
                        </a:rPr>
                        <a:t>وضعیت</a:t>
                      </a:r>
                      <a:r>
                        <a:rPr lang="ar-SA" sz="1400" b="1" dirty="0">
                          <a:effectLst/>
                          <a:latin typeface="IDLotusBold"/>
                          <a:ea typeface="Wingdings-Regular"/>
                          <a:cs typeface="IDLotusBold"/>
                        </a:rPr>
                        <a:t> </a:t>
                      </a:r>
                      <a:r>
                        <a:rPr lang="ar-SA" sz="1400" b="1" dirty="0">
                          <a:effectLst/>
                          <a:latin typeface="IDLotusBold"/>
                          <a:ea typeface="Wingdings-Regular"/>
                          <a:cs typeface="B Nazanin" panose="00000400000000000000" pitchFamily="2" charset="-78"/>
                        </a:rPr>
                        <a:t>عمومی، </a:t>
                      </a:r>
                      <a:r>
                        <a:rPr lang="fa-IR" sz="1400" b="1" dirty="0" smtClean="0">
                          <a:effectLst/>
                          <a:latin typeface="IDLotusBold"/>
                          <a:ea typeface="Wingdings-Regular"/>
                          <a:cs typeface="B Nazanin" panose="00000400000000000000" pitchFamily="2" charset="-78"/>
                        </a:rPr>
                        <a:t>ب</a:t>
                      </a:r>
                      <a:r>
                        <a:rPr lang="ar-SA" sz="1400" b="1" dirty="0" smtClean="0">
                          <a:effectLst/>
                          <a:latin typeface="IDLotusBold"/>
                          <a:ea typeface="Wingdings-Regular"/>
                          <a:cs typeface="B Nazanin" panose="00000400000000000000" pitchFamily="2" charset="-78"/>
                        </a:rPr>
                        <a:t>ه بيمارستان</a:t>
                      </a:r>
                      <a:r>
                        <a:rPr lang="fa-IR" sz="1400" b="1" dirty="0" smtClean="0">
                          <a:effectLst/>
                          <a:latin typeface="IDLotusBold"/>
                          <a:ea typeface="Wingdings-Regular"/>
                          <a:cs typeface="B Nazanin" panose="00000400000000000000" pitchFamily="2" charset="-78"/>
                        </a:rPr>
                        <a:t> ارجاع شود.</a:t>
                      </a:r>
                      <a:r>
                        <a:rPr lang="fa-IR" sz="1400" b="1" dirty="0" smtClean="0">
                          <a:effectLst/>
                          <a:latin typeface="Times New Roman" panose="02020603050405020304" pitchFamily="18" charset="0"/>
                          <a:ea typeface="Times New Roman" panose="02020603050405020304" pitchFamily="18" charset="0"/>
                          <a:cs typeface="B Nazanin" panose="00000400000000000000" pitchFamily="2" charset="-78"/>
                        </a:rPr>
                        <a:t> </a:t>
                      </a:r>
                      <a:r>
                        <a:rPr lang="ar-SA" sz="1400" b="1" dirty="0" smtClean="0">
                          <a:effectLst/>
                          <a:latin typeface="Times New Roman" panose="02020603050405020304" pitchFamily="18" charset="0"/>
                          <a:ea typeface="Times New Roman" panose="02020603050405020304" pitchFamily="18" charset="0"/>
                          <a:cs typeface="B Nazanin" panose="00000400000000000000" pitchFamily="2" charset="-78"/>
                        </a:rPr>
                        <a:t>24 </a:t>
                      </a:r>
                      <a:r>
                        <a:rPr lang="ar-SA" sz="1400" b="1" dirty="0">
                          <a:effectLst/>
                          <a:latin typeface="Times New Roman" panose="02020603050405020304" pitchFamily="18" charset="0"/>
                          <a:ea typeface="Times New Roman" panose="02020603050405020304" pitchFamily="18" charset="0"/>
                          <a:cs typeface="B Nazanin" panose="00000400000000000000" pitchFamily="2" charset="-78"/>
                        </a:rPr>
                        <a:t>ساعت </a:t>
                      </a:r>
                      <a:r>
                        <a:rPr lang="ar-SA" sz="1400" b="1" dirty="0" smtClean="0">
                          <a:effectLst/>
                          <a:latin typeface="Times New Roman" panose="02020603050405020304" pitchFamily="18" charset="0"/>
                          <a:ea typeface="Times New Roman" panose="02020603050405020304" pitchFamily="18" charset="0"/>
                          <a:cs typeface="B Nazanin" panose="00000400000000000000" pitchFamily="2" charset="-78"/>
                        </a:rPr>
                        <a:t>بعد</a:t>
                      </a:r>
                      <a:r>
                        <a:rPr lang="fa-IR" sz="1400" b="1" baseline="0" dirty="0" smtClean="0">
                          <a:effectLst/>
                          <a:latin typeface="Times New Roman" panose="02020603050405020304" pitchFamily="18" charset="0"/>
                          <a:ea typeface="Times New Roman" panose="02020603050405020304" pitchFamily="18" charset="0"/>
                          <a:cs typeface="B Nazanin" panose="00000400000000000000" pitchFamily="2" charset="-78"/>
                        </a:rPr>
                        <a:t> برای اطمینان از انجام ارجاع </a:t>
                      </a:r>
                      <a:r>
                        <a:rPr lang="ar-SA" sz="1400" b="1" dirty="0" smtClean="0">
                          <a:effectLst/>
                          <a:latin typeface="Times New Roman" panose="02020603050405020304" pitchFamily="18" charset="0"/>
                          <a:ea typeface="Times New Roman" panose="02020603050405020304" pitchFamily="18" charset="0"/>
                          <a:cs typeface="B Nazanin" panose="00000400000000000000" pitchFamily="2" charset="-78"/>
                        </a:rPr>
                        <a:t>پيگيري شود</a:t>
                      </a:r>
                      <a:r>
                        <a:rPr lang="fa-IR" sz="1400" b="1" baseline="0" dirty="0" smtClean="0">
                          <a:effectLst/>
                          <a:latin typeface="Times New Roman" panose="02020603050405020304" pitchFamily="18" charset="0"/>
                          <a:ea typeface="Times New Roman" panose="02020603050405020304" pitchFamily="18" charset="0"/>
                          <a:cs typeface="B Nazanin" panose="00000400000000000000" pitchFamily="2" charset="-78"/>
                        </a:rPr>
                        <a:t> و پس از ترخیص از بیمارستان مشابه لاغری پیگیری و اقدام شود.</a:t>
                      </a:r>
                      <a:endParaRPr lang="en-US" sz="1400" b="1" dirty="0">
                        <a:effectLst/>
                        <a:latin typeface="Times New Roman" panose="02020603050405020304" pitchFamily="18" charset="0"/>
                        <a:ea typeface="Times New Roman" panose="02020603050405020304" pitchFamily="18" charset="0"/>
                        <a:cs typeface="B Nazanin" panose="00000400000000000000" pitchFamily="2" charset="-78"/>
                      </a:endParaRPr>
                    </a:p>
                  </a:txBody>
                  <a:tcPr marL="59920" marR="599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7C80"/>
                    </a:solid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1229459310"/>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95537" y="116632"/>
            <a:ext cx="3600400" cy="2736304"/>
          </a:xfrm>
          <a:prstGeom prst="rect">
            <a:avLst/>
          </a:prstGeom>
          <a:effectLst>
            <a:glow rad="228600">
              <a:schemeClr val="accent1">
                <a:satMod val="175000"/>
                <a:alpha val="40000"/>
              </a:schemeClr>
            </a:glow>
          </a:effectLst>
          <a:scene3d>
            <a:camera prst="orthographicFront"/>
            <a:lightRig rig="threePt" dir="t"/>
          </a:scene3d>
          <a:sp3d>
            <a:bevelT w="152400" h="50800" prst="softRound"/>
          </a:sp3d>
        </p:spPr>
      </p:pic>
      <p:sp>
        <p:nvSpPr>
          <p:cNvPr id="3" name="5-Point Star 2"/>
          <p:cNvSpPr/>
          <p:nvPr/>
        </p:nvSpPr>
        <p:spPr bwMode="auto">
          <a:xfrm>
            <a:off x="2483768" y="1412777"/>
            <a:ext cx="72008" cy="72008"/>
          </a:xfrm>
          <a:prstGeom prst="star5">
            <a:avLst/>
          </a:prstGeom>
          <a:solidFill>
            <a:srgbClr val="FFC000"/>
          </a:solidFill>
          <a:ln w="12700" cap="sq"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mtClean="0">
              <a:solidFill>
                <a:srgbClr val="000000"/>
              </a:solidFill>
            </a:endParaRPr>
          </a:p>
        </p:txBody>
      </p:sp>
      <p:graphicFrame>
        <p:nvGraphicFramePr>
          <p:cNvPr id="5" name="Table 4"/>
          <p:cNvGraphicFramePr>
            <a:graphicFrameLocks noGrp="1"/>
          </p:cNvGraphicFramePr>
          <p:nvPr>
            <p:extLst>
              <p:ext uri="{D42A27DB-BD31-4B8C-83A1-F6EECF244321}">
                <p14:modId xmlns:p14="http://schemas.microsoft.com/office/powerpoint/2010/main" val="530000552"/>
              </p:ext>
            </p:extLst>
          </p:nvPr>
        </p:nvGraphicFramePr>
        <p:xfrm>
          <a:off x="152399" y="2971800"/>
          <a:ext cx="8839201" cy="3733800"/>
        </p:xfrm>
        <a:graphic>
          <a:graphicData uri="http://schemas.openxmlformats.org/drawingml/2006/table">
            <a:tbl>
              <a:tblPr rtl="1" firstRow="1" firstCol="1" bandRow="1"/>
              <a:tblGrid>
                <a:gridCol w="1844842">
                  <a:extLst>
                    <a:ext uri="{9D8B030D-6E8A-4147-A177-3AD203B41FA5}">
                      <a16:colId xmlns:a16="http://schemas.microsoft.com/office/drawing/2014/main" xmlns="" val="20000"/>
                    </a:ext>
                  </a:extLst>
                </a:gridCol>
                <a:gridCol w="1060881">
                  <a:extLst>
                    <a:ext uri="{9D8B030D-6E8A-4147-A177-3AD203B41FA5}">
                      <a16:colId xmlns:a16="http://schemas.microsoft.com/office/drawing/2014/main" xmlns="" val="20001"/>
                    </a:ext>
                  </a:extLst>
                </a:gridCol>
                <a:gridCol w="5933478">
                  <a:extLst>
                    <a:ext uri="{9D8B030D-6E8A-4147-A177-3AD203B41FA5}">
                      <a16:colId xmlns:a16="http://schemas.microsoft.com/office/drawing/2014/main" xmlns="" val="20002"/>
                    </a:ext>
                  </a:extLst>
                </a:gridCol>
              </a:tblGrid>
              <a:tr h="793421">
                <a:tc>
                  <a:txBody>
                    <a:bodyPr/>
                    <a:lstStyle/>
                    <a:p>
                      <a:pPr marL="0" marR="0" algn="ctr" rtl="1">
                        <a:spcBef>
                          <a:spcPts val="0"/>
                        </a:spcBef>
                        <a:spcAft>
                          <a:spcPts val="0"/>
                        </a:spcAft>
                      </a:pPr>
                      <a:r>
                        <a:rPr lang="ar-SA" sz="1600" b="1" dirty="0" smtClean="0">
                          <a:effectLst/>
                          <a:latin typeface="Times New Roman" panose="02020603050405020304" pitchFamily="18" charset="0"/>
                          <a:ea typeface="Times New Roman" panose="02020603050405020304" pitchFamily="18" charset="0"/>
                          <a:cs typeface="B Nazanin" panose="00000400000000000000" pitchFamily="2" charset="-78"/>
                        </a:rPr>
                        <a:t>منحني </a:t>
                      </a:r>
                      <a:r>
                        <a:rPr lang="ar-SA" sz="1600" b="1" dirty="0">
                          <a:effectLst/>
                          <a:latin typeface="Times New Roman" panose="02020603050405020304" pitchFamily="18" charset="0"/>
                          <a:ea typeface="Times New Roman" panose="02020603050405020304" pitchFamily="18" charset="0"/>
                          <a:cs typeface="B Nazanin" panose="00000400000000000000" pitchFamily="2" charset="-78"/>
                        </a:rPr>
                        <a:t>وزن براي قد </a:t>
                      </a:r>
                      <a:r>
                        <a:rPr lang="ar-SA" sz="1600" b="1" dirty="0" smtClean="0">
                          <a:effectLst/>
                          <a:latin typeface="Times New Roman" panose="02020603050405020304" pitchFamily="18" charset="0"/>
                          <a:ea typeface="Times New Roman" panose="02020603050405020304" pitchFamily="18" charset="0"/>
                          <a:cs typeface="B Nazanin" panose="00000400000000000000" pitchFamily="2" charset="-78"/>
                        </a:rPr>
                        <a:t>يا</a:t>
                      </a:r>
                      <a:r>
                        <a:rPr lang="fa-IR" sz="1600" b="1" dirty="0" smtClean="0">
                          <a:effectLst/>
                          <a:latin typeface="Times New Roman" panose="02020603050405020304" pitchFamily="18" charset="0"/>
                          <a:ea typeface="Times New Roman" panose="02020603050405020304" pitchFamily="18" charset="0"/>
                          <a:cs typeface="B Nazanin" panose="00000400000000000000" pitchFamily="2" charset="-78"/>
                        </a:rPr>
                        <a:t> </a:t>
                      </a:r>
                      <a:r>
                        <a:rPr lang="ar-SA" sz="1600" b="1" dirty="0" smtClean="0">
                          <a:effectLst/>
                          <a:latin typeface="Times New Roman" panose="02020603050405020304" pitchFamily="18" charset="0"/>
                          <a:ea typeface="Times New Roman" panose="02020603050405020304" pitchFamily="18" charset="0"/>
                          <a:cs typeface="B Nazanin" panose="00000400000000000000" pitchFamily="2" charset="-78"/>
                        </a:rPr>
                        <a:t> </a:t>
                      </a:r>
                      <a:r>
                        <a:rPr lang="en-US" sz="1600" b="1" dirty="0" smtClean="0">
                          <a:effectLst/>
                          <a:latin typeface="Times New Roman" panose="02020603050405020304" pitchFamily="18" charset="0"/>
                          <a:ea typeface="Times New Roman" panose="02020603050405020304" pitchFamily="18" charset="0"/>
                          <a:cs typeface="B Nazanin" panose="00000400000000000000" pitchFamily="2" charset="-78"/>
                        </a:rPr>
                        <a:t>BMI</a:t>
                      </a:r>
                      <a:r>
                        <a:rPr lang="fa-IR" sz="1600" b="1" dirty="0" smtClean="0">
                          <a:effectLst/>
                          <a:latin typeface="Times New Roman" panose="02020603050405020304" pitchFamily="18" charset="0"/>
                          <a:ea typeface="Times New Roman" panose="02020603050405020304" pitchFamily="18" charset="0"/>
                          <a:cs typeface="B Nazanin" panose="00000400000000000000" pitchFamily="2" charset="-78"/>
                        </a:rPr>
                        <a:t> </a:t>
                      </a:r>
                      <a:r>
                        <a:rPr lang="ar-SA" sz="1600" b="1" dirty="0" smtClean="0">
                          <a:effectLst/>
                          <a:latin typeface="Times New Roman" panose="02020603050405020304" pitchFamily="18" charset="0"/>
                          <a:ea typeface="Times New Roman" panose="02020603050405020304" pitchFamily="18" charset="0"/>
                          <a:cs typeface="B Nazanin" panose="00000400000000000000" pitchFamily="2" charset="-78"/>
                        </a:rPr>
                        <a:t> </a:t>
                      </a:r>
                      <a:r>
                        <a:rPr lang="ar-SA" sz="1600" b="1" dirty="0">
                          <a:effectLst/>
                          <a:latin typeface="Times New Roman" panose="02020603050405020304" pitchFamily="18" charset="0"/>
                          <a:ea typeface="Times New Roman" panose="02020603050405020304" pitchFamily="18" charset="0"/>
                          <a:cs typeface="B Nazanin" panose="00000400000000000000" pitchFamily="2" charset="-78"/>
                        </a:rPr>
                        <a:t>براي </a:t>
                      </a:r>
                      <a:r>
                        <a:rPr lang="ar-SA" sz="1600" b="1" dirty="0" smtClean="0">
                          <a:effectLst/>
                          <a:latin typeface="Times New Roman" panose="02020603050405020304" pitchFamily="18" charset="0"/>
                          <a:ea typeface="Times New Roman" panose="02020603050405020304" pitchFamily="18" charset="0"/>
                          <a:cs typeface="B Nazanin" panose="00000400000000000000" pitchFamily="2" charset="-78"/>
                        </a:rPr>
                        <a:t>سن</a:t>
                      </a:r>
                      <a:endParaRPr lang="en-US" sz="16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59920" marR="599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marL="0" marR="0" algn="ctr" rtl="1">
                        <a:spcBef>
                          <a:spcPts val="0"/>
                        </a:spcBef>
                        <a:spcAft>
                          <a:spcPts val="0"/>
                        </a:spcAft>
                      </a:pPr>
                      <a:r>
                        <a:rPr lang="ar-SA" sz="1600" b="1" dirty="0">
                          <a:effectLst/>
                          <a:latin typeface="Times New Roman" panose="02020603050405020304" pitchFamily="18" charset="0"/>
                          <a:ea typeface="Times New Roman" panose="02020603050405020304" pitchFamily="18" charset="0"/>
                          <a:cs typeface="B Nazanin" panose="00000400000000000000" pitchFamily="2" charset="-78"/>
                        </a:rPr>
                        <a:t>طبقه‌بندي</a:t>
                      </a:r>
                      <a:endParaRPr lang="en-US" sz="16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59920" marR="599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marL="0" marR="0" algn="ctr" rtl="1">
                        <a:spcBef>
                          <a:spcPts val="0"/>
                        </a:spcBef>
                        <a:spcAft>
                          <a:spcPts val="0"/>
                        </a:spcAft>
                      </a:pPr>
                      <a:r>
                        <a:rPr lang="ar-SA" sz="1600" b="1" dirty="0">
                          <a:effectLst/>
                          <a:latin typeface="Times New Roman" panose="02020603050405020304" pitchFamily="18" charset="0"/>
                          <a:ea typeface="Times New Roman" panose="02020603050405020304" pitchFamily="18" charset="0"/>
                          <a:cs typeface="B Nazanin" panose="00000400000000000000" pitchFamily="2" charset="-78"/>
                        </a:rPr>
                        <a:t>توصيه‌ها/ اقدام</a:t>
                      </a:r>
                      <a:endParaRPr lang="en-US" sz="16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59920" marR="599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extLst>
                  <a:ext uri="{0D108BD9-81ED-4DB2-BD59-A6C34878D82A}">
                    <a16:rowId xmlns:a16="http://schemas.microsoft.com/office/drawing/2014/main" xmlns="" val="10000"/>
                  </a:ext>
                </a:extLst>
              </a:tr>
              <a:tr h="2940379">
                <a:tc>
                  <a:txBody>
                    <a:bodyPr/>
                    <a:lstStyle/>
                    <a:p>
                      <a:pPr marL="0" marR="0" algn="r" rtl="1">
                        <a:spcBef>
                          <a:spcPts val="0"/>
                        </a:spcBef>
                        <a:spcAft>
                          <a:spcPts val="0"/>
                        </a:spcAft>
                      </a:pPr>
                      <a:endParaRPr lang="en-US" sz="1400" b="1" dirty="0" smtClean="0">
                        <a:effectLst/>
                        <a:latin typeface="Calibri" panose="020F0502020204030204" pitchFamily="34" charset="0"/>
                        <a:ea typeface="Times New Roman" panose="02020603050405020304" pitchFamily="18" charset="0"/>
                        <a:cs typeface="B Nazanin" panose="00000400000000000000" pitchFamily="2" charset="-78"/>
                      </a:endParaRPr>
                    </a:p>
                    <a:p>
                      <a:pPr marL="0" marR="0" algn="r" rtl="1">
                        <a:spcBef>
                          <a:spcPts val="0"/>
                        </a:spcBef>
                        <a:spcAft>
                          <a:spcPts val="0"/>
                        </a:spcAft>
                      </a:pPr>
                      <a:r>
                        <a:rPr lang="ar-SA" sz="1600" b="1" dirty="0" smtClean="0">
                          <a:effectLst/>
                          <a:latin typeface="Calibri" panose="020F0502020204030204" pitchFamily="34" charset="0"/>
                          <a:ea typeface="Times New Roman" panose="02020603050405020304" pitchFamily="18" charset="0"/>
                          <a:cs typeface="B Nazanin" panose="00000400000000000000" pitchFamily="2" charset="-78"/>
                        </a:rPr>
                        <a:t>مساوي </a:t>
                      </a:r>
                      <a:r>
                        <a:rPr lang="en-US" sz="1600" b="1" dirty="0">
                          <a:effectLst/>
                          <a:latin typeface="IDLotusBold"/>
                          <a:ea typeface="Times New Roman" panose="02020603050405020304" pitchFamily="18" charset="0"/>
                          <a:cs typeface="B Nazanin" panose="00000400000000000000" pitchFamily="2" charset="-78"/>
                        </a:rPr>
                        <a:t>-3 z-score</a:t>
                      </a:r>
                      <a:r>
                        <a:rPr lang="ar-SA" sz="1600" b="1" dirty="0">
                          <a:effectLst/>
                          <a:latin typeface="Calibri" panose="020F0502020204030204" pitchFamily="34" charset="0"/>
                          <a:ea typeface="Times New Roman" panose="02020603050405020304" pitchFamily="18" charset="0"/>
                          <a:cs typeface="B Nazanin" panose="00000400000000000000" pitchFamily="2" charset="-78"/>
                        </a:rPr>
                        <a:t> تا كمتر از  </a:t>
                      </a:r>
                      <a:r>
                        <a:rPr lang="en-US" sz="1600" b="1" dirty="0" smtClean="0">
                          <a:effectLst/>
                          <a:latin typeface="Calibri" panose="020F0502020204030204" pitchFamily="34" charset="0"/>
                          <a:ea typeface="Times New Roman" panose="02020603050405020304" pitchFamily="18" charset="0"/>
                          <a:cs typeface="B Nazanin" panose="00000400000000000000" pitchFamily="2" charset="-78"/>
                        </a:rPr>
                        <a:t>2</a:t>
                      </a:r>
                      <a:r>
                        <a:rPr lang="en-US" sz="1600" b="1" baseline="0" dirty="0" smtClean="0">
                          <a:effectLst/>
                          <a:latin typeface="Calibri" panose="020F0502020204030204" pitchFamily="34" charset="0"/>
                          <a:ea typeface="Times New Roman" panose="02020603050405020304" pitchFamily="18" charset="0"/>
                          <a:cs typeface="B Nazanin" panose="00000400000000000000" pitchFamily="2" charset="-78"/>
                        </a:rPr>
                        <a:t> </a:t>
                      </a:r>
                      <a:r>
                        <a:rPr lang="en-US" sz="1600" b="1" dirty="0" smtClean="0">
                          <a:effectLst/>
                          <a:latin typeface="Calibri" panose="020F0502020204030204" pitchFamily="34" charset="0"/>
                          <a:ea typeface="Times New Roman" panose="02020603050405020304" pitchFamily="18" charset="0"/>
                          <a:cs typeface="B Nazanin" panose="00000400000000000000" pitchFamily="2" charset="-78"/>
                        </a:rPr>
                        <a:t>z-score </a:t>
                      </a:r>
                      <a:r>
                        <a:rPr lang="ar-SA" sz="1600" b="1" dirty="0" smtClean="0">
                          <a:effectLst/>
                          <a:latin typeface="Calibri" panose="020F0502020204030204" pitchFamily="34" charset="0"/>
                          <a:ea typeface="Times New Roman" panose="02020603050405020304" pitchFamily="18" charset="0"/>
                          <a:cs typeface="B Nazanin" panose="00000400000000000000" pitchFamily="2" charset="-78"/>
                        </a:rPr>
                        <a:t>-</a:t>
                      </a:r>
                      <a:endParaRPr lang="en-US" sz="1600" b="1" dirty="0">
                        <a:effectLst/>
                        <a:latin typeface="Times New Roman" panose="02020603050405020304" pitchFamily="18" charset="0"/>
                        <a:ea typeface="Times New Roman" panose="02020603050405020304" pitchFamily="18" charset="0"/>
                        <a:cs typeface="Lotus" panose="00000400000000000000" pitchFamily="2" charset="-78"/>
                      </a:endParaRPr>
                    </a:p>
                    <a:p>
                      <a:pPr marL="0" marR="0" algn="r" rtl="1">
                        <a:spcBef>
                          <a:spcPts val="0"/>
                        </a:spcBef>
                        <a:spcAft>
                          <a:spcPts val="0"/>
                        </a:spcAft>
                      </a:pPr>
                      <a:r>
                        <a:rPr lang="fa-IR" sz="1400" b="1" dirty="0">
                          <a:effectLst/>
                          <a:latin typeface="Calibri" panose="020F0502020204030204" pitchFamily="34" charset="0"/>
                          <a:ea typeface="Times New Roman" panose="02020603050405020304" pitchFamily="18" charset="0"/>
                          <a:cs typeface="B Nazanin" panose="00000400000000000000" pitchFamily="2" charset="-78"/>
                        </a:rPr>
                        <a:t>يا </a:t>
                      </a:r>
                      <a:endParaRPr lang="fa-IR" sz="1400" b="1" dirty="0" smtClean="0">
                        <a:effectLst/>
                        <a:latin typeface="Calibri" panose="020F0502020204030204" pitchFamily="34" charset="0"/>
                        <a:ea typeface="Times New Roman" panose="02020603050405020304" pitchFamily="18" charset="0"/>
                        <a:cs typeface="B Nazanin" panose="00000400000000000000"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en-US" sz="1400" b="1" dirty="0" smtClean="0">
                          <a:effectLst/>
                          <a:latin typeface="BLotus"/>
                          <a:ea typeface="Times New Roman" panose="02020603050405020304" pitchFamily="18" charset="0"/>
                          <a:cs typeface="Lotus" panose="00000400000000000000" pitchFamily="2" charset="-78"/>
                        </a:rPr>
                        <a:t>115</a:t>
                      </a:r>
                      <a:r>
                        <a:rPr lang="en-US" sz="1400" b="1" dirty="0" smtClean="0">
                          <a:effectLst/>
                          <a:latin typeface="MinionPro-Regular"/>
                          <a:ea typeface="Times New Roman" panose="02020603050405020304" pitchFamily="18" charset="0"/>
                          <a:cs typeface="MinionPro-Regular"/>
                        </a:rPr>
                        <a:t> </a:t>
                      </a:r>
                      <a:r>
                        <a:rPr lang="en-US" sz="1400" b="1" dirty="0" smtClean="0">
                          <a:effectLst/>
                          <a:latin typeface="IDLotusBold"/>
                          <a:ea typeface="Times New Roman" panose="02020603050405020304" pitchFamily="18" charset="0"/>
                          <a:cs typeface="B Nazanin" panose="00000400000000000000" pitchFamily="2" charset="-78"/>
                        </a:rPr>
                        <a:t>≤ </a:t>
                      </a:r>
                      <a:r>
                        <a:rPr lang="en-US" sz="1400" b="1" dirty="0" smtClean="0">
                          <a:effectLst/>
                          <a:latin typeface="MinionPro-Regular"/>
                          <a:ea typeface="Times New Roman" panose="02020603050405020304" pitchFamily="18" charset="0"/>
                          <a:cs typeface="MinionPro-Regular"/>
                        </a:rPr>
                        <a:t>MUAC</a:t>
                      </a:r>
                      <a:r>
                        <a:rPr lang="en-US" sz="1400" b="1" dirty="0" smtClean="0">
                          <a:effectLst/>
                          <a:latin typeface="IDLotusBold"/>
                          <a:ea typeface="Times New Roman" panose="02020603050405020304" pitchFamily="18" charset="0"/>
                          <a:cs typeface="B Nazanin" panose="00000400000000000000" pitchFamily="2" charset="-78"/>
                        </a:rPr>
                        <a:t>&lt; </a:t>
                      </a:r>
                      <a:r>
                        <a:rPr lang="en-US" sz="1400" b="1" dirty="0" smtClean="0">
                          <a:effectLst/>
                          <a:latin typeface="BLotus"/>
                          <a:ea typeface="Times New Roman" panose="02020603050405020304" pitchFamily="18" charset="0"/>
                          <a:cs typeface="Lotus" panose="00000400000000000000" pitchFamily="2" charset="-78"/>
                        </a:rPr>
                        <a:t>125</a:t>
                      </a:r>
                      <a:r>
                        <a:rPr lang="en-US" sz="1400" b="1" dirty="0" smtClean="0">
                          <a:effectLst/>
                          <a:latin typeface="MinionPro-Regular"/>
                          <a:ea typeface="Times New Roman" panose="02020603050405020304" pitchFamily="18" charset="0"/>
                          <a:cs typeface="MinionPro-Regular"/>
                        </a:rPr>
                        <a:t>mm</a:t>
                      </a:r>
                      <a:endParaRPr lang="en-US" sz="1400" dirty="0" smtClean="0">
                        <a:effectLst/>
                        <a:latin typeface="Times New Roman" panose="02020603050405020304" pitchFamily="18" charset="0"/>
                        <a:ea typeface="Times New Roman" panose="02020603050405020304" pitchFamily="18" charset="0"/>
                        <a:cs typeface="Lotus" panose="00000400000000000000" pitchFamily="2" charset="-78"/>
                      </a:endParaRPr>
                    </a:p>
                    <a:p>
                      <a:pPr marL="0" marR="0" algn="r" rtl="1">
                        <a:spcBef>
                          <a:spcPts val="0"/>
                        </a:spcBef>
                        <a:spcAft>
                          <a:spcPts val="0"/>
                        </a:spcAft>
                      </a:pPr>
                      <a:r>
                        <a:rPr lang="en-US" sz="1400" b="1" dirty="0" smtClean="0">
                          <a:effectLst/>
                          <a:latin typeface="MinionPro-Regular"/>
                          <a:ea typeface="Times New Roman" panose="02020603050405020304" pitchFamily="18" charset="0"/>
                          <a:cs typeface="MinionPro-Regular"/>
                        </a:rPr>
                        <a:t> </a:t>
                      </a:r>
                      <a:r>
                        <a:rPr lang="ar-SA" sz="1400" b="1" dirty="0">
                          <a:effectLst/>
                          <a:latin typeface="Calibri" panose="020F0502020204030204" pitchFamily="34" charset="0"/>
                          <a:ea typeface="Times New Roman" panose="02020603050405020304" pitchFamily="18" charset="0"/>
                          <a:cs typeface="B Nazanin" panose="00000400000000000000" pitchFamily="2" charset="-78"/>
                        </a:rPr>
                        <a:t> </a:t>
                      </a:r>
                      <a:endParaRPr lang="en-US" sz="14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59920" marR="599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rtl="1">
                        <a:spcBef>
                          <a:spcPts val="0"/>
                        </a:spcBef>
                        <a:spcAft>
                          <a:spcPts val="0"/>
                        </a:spcAft>
                      </a:pPr>
                      <a:endParaRPr lang="fa-IR" sz="1400" b="1" dirty="0" smtClean="0">
                        <a:effectLst/>
                        <a:latin typeface="IDLotusBold"/>
                        <a:ea typeface="Times New Roman" panose="02020603050405020304" pitchFamily="18" charset="0"/>
                        <a:cs typeface="B Nazanin" panose="00000400000000000000" pitchFamily="2" charset="-78"/>
                      </a:endParaRPr>
                    </a:p>
                    <a:p>
                      <a:pPr marL="0" marR="0" algn="ctr" rtl="1">
                        <a:spcBef>
                          <a:spcPts val="0"/>
                        </a:spcBef>
                        <a:spcAft>
                          <a:spcPts val="0"/>
                        </a:spcAft>
                      </a:pPr>
                      <a:r>
                        <a:rPr lang="fa-IR" sz="1800" b="1" dirty="0" smtClean="0">
                          <a:effectLst/>
                          <a:latin typeface="IDLotusBold"/>
                          <a:ea typeface="Times New Roman" panose="02020603050405020304" pitchFamily="18" charset="0"/>
                          <a:cs typeface="B Nazanin" panose="00000400000000000000" pitchFamily="2" charset="-78"/>
                        </a:rPr>
                        <a:t>ل</a:t>
                      </a:r>
                      <a:r>
                        <a:rPr lang="ar-SA" sz="1800" b="1" dirty="0" smtClean="0">
                          <a:effectLst/>
                          <a:latin typeface="IDLotusBold"/>
                          <a:ea typeface="Times New Roman" panose="02020603050405020304" pitchFamily="18" charset="0"/>
                          <a:cs typeface="B Nazanin" panose="00000400000000000000" pitchFamily="2" charset="-78"/>
                        </a:rPr>
                        <a:t>اغر</a:t>
                      </a:r>
                      <a:endParaRPr lang="fa-IR" sz="1800" b="1" dirty="0" smtClean="0">
                        <a:effectLst/>
                        <a:latin typeface="IDLotusBold"/>
                        <a:ea typeface="Times New Roman" panose="02020603050405020304" pitchFamily="18" charset="0"/>
                        <a:cs typeface="B Nazanin" panose="00000400000000000000" pitchFamily="2" charset="-78"/>
                      </a:endParaRPr>
                    </a:p>
                    <a:p>
                      <a:pPr marL="0" marR="0" algn="ctr" rtl="1">
                        <a:spcBef>
                          <a:spcPts val="0"/>
                        </a:spcBef>
                        <a:spcAft>
                          <a:spcPts val="0"/>
                        </a:spcAft>
                      </a:pPr>
                      <a:r>
                        <a:rPr lang="en-US" sz="1400" b="1" dirty="0" smtClean="0">
                          <a:effectLst/>
                          <a:latin typeface="IDLotusBold"/>
                          <a:ea typeface="Times New Roman" panose="02020603050405020304" pitchFamily="18" charset="0"/>
                          <a:cs typeface="B Nazanin" panose="00000400000000000000" pitchFamily="2" charset="-78"/>
                        </a:rPr>
                        <a:t>(</a:t>
                      </a:r>
                      <a:r>
                        <a:rPr lang="en-US" sz="1400" b="1" dirty="0">
                          <a:effectLst/>
                          <a:latin typeface="IDLotusBold"/>
                          <a:ea typeface="Times New Roman" panose="02020603050405020304" pitchFamily="18" charset="0"/>
                          <a:cs typeface="B Nazanin" panose="00000400000000000000" pitchFamily="2" charset="-78"/>
                        </a:rPr>
                        <a:t>Wasted)</a:t>
                      </a:r>
                      <a:endParaRPr lang="en-US" sz="1400" dirty="0">
                        <a:effectLst/>
                        <a:latin typeface="Times New Roman" panose="02020603050405020304" pitchFamily="18" charset="0"/>
                        <a:ea typeface="Times New Roman" panose="02020603050405020304" pitchFamily="18" charset="0"/>
                        <a:cs typeface="Lotus" panose="00000400000000000000" pitchFamily="2" charset="-78"/>
                      </a:endParaRPr>
                    </a:p>
                    <a:p>
                      <a:pPr marL="0" marR="0" algn="ctr" rtl="1">
                        <a:spcBef>
                          <a:spcPts val="0"/>
                        </a:spcBef>
                        <a:spcAft>
                          <a:spcPts val="0"/>
                        </a:spcAft>
                      </a:pPr>
                      <a:r>
                        <a:rPr lang="ar-SA" sz="1400" b="1" dirty="0">
                          <a:effectLst/>
                          <a:latin typeface="Times New Roman" panose="02020603050405020304" pitchFamily="18" charset="0"/>
                          <a:ea typeface="Times New Roman" panose="02020603050405020304" pitchFamily="18" charset="0"/>
                          <a:cs typeface="B Nazanin" panose="00000400000000000000" pitchFamily="2" charset="-78"/>
                        </a:rPr>
                        <a:t> </a:t>
                      </a:r>
                      <a:endParaRPr lang="en-US" sz="14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59920" marR="599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171450" marR="0" lvl="0" indent="-171450" algn="r" defTabSz="914400" rtl="1" eaLnBrk="1" fontAlgn="auto" latinLnBrk="0" hangingPunct="1">
                        <a:lnSpc>
                          <a:spcPct val="115000"/>
                        </a:lnSpc>
                        <a:spcBef>
                          <a:spcPts val="0"/>
                        </a:spcBef>
                        <a:spcAft>
                          <a:spcPts val="0"/>
                        </a:spcAft>
                        <a:buClrTx/>
                        <a:buSzTx/>
                        <a:buFont typeface="Wingdings" panose="05000000000000000000" pitchFamily="2" charset="2"/>
                        <a:buChar char="v"/>
                        <a:tabLst>
                          <a:tab pos="0" algn="l"/>
                        </a:tabLst>
                        <a:defRPr/>
                      </a:pPr>
                      <a:r>
                        <a:rPr lang="en-US" sz="1400" b="1" dirty="0" smtClean="0">
                          <a:effectLst/>
                          <a:latin typeface="IDLotusBold"/>
                          <a:ea typeface="Wingdings-Regular"/>
                          <a:cs typeface="B Nazanin" panose="00000400000000000000" pitchFamily="2" charset="-78"/>
                        </a:rPr>
                        <a:t>   </a:t>
                      </a:r>
                      <a:r>
                        <a:rPr lang="fa-IR" sz="1400" b="1" dirty="0" smtClean="0">
                          <a:effectLst/>
                          <a:latin typeface="Calibri" panose="020F0502020204030204" pitchFamily="34" charset="0"/>
                          <a:ea typeface="Calibri" panose="020F0502020204030204" pitchFamily="34" charset="0"/>
                          <a:cs typeface="B Nazanin" panose="00000400000000000000" pitchFamily="2" charset="-78"/>
                        </a:rPr>
                        <a:t>درصورت </a:t>
                      </a:r>
                      <a:r>
                        <a:rPr lang="fa-IR" sz="1400" b="1" dirty="0">
                          <a:effectLst/>
                          <a:latin typeface="Calibri" panose="020F0502020204030204" pitchFamily="34" charset="0"/>
                          <a:ea typeface="Calibri" panose="020F0502020204030204" pitchFamily="34" charset="0"/>
                          <a:cs typeface="B Nazanin" panose="00000400000000000000" pitchFamily="2" charset="-78"/>
                        </a:rPr>
                        <a:t>وجود بیماری همراه يا  ادم </a:t>
                      </a:r>
                      <a:r>
                        <a:rPr lang="fa-IR" sz="1400" b="1" dirty="0" smtClean="0">
                          <a:effectLst/>
                          <a:latin typeface="Calibri" panose="020F0502020204030204" pitchFamily="34" charset="0"/>
                          <a:ea typeface="Calibri" panose="020F0502020204030204" pitchFamily="34" charset="0"/>
                          <a:cs typeface="B Nazanin" panose="00000400000000000000" pitchFamily="2" charset="-78"/>
                        </a:rPr>
                        <a:t>ارجاع  </a:t>
                      </a:r>
                      <a:r>
                        <a:rPr lang="fa-IR" sz="1400" b="1" dirty="0">
                          <a:effectLst/>
                          <a:latin typeface="Calibri" panose="020F0502020204030204" pitchFamily="34" charset="0"/>
                          <a:ea typeface="Calibri" panose="020F0502020204030204" pitchFamily="34" charset="0"/>
                          <a:cs typeface="B Nazanin" panose="00000400000000000000" pitchFamily="2" charset="-78"/>
                        </a:rPr>
                        <a:t>به متخصص </a:t>
                      </a:r>
                      <a:r>
                        <a:rPr lang="fa-IR" sz="1400" b="1" dirty="0" smtClean="0">
                          <a:effectLst/>
                          <a:latin typeface="Calibri" panose="020F0502020204030204" pitchFamily="34" charset="0"/>
                          <a:ea typeface="Calibri" panose="020F0502020204030204" pitchFamily="34" charset="0"/>
                          <a:cs typeface="B Nazanin" panose="00000400000000000000" pitchFamily="2" charset="-78"/>
                        </a:rPr>
                        <a:t>کودکان</a:t>
                      </a:r>
                    </a:p>
                    <a:p>
                      <a:pPr marL="171450" marR="0" lvl="0" indent="-171450" algn="r" defTabSz="914400" rtl="1" eaLnBrk="1" fontAlgn="auto" latinLnBrk="0" hangingPunct="1">
                        <a:lnSpc>
                          <a:spcPct val="115000"/>
                        </a:lnSpc>
                        <a:spcBef>
                          <a:spcPts val="0"/>
                        </a:spcBef>
                        <a:spcAft>
                          <a:spcPts val="0"/>
                        </a:spcAft>
                        <a:buClrTx/>
                        <a:buSzTx/>
                        <a:buFont typeface="Wingdings" panose="05000000000000000000" pitchFamily="2" charset="2"/>
                        <a:buChar char="v"/>
                        <a:tabLst>
                          <a:tab pos="0" algn="l"/>
                        </a:tabLst>
                        <a:defRPr/>
                      </a:pPr>
                      <a:r>
                        <a:rPr lang="fa-IR" sz="1400" b="1" dirty="0" smtClean="0">
                          <a:effectLst/>
                          <a:latin typeface="IDLotusBold"/>
                          <a:ea typeface="Wingdings-Regular"/>
                          <a:cs typeface="IDLotusBold"/>
                        </a:rPr>
                        <a:t> </a:t>
                      </a:r>
                      <a:r>
                        <a:rPr lang="fa-IR" sz="1400" b="1" dirty="0" smtClean="0">
                          <a:effectLst/>
                          <a:latin typeface="Calibri" panose="020F0502020204030204" pitchFamily="34" charset="0"/>
                          <a:ea typeface="Calibri" panose="020F0502020204030204" pitchFamily="34" charset="0"/>
                          <a:cs typeface="B Nazanin" panose="00000400000000000000" pitchFamily="2" charset="-78"/>
                        </a:rPr>
                        <a:t>در صورت غیر طبیعی بودن آزمایش‌هاي اولیه یا نبود امکان تشخیص و درمان به مرکز تخصصی ارجاع دهید.</a:t>
                      </a:r>
                      <a:endParaRPr lang="fa-IR" sz="1400" b="0" dirty="0" smtClean="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just" rtl="1">
                        <a:lnSpc>
                          <a:spcPct val="115000"/>
                        </a:lnSpc>
                        <a:spcBef>
                          <a:spcPts val="0"/>
                        </a:spcBef>
                        <a:spcAft>
                          <a:spcPts val="0"/>
                        </a:spcAft>
                        <a:buFont typeface="Wingdings" panose="05000000000000000000" pitchFamily="2" charset="2"/>
                        <a:buChar char=""/>
                        <a:tabLst>
                          <a:tab pos="189865" algn="l"/>
                        </a:tabLst>
                      </a:pPr>
                      <a:r>
                        <a:rPr lang="fa-IR" sz="1400" b="1" dirty="0" smtClean="0">
                          <a:effectLst/>
                          <a:latin typeface="Calibri" panose="020F0502020204030204" pitchFamily="34" charset="0"/>
                          <a:ea typeface="Calibri" panose="020F0502020204030204" pitchFamily="34" charset="0"/>
                          <a:cs typeface="B Nazanin" panose="00000400000000000000" pitchFamily="2" charset="-78"/>
                        </a:rPr>
                        <a:t>در صورت نبود هریک از وضعیت های فوق ضمن اخذ شرح حال، معاينه فيزيكي كامل و ارزیابی تغذیه کودک انجام شود، مشوره</a:t>
                      </a:r>
                      <a:r>
                        <a:rPr lang="fa-IR" sz="1400" b="1" baseline="0" dirty="0" smtClean="0">
                          <a:effectLst/>
                          <a:latin typeface="Calibri" panose="020F0502020204030204" pitchFamily="34" charset="0"/>
                          <a:ea typeface="Calibri" panose="020F0502020204030204" pitchFamily="34" charset="0"/>
                          <a:cs typeface="B Nazanin" panose="00000400000000000000" pitchFamily="2" charset="-78"/>
                        </a:rPr>
                        <a:t> تغذیه ارائه شود</a:t>
                      </a:r>
                      <a:r>
                        <a:rPr lang="fa-IR" sz="1400" b="1" dirty="0" smtClean="0">
                          <a:effectLst/>
                          <a:latin typeface="Calibri" panose="020F0502020204030204" pitchFamily="34" charset="0"/>
                          <a:ea typeface="Calibri" panose="020F0502020204030204" pitchFamily="34" charset="0"/>
                          <a:cs typeface="B Nazanin" panose="00000400000000000000" pitchFamily="2" charset="-78"/>
                        </a:rPr>
                        <a:t> و آزمايش‌هاي لازم* را درخواست گردد.</a:t>
                      </a:r>
                    </a:p>
                    <a:p>
                      <a:pPr marL="342900" marR="0" lvl="0" indent="-342900" algn="just" rtl="1">
                        <a:lnSpc>
                          <a:spcPct val="115000"/>
                        </a:lnSpc>
                        <a:spcBef>
                          <a:spcPts val="0"/>
                        </a:spcBef>
                        <a:spcAft>
                          <a:spcPts val="0"/>
                        </a:spcAft>
                        <a:buFont typeface="Wingdings" panose="05000000000000000000" pitchFamily="2" charset="2"/>
                        <a:buChar char=""/>
                        <a:tabLst>
                          <a:tab pos="189865" algn="l"/>
                        </a:tabLst>
                      </a:pPr>
                      <a:r>
                        <a:rPr lang="ar-SA" sz="1400" b="1" dirty="0" smtClean="0">
                          <a:effectLst/>
                          <a:latin typeface="Times New Roman" panose="02020603050405020304" pitchFamily="18" charset="0"/>
                          <a:ea typeface="Times New Roman" panose="02020603050405020304" pitchFamily="18" charset="0"/>
                          <a:cs typeface="B Nazanin" panose="00000400000000000000" pitchFamily="2" charset="-78"/>
                        </a:rPr>
                        <a:t>در </a:t>
                      </a:r>
                      <a:r>
                        <a:rPr lang="ar-SA" sz="1400" b="1" dirty="0">
                          <a:effectLst/>
                          <a:latin typeface="Times New Roman" panose="02020603050405020304" pitchFamily="18" charset="0"/>
                          <a:ea typeface="Times New Roman" panose="02020603050405020304" pitchFamily="18" charset="0"/>
                          <a:cs typeface="B Nazanin" panose="00000400000000000000" pitchFamily="2" charset="-78"/>
                        </a:rPr>
                        <a:t>صورت طبیعی بودن آزمایش ها، ضمن ارائه توصيه‌هاي تغذيه‌اي براي تكميل مشاوره و توصیه های تغذیه ای به كارشناس تغذيه ارجاع دهيد. </a:t>
                      </a:r>
                      <a:endParaRPr lang="en-US" sz="1400" dirty="0">
                        <a:effectLst/>
                        <a:latin typeface="Times New Roman" panose="02020603050405020304" pitchFamily="18" charset="0"/>
                        <a:ea typeface="Times New Roman" panose="02020603050405020304" pitchFamily="18" charset="0"/>
                        <a:cs typeface="Lotus" panose="00000400000000000000" pitchFamily="2" charset="-78"/>
                      </a:endParaRPr>
                    </a:p>
                    <a:p>
                      <a:pPr marL="342900" marR="0" lvl="0" indent="-342900" algn="just" rtl="1">
                        <a:lnSpc>
                          <a:spcPct val="115000"/>
                        </a:lnSpc>
                        <a:spcBef>
                          <a:spcPts val="0"/>
                        </a:spcBef>
                        <a:spcAft>
                          <a:spcPts val="0"/>
                        </a:spcAft>
                        <a:buFont typeface="Wingdings" panose="05000000000000000000" pitchFamily="2" charset="2"/>
                        <a:buChar char="v"/>
                        <a:tabLst>
                          <a:tab pos="228600" algn="l"/>
                          <a:tab pos="1348740" algn="l"/>
                        </a:tabLst>
                      </a:pPr>
                      <a:r>
                        <a:rPr lang="ar-SA" sz="1400" b="1" dirty="0">
                          <a:effectLst/>
                          <a:latin typeface="Times New Roman" panose="02020603050405020304" pitchFamily="18" charset="0"/>
                          <a:ea typeface="Times New Roman" panose="02020603050405020304" pitchFamily="18" charset="0"/>
                          <a:cs typeface="B Nazanin" panose="00000400000000000000" pitchFamily="2" charset="-78"/>
                        </a:rPr>
                        <a:t>پي‌گيري کودک </a:t>
                      </a:r>
                      <a:r>
                        <a:rPr lang="ar-SA" sz="1400" b="1" kern="1200" dirty="0" smtClean="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براساس </a:t>
                      </a:r>
                      <a:r>
                        <a:rPr lang="ar-SA" sz="1400" b="1" kern="120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جدول </a:t>
                      </a:r>
                      <a:r>
                        <a:rPr lang="ar-SA" sz="1400" b="1" kern="1200" dirty="0" smtClean="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سني پي‌گيري</a:t>
                      </a:r>
                      <a:r>
                        <a:rPr lang="fa-IR" sz="1400" b="1" kern="1200" dirty="0" smtClean="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 وزن برای سن </a:t>
                      </a:r>
                      <a:r>
                        <a:rPr lang="ar-SA" sz="1400" b="1" kern="1200" dirty="0" smtClean="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انجام شود.</a:t>
                      </a:r>
                      <a:endParaRPr lang="fa-IR" sz="1400" b="1" kern="1200" dirty="0" smtClean="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endParaRPr>
                    </a:p>
                    <a:p>
                      <a:pPr marL="342900" marR="0" lvl="0" indent="-342900" algn="just" rtl="1">
                        <a:lnSpc>
                          <a:spcPct val="115000"/>
                        </a:lnSpc>
                        <a:spcBef>
                          <a:spcPts val="0"/>
                        </a:spcBef>
                        <a:spcAft>
                          <a:spcPts val="0"/>
                        </a:spcAft>
                        <a:buFont typeface="Wingdings" panose="05000000000000000000" pitchFamily="2" charset="2"/>
                        <a:buChar char="v"/>
                        <a:tabLst>
                          <a:tab pos="228600" algn="l"/>
                          <a:tab pos="1348740" algn="l"/>
                        </a:tabLst>
                      </a:pPr>
                      <a:r>
                        <a:rPr lang="ar-SA" sz="1400" b="1" kern="1200" dirty="0" smtClean="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 درصورت</a:t>
                      </a:r>
                      <a:r>
                        <a:rPr lang="fa-IR" sz="1400" b="1" kern="1200" dirty="0" smtClean="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ی</a:t>
                      </a:r>
                      <a:r>
                        <a:rPr lang="fa-IR" sz="1400" b="1" kern="1200" baseline="0" dirty="0" smtClean="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 که پس از 2 </a:t>
                      </a:r>
                      <a:r>
                        <a:rPr lang="ar-SA" sz="1400" b="1" kern="1200" dirty="0" smtClean="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پيگیری </a:t>
                      </a:r>
                      <a:r>
                        <a:rPr lang="fa-IR" sz="1400" b="1" kern="1200" dirty="0" smtClean="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منحنی وزن برای قد در همین طبقه بندی قرار گیرد </a:t>
                      </a:r>
                      <a:r>
                        <a:rPr lang="ar-SA" sz="1400" b="1" dirty="0" smtClean="0">
                          <a:effectLst/>
                          <a:latin typeface="Times New Roman" panose="02020603050405020304" pitchFamily="18" charset="0"/>
                          <a:ea typeface="Times New Roman" panose="02020603050405020304" pitchFamily="18" charset="0"/>
                          <a:cs typeface="B Nazanin" panose="00000400000000000000" pitchFamily="2" charset="-78"/>
                        </a:rPr>
                        <a:t>به</a:t>
                      </a:r>
                      <a:r>
                        <a:rPr lang="ar-SA" sz="1400" dirty="0" smtClean="0">
                          <a:effectLst/>
                          <a:latin typeface="Times New Roman" panose="02020603050405020304" pitchFamily="18" charset="0"/>
                          <a:ea typeface="Times New Roman" panose="02020603050405020304" pitchFamily="18" charset="0"/>
                          <a:cs typeface="B Nazanin" panose="00000400000000000000" pitchFamily="2" charset="-78"/>
                        </a:rPr>
                        <a:t> </a:t>
                      </a:r>
                      <a:r>
                        <a:rPr lang="ar-SA" sz="1400" b="1" dirty="0">
                          <a:effectLst/>
                          <a:latin typeface="Times New Roman" panose="02020603050405020304" pitchFamily="18" charset="0"/>
                          <a:ea typeface="Times New Roman" panose="02020603050405020304" pitchFamily="18" charset="0"/>
                          <a:cs typeface="B Nazanin" panose="00000400000000000000" pitchFamily="2" charset="-78"/>
                        </a:rPr>
                        <a:t>متخصص</a:t>
                      </a:r>
                      <a:r>
                        <a:rPr lang="ar-SA" sz="1400" dirty="0">
                          <a:effectLst/>
                          <a:latin typeface="Times New Roman" panose="02020603050405020304" pitchFamily="18" charset="0"/>
                          <a:ea typeface="Times New Roman" panose="02020603050405020304" pitchFamily="18" charset="0"/>
                          <a:cs typeface="B Nazanin" panose="00000400000000000000" pitchFamily="2" charset="-78"/>
                        </a:rPr>
                        <a:t> </a:t>
                      </a:r>
                      <a:r>
                        <a:rPr lang="ar-SA" sz="1400" b="1" dirty="0" smtClean="0">
                          <a:effectLst/>
                          <a:latin typeface="Times New Roman" panose="02020603050405020304" pitchFamily="18" charset="0"/>
                          <a:ea typeface="Times New Roman" panose="02020603050405020304" pitchFamily="18" charset="0"/>
                          <a:cs typeface="B Nazanin" panose="00000400000000000000" pitchFamily="2" charset="-78"/>
                        </a:rPr>
                        <a:t>کودکان</a:t>
                      </a:r>
                      <a:r>
                        <a:rPr lang="fa-IR" sz="1400" b="1" dirty="0" smtClean="0">
                          <a:effectLst/>
                          <a:latin typeface="Times New Roman" panose="02020603050405020304" pitchFamily="18" charset="0"/>
                          <a:ea typeface="Times New Roman" panose="02020603050405020304" pitchFamily="18" charset="0"/>
                          <a:cs typeface="B Nazanin" panose="00000400000000000000" pitchFamily="2" charset="-78"/>
                        </a:rPr>
                        <a:t> ارجاع شود.</a:t>
                      </a:r>
                      <a:endParaRPr lang="en-US" sz="14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59920" marR="599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xmlns="" val="10002"/>
                  </a:ext>
                </a:extLst>
              </a:tr>
            </a:tbl>
          </a:graphicData>
        </a:graphic>
      </p:graphicFrame>
    </p:spTree>
    <p:extLst>
      <p:ext uri="{BB962C8B-B14F-4D97-AF65-F5344CB8AC3E}">
        <p14:creationId xmlns:p14="http://schemas.microsoft.com/office/powerpoint/2010/main" val="2750351787"/>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95537" y="116632"/>
            <a:ext cx="3600400" cy="2736304"/>
          </a:xfrm>
          <a:prstGeom prst="rect">
            <a:avLst/>
          </a:prstGeom>
          <a:effectLst>
            <a:glow rad="228600">
              <a:schemeClr val="accent1">
                <a:satMod val="175000"/>
                <a:alpha val="40000"/>
              </a:schemeClr>
            </a:glow>
          </a:effectLst>
          <a:scene3d>
            <a:camera prst="orthographicFront"/>
            <a:lightRig rig="threePt" dir="t"/>
          </a:scene3d>
          <a:sp3d>
            <a:bevelT w="152400" h="50800" prst="softRound"/>
          </a:sp3d>
        </p:spPr>
      </p:pic>
      <p:sp>
        <p:nvSpPr>
          <p:cNvPr id="3" name="5-Point Star 2"/>
          <p:cNvSpPr/>
          <p:nvPr/>
        </p:nvSpPr>
        <p:spPr bwMode="auto">
          <a:xfrm>
            <a:off x="2411760" y="692696"/>
            <a:ext cx="144016" cy="156235"/>
          </a:xfrm>
          <a:prstGeom prst="star5">
            <a:avLst/>
          </a:prstGeom>
          <a:solidFill>
            <a:srgbClr val="FFC000"/>
          </a:solidFill>
          <a:ln w="12700" cap="sq"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mtClean="0">
              <a:solidFill>
                <a:srgbClr val="000000"/>
              </a:solidFill>
            </a:endParaRPr>
          </a:p>
        </p:txBody>
      </p:sp>
      <p:sp>
        <p:nvSpPr>
          <p:cNvPr id="7" name="5-Point Star 6"/>
          <p:cNvSpPr/>
          <p:nvPr/>
        </p:nvSpPr>
        <p:spPr bwMode="auto">
          <a:xfrm>
            <a:off x="3491880" y="620688"/>
            <a:ext cx="72008" cy="81511"/>
          </a:xfrm>
          <a:prstGeom prst="star5">
            <a:avLst/>
          </a:prstGeom>
          <a:solidFill>
            <a:srgbClr val="FFC000"/>
          </a:solidFill>
          <a:ln w="12700" cap="sq"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mtClean="0">
              <a:solidFill>
                <a:srgbClr val="000000"/>
              </a:solidFill>
            </a:endParaRPr>
          </a:p>
        </p:txBody>
      </p:sp>
      <p:sp>
        <p:nvSpPr>
          <p:cNvPr id="8" name="Rectangle 7"/>
          <p:cNvSpPr/>
          <p:nvPr/>
        </p:nvSpPr>
        <p:spPr>
          <a:xfrm>
            <a:off x="4267200" y="1484784"/>
            <a:ext cx="4572000" cy="1015663"/>
          </a:xfrm>
          <a:prstGeom prst="rect">
            <a:avLst/>
          </a:prstGeom>
        </p:spPr>
        <p:txBody>
          <a:bodyPr>
            <a:spAutoFit/>
          </a:bodyPr>
          <a:lstStyle/>
          <a:p>
            <a:pPr algn="r" rtl="1"/>
            <a:r>
              <a:rPr lang="ar-SA" altLang="en-US" sz="2000" dirty="0">
                <a:solidFill>
                  <a:srgbClr val="000000"/>
                </a:solidFill>
                <a:ea typeface="Arial" panose="020B0604020202020204" pitchFamily="34" charset="0"/>
                <a:cs typeface="B Nazanin" panose="00000400000000000000" pitchFamily="2" charset="-78"/>
              </a:rPr>
              <a:t>آزمایش‌های بیوشیمیایی </a:t>
            </a:r>
            <a:r>
              <a:rPr lang="ar-SA" altLang="en-US" sz="2000" dirty="0" smtClean="0">
                <a:solidFill>
                  <a:srgbClr val="000000"/>
                </a:solidFill>
                <a:ea typeface="Arial" panose="020B0604020202020204" pitchFamily="34" charset="0"/>
                <a:cs typeface="B Nazanin" panose="00000400000000000000" pitchFamily="2" charset="-78"/>
              </a:rPr>
              <a:t>شامل</a:t>
            </a:r>
            <a:r>
              <a:rPr lang="en-US" altLang="en-US" sz="2000" dirty="0" smtClean="0">
                <a:solidFill>
                  <a:srgbClr val="000000"/>
                </a:solidFill>
                <a:latin typeface="Times New Roman" panose="02020603050405020304" pitchFamily="18" charset="0"/>
                <a:ea typeface="SimSun" panose="02010600030101010101" pitchFamily="2" charset="-122"/>
                <a:cs typeface="B Nazanin" panose="00000400000000000000" pitchFamily="2" charset="-78"/>
              </a:rPr>
              <a:t>FBS</a:t>
            </a:r>
            <a:r>
              <a:rPr lang="en-US" altLang="en-US" sz="2000" dirty="0">
                <a:solidFill>
                  <a:srgbClr val="000000"/>
                </a:solidFill>
                <a:latin typeface="Times New Roman" panose="02020603050405020304" pitchFamily="18" charset="0"/>
                <a:ea typeface="SimSun" panose="02010600030101010101" pitchFamily="2" charset="-122"/>
                <a:cs typeface="B Nazanin" panose="00000400000000000000" pitchFamily="2" charset="-78"/>
              </a:rPr>
              <a:t>, T4, TSH, T3U</a:t>
            </a:r>
            <a:r>
              <a:rPr lang="en-US" altLang="en-US" sz="2000" dirty="0">
                <a:solidFill>
                  <a:srgbClr val="000000"/>
                </a:solidFill>
                <a:ea typeface="Arial" panose="020B0604020202020204" pitchFamily="34" charset="0"/>
                <a:cs typeface="B Nazanin" panose="00000400000000000000" pitchFamily="2" charset="-78"/>
              </a:rPr>
              <a:t> </a:t>
            </a:r>
            <a:r>
              <a:rPr lang="fa-IR" altLang="en-US" sz="2000" dirty="0" smtClean="0">
                <a:solidFill>
                  <a:srgbClr val="000000"/>
                </a:solidFill>
                <a:ea typeface="Arial" panose="020B0604020202020204" pitchFamily="34" charset="0"/>
                <a:cs typeface="B Nazanin" panose="00000400000000000000" pitchFamily="2" charset="-78"/>
              </a:rPr>
              <a:t> </a:t>
            </a:r>
            <a:r>
              <a:rPr lang="ar-SA" altLang="en-US" sz="2000" dirty="0" smtClean="0">
                <a:solidFill>
                  <a:srgbClr val="000000"/>
                </a:solidFill>
                <a:ea typeface="Arial" panose="020B0604020202020204" pitchFamily="34" charset="0"/>
                <a:cs typeface="B Nazanin" panose="00000400000000000000" pitchFamily="2" charset="-78"/>
              </a:rPr>
              <a:t>و </a:t>
            </a:r>
            <a:r>
              <a:rPr lang="ar-SA" altLang="en-US" sz="2000" dirty="0">
                <a:solidFill>
                  <a:srgbClr val="000000"/>
                </a:solidFill>
                <a:ea typeface="Arial" panose="020B0604020202020204" pitchFamily="34" charset="0"/>
                <a:cs typeface="B Nazanin" panose="00000400000000000000" pitchFamily="2" charset="-78"/>
              </a:rPr>
              <a:t>سطح چربی‌های </a:t>
            </a:r>
            <a:r>
              <a:rPr lang="ar-SA" altLang="en-US" sz="2000" dirty="0" smtClean="0">
                <a:solidFill>
                  <a:srgbClr val="000000"/>
                </a:solidFill>
                <a:ea typeface="Arial" panose="020B0604020202020204" pitchFamily="34" charset="0"/>
                <a:cs typeface="B Nazanin" panose="00000400000000000000" pitchFamily="2" charset="-78"/>
              </a:rPr>
              <a:t>خون</a:t>
            </a:r>
            <a:r>
              <a:rPr lang="fa-IR" altLang="en-US" sz="2000" dirty="0" smtClean="0">
                <a:solidFill>
                  <a:srgbClr val="000000"/>
                </a:solidFill>
                <a:ea typeface="Arial" panose="020B0604020202020204" pitchFamily="34" charset="0"/>
                <a:cs typeface="B Nazanin" panose="00000400000000000000" pitchFamily="2" charset="-78"/>
              </a:rPr>
              <a:t> </a:t>
            </a:r>
            <a:r>
              <a:rPr lang="en-US" altLang="en-US" sz="2000" dirty="0" smtClean="0">
                <a:solidFill>
                  <a:srgbClr val="000000"/>
                </a:solidFill>
                <a:ea typeface="Arial" panose="020B0604020202020204" pitchFamily="34" charset="0"/>
                <a:cs typeface="B Nazanin" panose="00000400000000000000" pitchFamily="2" charset="-78"/>
              </a:rPr>
              <a:t>  </a:t>
            </a:r>
            <a:r>
              <a:rPr lang="en-US" altLang="en-US" sz="2000" dirty="0">
                <a:solidFill>
                  <a:srgbClr val="000000"/>
                </a:solidFill>
                <a:latin typeface="Times New Roman" panose="02020603050405020304" pitchFamily="18" charset="0"/>
                <a:ea typeface="SimSun" panose="02010600030101010101" pitchFamily="2" charset="-122"/>
                <a:cs typeface="B Nazanin" panose="00000400000000000000" pitchFamily="2" charset="-78"/>
              </a:rPr>
              <a:t>(LDL, TG, </a:t>
            </a:r>
            <a:r>
              <a:rPr lang="en-US" altLang="en-US" sz="2000" dirty="0" smtClean="0">
                <a:solidFill>
                  <a:srgbClr val="000000"/>
                </a:solidFill>
                <a:latin typeface="Times New Roman" panose="02020603050405020304" pitchFamily="18" charset="0"/>
                <a:ea typeface="SimSun" panose="02010600030101010101" pitchFamily="2" charset="-122"/>
                <a:cs typeface="B Nazanin" panose="00000400000000000000" pitchFamily="2" charset="-78"/>
              </a:rPr>
              <a:t>Cholesterol</a:t>
            </a:r>
            <a:r>
              <a:rPr lang="en-US" altLang="en-US" sz="2000" dirty="0">
                <a:solidFill>
                  <a:srgbClr val="000000"/>
                </a:solidFill>
                <a:latin typeface="Times New Roman" panose="02020603050405020304" pitchFamily="18" charset="0"/>
                <a:ea typeface="SimSun" panose="02010600030101010101" pitchFamily="2" charset="-122"/>
                <a:cs typeface="B Nazanin" panose="00000400000000000000" pitchFamily="2" charset="-78"/>
              </a:rPr>
              <a:t>, HDL)</a:t>
            </a:r>
            <a:endParaRPr lang="en-US" sz="2000" dirty="0">
              <a:solidFill>
                <a:srgbClr val="000000"/>
              </a:solidFill>
            </a:endParaRPr>
          </a:p>
        </p:txBody>
      </p:sp>
      <p:graphicFrame>
        <p:nvGraphicFramePr>
          <p:cNvPr id="9" name="Table 8"/>
          <p:cNvGraphicFramePr>
            <a:graphicFrameLocks noGrp="1"/>
          </p:cNvGraphicFramePr>
          <p:nvPr>
            <p:extLst>
              <p:ext uri="{D42A27DB-BD31-4B8C-83A1-F6EECF244321}">
                <p14:modId xmlns:p14="http://schemas.microsoft.com/office/powerpoint/2010/main" val="2251972970"/>
              </p:ext>
            </p:extLst>
          </p:nvPr>
        </p:nvGraphicFramePr>
        <p:xfrm>
          <a:off x="147960" y="2852936"/>
          <a:ext cx="8775577" cy="3817487"/>
        </p:xfrm>
        <a:graphic>
          <a:graphicData uri="http://schemas.openxmlformats.org/drawingml/2006/table">
            <a:tbl>
              <a:tblPr rtl="1" firstRow="1" firstCol="1" bandRow="1"/>
              <a:tblGrid>
                <a:gridCol w="1069273">
                  <a:extLst>
                    <a:ext uri="{9D8B030D-6E8A-4147-A177-3AD203B41FA5}">
                      <a16:colId xmlns:a16="http://schemas.microsoft.com/office/drawing/2014/main" xmlns="" val="20000"/>
                    </a:ext>
                  </a:extLst>
                </a:gridCol>
                <a:gridCol w="1081880">
                  <a:extLst>
                    <a:ext uri="{9D8B030D-6E8A-4147-A177-3AD203B41FA5}">
                      <a16:colId xmlns:a16="http://schemas.microsoft.com/office/drawing/2014/main" xmlns="" val="20001"/>
                    </a:ext>
                  </a:extLst>
                </a:gridCol>
                <a:gridCol w="6624424">
                  <a:extLst>
                    <a:ext uri="{9D8B030D-6E8A-4147-A177-3AD203B41FA5}">
                      <a16:colId xmlns:a16="http://schemas.microsoft.com/office/drawing/2014/main" xmlns="" val="20002"/>
                    </a:ext>
                  </a:extLst>
                </a:gridCol>
              </a:tblGrid>
              <a:tr h="845953">
                <a:tc>
                  <a:txBody>
                    <a:bodyPr/>
                    <a:lstStyle/>
                    <a:p>
                      <a:pPr marL="0" marR="0" algn="ctr" rtl="1">
                        <a:spcBef>
                          <a:spcPts val="0"/>
                        </a:spcBef>
                        <a:spcAft>
                          <a:spcPts val="0"/>
                        </a:spcAft>
                      </a:pPr>
                      <a:r>
                        <a:rPr lang="ar-SA" sz="1400" b="1" dirty="0" smtClean="0">
                          <a:effectLst/>
                          <a:latin typeface="Times New Roman" panose="02020603050405020304" pitchFamily="18" charset="0"/>
                          <a:ea typeface="Times New Roman" panose="02020603050405020304" pitchFamily="18" charset="0"/>
                          <a:cs typeface="B Nazanin" panose="00000400000000000000" pitchFamily="2" charset="-78"/>
                        </a:rPr>
                        <a:t>منحني </a:t>
                      </a:r>
                      <a:r>
                        <a:rPr lang="ar-SA" sz="1400" b="1" dirty="0">
                          <a:effectLst/>
                          <a:latin typeface="Times New Roman" panose="02020603050405020304" pitchFamily="18" charset="0"/>
                          <a:ea typeface="Times New Roman" panose="02020603050405020304" pitchFamily="18" charset="0"/>
                          <a:cs typeface="B Nazanin" panose="00000400000000000000" pitchFamily="2" charset="-78"/>
                        </a:rPr>
                        <a:t>وزن براي قد </a:t>
                      </a:r>
                      <a:r>
                        <a:rPr lang="ar-SA" sz="1400" b="1" dirty="0" smtClean="0">
                          <a:effectLst/>
                          <a:latin typeface="Times New Roman" panose="02020603050405020304" pitchFamily="18" charset="0"/>
                          <a:ea typeface="Times New Roman" panose="02020603050405020304" pitchFamily="18" charset="0"/>
                          <a:cs typeface="B Nazanin" panose="00000400000000000000" pitchFamily="2" charset="-78"/>
                        </a:rPr>
                        <a:t>يا</a:t>
                      </a:r>
                      <a:r>
                        <a:rPr lang="fa-IR" sz="1400" b="1" dirty="0" smtClean="0">
                          <a:effectLst/>
                          <a:latin typeface="Times New Roman" panose="02020603050405020304" pitchFamily="18" charset="0"/>
                          <a:ea typeface="Times New Roman" panose="02020603050405020304" pitchFamily="18" charset="0"/>
                          <a:cs typeface="B Nazanin" panose="00000400000000000000" pitchFamily="2" charset="-78"/>
                        </a:rPr>
                        <a:t> </a:t>
                      </a:r>
                      <a:r>
                        <a:rPr lang="ar-SA" sz="1400" b="1" dirty="0" smtClean="0">
                          <a:effectLst/>
                          <a:latin typeface="Times New Roman" panose="02020603050405020304" pitchFamily="18" charset="0"/>
                          <a:ea typeface="Times New Roman" panose="02020603050405020304" pitchFamily="18" charset="0"/>
                          <a:cs typeface="B Nazanin" panose="00000400000000000000" pitchFamily="2" charset="-78"/>
                        </a:rPr>
                        <a:t> </a:t>
                      </a:r>
                      <a:r>
                        <a:rPr lang="en-US" sz="1400" b="1" dirty="0" smtClean="0">
                          <a:effectLst/>
                          <a:latin typeface="Times New Roman" panose="02020603050405020304" pitchFamily="18" charset="0"/>
                          <a:ea typeface="Times New Roman" panose="02020603050405020304" pitchFamily="18" charset="0"/>
                          <a:cs typeface="B Nazanin" panose="00000400000000000000" pitchFamily="2" charset="-78"/>
                        </a:rPr>
                        <a:t>BMI</a:t>
                      </a:r>
                      <a:r>
                        <a:rPr lang="fa-IR" sz="1400" b="1" dirty="0" smtClean="0">
                          <a:effectLst/>
                          <a:latin typeface="Times New Roman" panose="02020603050405020304" pitchFamily="18" charset="0"/>
                          <a:ea typeface="Times New Roman" panose="02020603050405020304" pitchFamily="18" charset="0"/>
                          <a:cs typeface="B Nazanin" panose="00000400000000000000" pitchFamily="2" charset="-78"/>
                        </a:rPr>
                        <a:t> </a:t>
                      </a:r>
                      <a:r>
                        <a:rPr lang="ar-SA" sz="1400" b="1" dirty="0" smtClean="0">
                          <a:effectLst/>
                          <a:latin typeface="Times New Roman" panose="02020603050405020304" pitchFamily="18" charset="0"/>
                          <a:ea typeface="Times New Roman" panose="02020603050405020304" pitchFamily="18" charset="0"/>
                          <a:cs typeface="B Nazanin" panose="00000400000000000000" pitchFamily="2" charset="-78"/>
                        </a:rPr>
                        <a:t> </a:t>
                      </a:r>
                      <a:r>
                        <a:rPr lang="ar-SA" sz="1400" b="1" dirty="0">
                          <a:effectLst/>
                          <a:latin typeface="Times New Roman" panose="02020603050405020304" pitchFamily="18" charset="0"/>
                          <a:ea typeface="Times New Roman" panose="02020603050405020304" pitchFamily="18" charset="0"/>
                          <a:cs typeface="B Nazanin" panose="00000400000000000000" pitchFamily="2" charset="-78"/>
                        </a:rPr>
                        <a:t>براي </a:t>
                      </a:r>
                      <a:r>
                        <a:rPr lang="ar-SA" sz="1400" b="1" dirty="0" smtClean="0">
                          <a:effectLst/>
                          <a:latin typeface="Times New Roman" panose="02020603050405020304" pitchFamily="18" charset="0"/>
                          <a:ea typeface="Times New Roman" panose="02020603050405020304" pitchFamily="18" charset="0"/>
                          <a:cs typeface="B Nazanin" panose="00000400000000000000" pitchFamily="2" charset="-78"/>
                        </a:rPr>
                        <a:t>سن</a:t>
                      </a:r>
                      <a:endParaRPr lang="en-US" sz="14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59920" marR="599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marL="0" marR="0" algn="ctr" rtl="1">
                        <a:spcBef>
                          <a:spcPts val="0"/>
                        </a:spcBef>
                        <a:spcAft>
                          <a:spcPts val="0"/>
                        </a:spcAft>
                      </a:pPr>
                      <a:r>
                        <a:rPr lang="ar-SA" sz="1600" b="1" dirty="0">
                          <a:effectLst/>
                          <a:latin typeface="Times New Roman" panose="02020603050405020304" pitchFamily="18" charset="0"/>
                          <a:ea typeface="Times New Roman" panose="02020603050405020304" pitchFamily="18" charset="0"/>
                          <a:cs typeface="B Nazanin" panose="00000400000000000000" pitchFamily="2" charset="-78"/>
                        </a:rPr>
                        <a:t>طبقه‌بندي</a:t>
                      </a:r>
                      <a:endParaRPr lang="en-US" sz="16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59920" marR="599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marL="0" marR="0" algn="ctr" rtl="1">
                        <a:spcBef>
                          <a:spcPts val="0"/>
                        </a:spcBef>
                        <a:spcAft>
                          <a:spcPts val="0"/>
                        </a:spcAft>
                      </a:pPr>
                      <a:r>
                        <a:rPr lang="ar-SA" sz="1600" b="1" dirty="0">
                          <a:effectLst/>
                          <a:latin typeface="Times New Roman" panose="02020603050405020304" pitchFamily="18" charset="0"/>
                          <a:ea typeface="Times New Roman" panose="02020603050405020304" pitchFamily="18" charset="0"/>
                          <a:cs typeface="B Nazanin" panose="00000400000000000000" pitchFamily="2" charset="-78"/>
                        </a:rPr>
                        <a:t>توصيه‌ها/ اقدام</a:t>
                      </a:r>
                      <a:endParaRPr lang="en-US" sz="16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59920" marR="599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extLst>
                  <a:ext uri="{0D108BD9-81ED-4DB2-BD59-A6C34878D82A}">
                    <a16:rowId xmlns:a16="http://schemas.microsoft.com/office/drawing/2014/main" xmlns="" val="10000"/>
                  </a:ext>
                </a:extLst>
              </a:tr>
              <a:tr h="1107109">
                <a:tc>
                  <a:txBody>
                    <a:bodyPr/>
                    <a:lstStyle/>
                    <a:p>
                      <a:pPr marL="0" marR="0" algn="r" rtl="1">
                        <a:spcBef>
                          <a:spcPts val="0"/>
                        </a:spcBef>
                        <a:spcAft>
                          <a:spcPts val="0"/>
                        </a:spcAft>
                      </a:pPr>
                      <a:r>
                        <a:rPr lang="ar-SA" sz="1400" b="1" dirty="0">
                          <a:effectLst/>
                          <a:latin typeface="IDLotusBold"/>
                          <a:ea typeface="Times New Roman" panose="02020603050405020304" pitchFamily="18" charset="0"/>
                          <a:cs typeface="B Nazanin" panose="00000400000000000000" pitchFamily="2" charset="-78"/>
                        </a:rPr>
                        <a:t>بالاي  </a:t>
                      </a:r>
                      <a:r>
                        <a:rPr lang="en-US" sz="1400" b="1" dirty="0">
                          <a:effectLst/>
                          <a:latin typeface="IDLotusBold"/>
                          <a:ea typeface="Times New Roman" panose="02020603050405020304" pitchFamily="18" charset="0"/>
                          <a:cs typeface="B Nazanin" panose="00000400000000000000" pitchFamily="2" charset="-78"/>
                        </a:rPr>
                        <a:t>   </a:t>
                      </a:r>
                      <a:r>
                        <a:rPr lang="en-US" sz="1400" b="1" dirty="0">
                          <a:effectLst/>
                          <a:latin typeface="Calibri" panose="020F0502020204030204" pitchFamily="34" charset="0"/>
                          <a:ea typeface="Times New Roman" panose="02020603050405020304" pitchFamily="18" charset="0"/>
                          <a:cs typeface="B Nazanin" panose="00000400000000000000" pitchFamily="2" charset="-78"/>
                        </a:rPr>
                        <a:t>+</a:t>
                      </a:r>
                      <a:r>
                        <a:rPr lang="en-US" sz="1400" b="1" dirty="0">
                          <a:effectLst/>
                          <a:latin typeface="IDLotusBold"/>
                          <a:ea typeface="Times New Roman" panose="02020603050405020304" pitchFamily="18" charset="0"/>
                          <a:cs typeface="B Nazanin" panose="00000400000000000000" pitchFamily="2" charset="-78"/>
                        </a:rPr>
                        <a:t>3 </a:t>
                      </a:r>
                      <a:r>
                        <a:rPr lang="en-US" sz="1400" b="1" dirty="0" smtClean="0">
                          <a:effectLst/>
                          <a:latin typeface="IDLotusBold"/>
                          <a:ea typeface="Times New Roman" panose="02020603050405020304" pitchFamily="18" charset="0"/>
                          <a:cs typeface="B Nazanin" panose="00000400000000000000" pitchFamily="2" charset="-78"/>
                        </a:rPr>
                        <a:t>z-score</a:t>
                      </a:r>
                      <a:r>
                        <a:rPr lang="en-US" sz="1400" dirty="0" smtClean="0">
                          <a:effectLst/>
                          <a:latin typeface="B Nazanin" panose="00000400000000000000" pitchFamily="2" charset="-78"/>
                          <a:ea typeface="Times New Roman" panose="02020603050405020304" pitchFamily="18" charset="0"/>
                          <a:cs typeface="Lotus" panose="00000400000000000000" pitchFamily="2" charset="-78"/>
                        </a:rPr>
                        <a:t> </a:t>
                      </a:r>
                      <a:endParaRPr lang="en-US" sz="14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59920" marR="599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rtl="1">
                        <a:spcBef>
                          <a:spcPts val="0"/>
                        </a:spcBef>
                        <a:spcAft>
                          <a:spcPts val="0"/>
                        </a:spcAft>
                      </a:pPr>
                      <a:r>
                        <a:rPr lang="ar-SA" sz="1400" b="1" dirty="0">
                          <a:effectLst/>
                          <a:latin typeface="Times New Roman" panose="02020603050405020304" pitchFamily="18" charset="0"/>
                          <a:ea typeface="Times New Roman" panose="02020603050405020304" pitchFamily="18" charset="0"/>
                          <a:cs typeface="B Nazanin" panose="00000400000000000000" pitchFamily="2" charset="-78"/>
                        </a:rPr>
                        <a:t>چاق </a:t>
                      </a:r>
                      <a:r>
                        <a:rPr lang="ar-SA" sz="1400" b="1" dirty="0" smtClean="0">
                          <a:effectLst/>
                          <a:latin typeface="Times New Roman" panose="02020603050405020304" pitchFamily="18" charset="0"/>
                          <a:ea typeface="Times New Roman" panose="02020603050405020304" pitchFamily="18" charset="0"/>
                          <a:cs typeface="B Nazanin" panose="00000400000000000000" pitchFamily="2" charset="-78"/>
                        </a:rPr>
                        <a:t>(</a:t>
                      </a:r>
                      <a:r>
                        <a:rPr lang="en-US" sz="1400" b="1" dirty="0" smtClean="0">
                          <a:effectLst/>
                          <a:latin typeface="Times New Roman" panose="02020603050405020304" pitchFamily="18" charset="0"/>
                          <a:ea typeface="Times New Roman" panose="02020603050405020304" pitchFamily="18" charset="0"/>
                          <a:cs typeface="B Nazanin" panose="00000400000000000000" pitchFamily="2" charset="-78"/>
                        </a:rPr>
                        <a:t>Obese</a:t>
                      </a:r>
                      <a:r>
                        <a:rPr lang="ar-SA" sz="1400" b="1" dirty="0" smtClean="0">
                          <a:effectLst/>
                          <a:latin typeface="Times New Roman" panose="02020603050405020304" pitchFamily="18" charset="0"/>
                          <a:ea typeface="Times New Roman" panose="02020603050405020304" pitchFamily="18" charset="0"/>
                          <a:cs typeface="B Nazanin" panose="00000400000000000000" pitchFamily="2" charset="-78"/>
                        </a:rPr>
                        <a:t>)</a:t>
                      </a:r>
                      <a:endParaRPr lang="en-US" sz="14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59920" marR="599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rowSpan="2">
                  <a:txBody>
                    <a:bodyPr/>
                    <a:lstStyle/>
                    <a:p>
                      <a:pPr marL="342900" marR="0" lvl="0" indent="-342900" algn="just" rtl="1">
                        <a:lnSpc>
                          <a:spcPct val="115000"/>
                        </a:lnSpc>
                        <a:spcBef>
                          <a:spcPts val="0"/>
                        </a:spcBef>
                        <a:spcAft>
                          <a:spcPts val="0"/>
                        </a:spcAft>
                        <a:buFont typeface="Wingdings" panose="05000000000000000000" pitchFamily="2" charset="2"/>
                        <a:buChar char="v"/>
                        <a:tabLst>
                          <a:tab pos="228600" algn="l"/>
                          <a:tab pos="1348740" algn="l"/>
                        </a:tabLst>
                      </a:pPr>
                      <a:r>
                        <a:rPr lang="fa-IR" sz="1400" b="1" dirty="0" smtClean="0">
                          <a:effectLst/>
                          <a:latin typeface="Times New Roman" panose="02020603050405020304" pitchFamily="18" charset="0"/>
                          <a:ea typeface="Times New Roman" panose="02020603050405020304" pitchFamily="18" charset="0"/>
                          <a:cs typeface="B Nazanin" panose="00000400000000000000" pitchFamily="2" charset="-78"/>
                        </a:rPr>
                        <a:t>وضعیت تغذیه ای کودک ارزیابی شود، </a:t>
                      </a:r>
                      <a:r>
                        <a:rPr lang="ar-SA" sz="1400" b="1" dirty="0" smtClean="0">
                          <a:effectLst/>
                          <a:latin typeface="Times New Roman" panose="02020603050405020304" pitchFamily="18" charset="0"/>
                          <a:ea typeface="Times New Roman" panose="02020603050405020304" pitchFamily="18" charset="0"/>
                          <a:cs typeface="B Nazanin" panose="00000400000000000000" pitchFamily="2" charset="-78"/>
                        </a:rPr>
                        <a:t>معاينه </a:t>
                      </a:r>
                      <a:r>
                        <a:rPr lang="ar-SA" sz="1400" b="1" dirty="0">
                          <a:effectLst/>
                          <a:latin typeface="Times New Roman" panose="02020603050405020304" pitchFamily="18" charset="0"/>
                          <a:ea typeface="Times New Roman" panose="02020603050405020304" pitchFamily="18" charset="0"/>
                          <a:cs typeface="B Nazanin" panose="00000400000000000000" pitchFamily="2" charset="-78"/>
                        </a:rPr>
                        <a:t>فيزيكي </a:t>
                      </a:r>
                      <a:r>
                        <a:rPr lang="ar-SA" sz="1400" b="1" dirty="0" smtClean="0">
                          <a:effectLst/>
                          <a:latin typeface="Times New Roman" panose="02020603050405020304" pitchFamily="18" charset="0"/>
                          <a:ea typeface="Times New Roman" panose="02020603050405020304" pitchFamily="18" charset="0"/>
                          <a:cs typeface="B Nazanin" panose="00000400000000000000" pitchFamily="2" charset="-78"/>
                        </a:rPr>
                        <a:t>كامل</a:t>
                      </a:r>
                      <a:r>
                        <a:rPr lang="fa-IR" sz="1400" b="1" dirty="0" smtClean="0">
                          <a:effectLst/>
                          <a:latin typeface="Times New Roman" panose="02020603050405020304" pitchFamily="18" charset="0"/>
                          <a:ea typeface="Times New Roman" panose="02020603050405020304" pitchFamily="18" charset="0"/>
                          <a:cs typeface="B Nazanin" panose="00000400000000000000" pitchFamily="2" charset="-78"/>
                        </a:rPr>
                        <a:t> و کودک از نظر وجود بیماری بررسی شود.</a:t>
                      </a:r>
                    </a:p>
                    <a:p>
                      <a:pPr marL="342900" marR="0" lvl="0" indent="-342900" algn="just" rtl="1">
                        <a:lnSpc>
                          <a:spcPct val="115000"/>
                        </a:lnSpc>
                        <a:spcBef>
                          <a:spcPts val="0"/>
                        </a:spcBef>
                        <a:spcAft>
                          <a:spcPts val="0"/>
                        </a:spcAft>
                        <a:buFont typeface="Wingdings" panose="05000000000000000000" pitchFamily="2" charset="2"/>
                        <a:buChar char="v"/>
                        <a:tabLst>
                          <a:tab pos="228600" algn="l"/>
                          <a:tab pos="1348740" algn="l"/>
                        </a:tabLst>
                      </a:pPr>
                      <a:r>
                        <a:rPr lang="fa-IR" sz="1400" b="1" dirty="0" smtClean="0">
                          <a:effectLst/>
                          <a:latin typeface="Times New Roman" panose="02020603050405020304" pitchFamily="18" charset="0"/>
                          <a:ea typeface="Times New Roman" panose="02020603050405020304" pitchFamily="18" charset="0"/>
                          <a:cs typeface="B Nazanin" panose="00000400000000000000" pitchFamily="2" charset="-78"/>
                        </a:rPr>
                        <a:t>در صورت وجود بیماری، هر گونه مورد غیر طبیعی در شرح حال و یا معاینه</a:t>
                      </a:r>
                      <a:r>
                        <a:rPr lang="ar-SA" sz="1400" b="1" dirty="0" smtClean="0">
                          <a:effectLst/>
                          <a:latin typeface="Times New Roman" panose="02020603050405020304" pitchFamily="18" charset="0"/>
                          <a:ea typeface="Times New Roman" panose="02020603050405020304" pitchFamily="18" charset="0"/>
                          <a:cs typeface="B Nazanin" panose="00000400000000000000" pitchFamily="2" charset="-78"/>
                        </a:rPr>
                        <a:t> </a:t>
                      </a:r>
                      <a:r>
                        <a:rPr lang="fa-IR" sz="1400" b="1" dirty="0" smtClean="0">
                          <a:effectLst/>
                          <a:latin typeface="Times New Roman" panose="02020603050405020304" pitchFamily="18" charset="0"/>
                          <a:ea typeface="Times New Roman" panose="02020603050405020304" pitchFamily="18" charset="0"/>
                          <a:cs typeface="B Nazanin" panose="00000400000000000000" pitchFamily="2" charset="-78"/>
                        </a:rPr>
                        <a:t>فیزیکی به متخصص کودکان</a:t>
                      </a:r>
                      <a:r>
                        <a:rPr lang="fa-IR" sz="1400" b="1" baseline="0" dirty="0" smtClean="0">
                          <a:effectLst/>
                          <a:latin typeface="Times New Roman" panose="02020603050405020304" pitchFamily="18" charset="0"/>
                          <a:ea typeface="Times New Roman" panose="02020603050405020304" pitchFamily="18" charset="0"/>
                          <a:cs typeface="B Nazanin" panose="00000400000000000000" pitchFamily="2" charset="-78"/>
                        </a:rPr>
                        <a:t> ارجاع دهید. </a:t>
                      </a:r>
                    </a:p>
                    <a:p>
                      <a:pPr marL="342900" marR="0" lvl="0" indent="-342900" algn="just" rtl="1">
                        <a:lnSpc>
                          <a:spcPct val="115000"/>
                        </a:lnSpc>
                        <a:spcBef>
                          <a:spcPts val="0"/>
                        </a:spcBef>
                        <a:spcAft>
                          <a:spcPts val="0"/>
                        </a:spcAft>
                        <a:buFont typeface="Wingdings" panose="05000000000000000000" pitchFamily="2" charset="2"/>
                        <a:buChar char="v"/>
                        <a:tabLst>
                          <a:tab pos="228600" algn="l"/>
                          <a:tab pos="1348740" algn="l"/>
                        </a:tabLst>
                      </a:pPr>
                      <a:r>
                        <a:rPr lang="fa-IR" sz="1400" b="1" baseline="0" dirty="0" smtClean="0">
                          <a:effectLst/>
                          <a:latin typeface="Times New Roman" panose="02020603050405020304" pitchFamily="18" charset="0"/>
                          <a:ea typeface="Times New Roman" panose="02020603050405020304" pitchFamily="18" charset="0"/>
                          <a:cs typeface="B Nazanin" panose="00000400000000000000" pitchFamily="2" charset="-78"/>
                        </a:rPr>
                        <a:t>در موارد معاینه طبیعی، آزمایش های اولیه درخواست شود. </a:t>
                      </a:r>
                      <a:r>
                        <a:rPr lang="ar-SA" sz="1400" b="1" dirty="0" smtClean="0">
                          <a:effectLst/>
                          <a:latin typeface="Times New Roman" panose="02020603050405020304" pitchFamily="18" charset="0"/>
                          <a:ea typeface="Times New Roman" panose="02020603050405020304" pitchFamily="18" charset="0"/>
                          <a:cs typeface="B Nazanin" panose="00000400000000000000" pitchFamily="2" charset="-78"/>
                        </a:rPr>
                        <a:t>*</a:t>
                      </a:r>
                      <a:r>
                        <a:rPr lang="fa-IR" sz="1400" b="1" dirty="0" smtClean="0">
                          <a:effectLst/>
                          <a:latin typeface="Times New Roman" panose="02020603050405020304" pitchFamily="18" charset="0"/>
                          <a:ea typeface="Times New Roman" panose="02020603050405020304" pitchFamily="18" charset="0"/>
                          <a:cs typeface="B Nazanin" panose="00000400000000000000" pitchFamily="2" charset="-78"/>
                        </a:rPr>
                        <a:t>*</a:t>
                      </a:r>
                    </a:p>
                    <a:p>
                      <a:pPr marL="342900" marR="0" lvl="0" indent="-342900" algn="just" rtl="1">
                        <a:lnSpc>
                          <a:spcPct val="115000"/>
                        </a:lnSpc>
                        <a:spcBef>
                          <a:spcPts val="0"/>
                        </a:spcBef>
                        <a:spcAft>
                          <a:spcPts val="0"/>
                        </a:spcAft>
                        <a:buFont typeface="Wingdings" panose="05000000000000000000" pitchFamily="2" charset="2"/>
                        <a:buChar char="v"/>
                        <a:tabLst>
                          <a:tab pos="228600" algn="l"/>
                          <a:tab pos="1348740" algn="l"/>
                        </a:tabLst>
                      </a:pPr>
                      <a:r>
                        <a:rPr lang="fa-IR" sz="1400" b="1" dirty="0" smtClean="0">
                          <a:effectLst/>
                          <a:latin typeface="IDLotusBold"/>
                          <a:ea typeface="Wingdings-Regular"/>
                          <a:cs typeface="B Nazanin" panose="00000400000000000000" pitchFamily="2" charset="-78"/>
                        </a:rPr>
                        <a:t>در صورت غیر طبیعی بودن آزمایش های درخواستی، کودک را به پزشک متخصص کودکان ارجاع دهيد. </a:t>
                      </a:r>
                      <a:r>
                        <a:rPr lang="fa-IR" sz="1400" b="1" dirty="0" smtClean="0">
                          <a:effectLst/>
                          <a:latin typeface="Times New Roman" panose="02020603050405020304" pitchFamily="18" charset="0"/>
                          <a:ea typeface="Times New Roman" panose="02020603050405020304" pitchFamily="18" charset="0"/>
                          <a:cs typeface="B Nazanin" panose="00000400000000000000" pitchFamily="2" charset="-78"/>
                        </a:rPr>
                        <a:t> </a:t>
                      </a:r>
                    </a:p>
                    <a:p>
                      <a:pPr marL="342900" marR="0" lvl="0" indent="-342900" algn="just" rtl="1">
                        <a:lnSpc>
                          <a:spcPct val="115000"/>
                        </a:lnSpc>
                        <a:spcBef>
                          <a:spcPts val="0"/>
                        </a:spcBef>
                        <a:spcAft>
                          <a:spcPts val="0"/>
                        </a:spcAft>
                        <a:buFont typeface="Wingdings" panose="05000000000000000000" pitchFamily="2" charset="2"/>
                        <a:buChar char="v"/>
                        <a:tabLst>
                          <a:tab pos="228600" algn="l"/>
                          <a:tab pos="1348740" algn="l"/>
                        </a:tabLst>
                      </a:pPr>
                      <a:r>
                        <a:rPr lang="fa-IR" sz="1400" b="1" dirty="0" smtClean="0">
                          <a:effectLst/>
                          <a:latin typeface="IDLotusBold"/>
                          <a:ea typeface="Wingdings-Regular"/>
                          <a:cs typeface="B Nazanin" panose="00000400000000000000" pitchFamily="2" charset="-78"/>
                        </a:rPr>
                        <a:t>در </a:t>
                      </a:r>
                      <a:r>
                        <a:rPr lang="fa-IR" sz="1400" b="1" dirty="0">
                          <a:effectLst/>
                          <a:latin typeface="IDLotusBold"/>
                          <a:ea typeface="Wingdings-Regular"/>
                          <a:cs typeface="B Nazanin" panose="00000400000000000000" pitchFamily="2" charset="-78"/>
                        </a:rPr>
                        <a:t>صورت طبیعی بودن </a:t>
                      </a:r>
                      <a:r>
                        <a:rPr lang="fa-IR" sz="1400" b="1" dirty="0" smtClean="0">
                          <a:effectLst/>
                          <a:latin typeface="IDLotusBold"/>
                          <a:ea typeface="Wingdings-Regular"/>
                          <a:cs typeface="B Nazanin" panose="00000400000000000000" pitchFamily="2" charset="-78"/>
                        </a:rPr>
                        <a:t>آزمایش های </a:t>
                      </a:r>
                      <a:r>
                        <a:rPr lang="fa-IR" sz="1400" b="1" dirty="0">
                          <a:effectLst/>
                          <a:latin typeface="IDLotusBold"/>
                          <a:ea typeface="Wingdings-Regular"/>
                          <a:cs typeface="B Nazanin" panose="00000400000000000000" pitchFamily="2" charset="-78"/>
                        </a:rPr>
                        <a:t>درخواستی، کودک را به کارشناس تغذیه ارجاع </a:t>
                      </a:r>
                      <a:r>
                        <a:rPr lang="fa-IR" sz="1400" b="1" dirty="0" smtClean="0">
                          <a:effectLst/>
                          <a:latin typeface="IDLotusBold"/>
                          <a:ea typeface="Wingdings-Regular"/>
                          <a:cs typeface="B Nazanin" panose="00000400000000000000" pitchFamily="2" charset="-78"/>
                        </a:rPr>
                        <a:t>دهید. </a:t>
                      </a:r>
                      <a:endParaRPr lang="en-US" sz="1400" b="1" dirty="0">
                        <a:effectLst/>
                        <a:latin typeface="Times New Roman" panose="02020603050405020304" pitchFamily="18" charset="0"/>
                        <a:ea typeface="Times New Roman" panose="02020603050405020304" pitchFamily="18" charset="0"/>
                        <a:cs typeface="B Nazanin" panose="00000400000000000000" pitchFamily="2" charset="-78"/>
                      </a:endParaRPr>
                    </a:p>
                    <a:p>
                      <a:pPr marL="342900" marR="0" lvl="0" indent="-342900" algn="just" rtl="1">
                        <a:lnSpc>
                          <a:spcPct val="115000"/>
                        </a:lnSpc>
                        <a:spcBef>
                          <a:spcPts val="0"/>
                        </a:spcBef>
                        <a:spcAft>
                          <a:spcPts val="0"/>
                        </a:spcAft>
                        <a:buFont typeface="Wingdings" panose="05000000000000000000" pitchFamily="2" charset="2"/>
                        <a:buChar char="v"/>
                        <a:tabLst>
                          <a:tab pos="228600" algn="l"/>
                          <a:tab pos="1348740" algn="l"/>
                        </a:tabLst>
                      </a:pPr>
                      <a:r>
                        <a:rPr lang="fa-IR" sz="1400" b="1" dirty="0" smtClean="0">
                          <a:effectLst/>
                          <a:latin typeface="IDLotusBold"/>
                          <a:ea typeface="Wingdings-Regular"/>
                          <a:cs typeface="B Nazanin" panose="00000400000000000000" pitchFamily="2" charset="-78"/>
                        </a:rPr>
                        <a:t>پیگیری این کودکان ماهی یک بار توسط مراقب سلامت/ بهورز به مدت 6 ماه برای کودک با اضافه وزن به مدت 3 ماه برای کودک چاق جهت اندازه گیری قد، وزن انجام شود. مشاوره تغذیه و اصلاح الگوی غذایی در این دوره های زمانی توسط کارشناس تغذیه انجام شود.پس از اتمام دوره های پیگیری در صورنی</a:t>
                      </a:r>
                      <a:r>
                        <a:rPr lang="fa-IR" sz="1400" b="1" baseline="0" dirty="0" smtClean="0">
                          <a:effectLst/>
                          <a:latin typeface="IDLotusBold"/>
                          <a:ea typeface="Wingdings-Regular"/>
                          <a:cs typeface="B Nazanin" panose="00000400000000000000" pitchFamily="2" charset="-78"/>
                        </a:rPr>
                        <a:t> که منحنی وزن برای قد در همین طبقه بندی قرار گیرد کارشناس تغذیه کودک را به پزشک ارجاع دهد و سپس پزشک در مورد ارجاع به متخصص کودکان تصمیم گیری کند.</a:t>
                      </a:r>
                      <a:endParaRPr lang="en-US" sz="1400" b="1" dirty="0">
                        <a:effectLst/>
                        <a:latin typeface="Times New Roman" panose="02020603050405020304" pitchFamily="18" charset="0"/>
                        <a:ea typeface="Times New Roman" panose="02020603050405020304" pitchFamily="18" charset="0"/>
                        <a:cs typeface="B Nazanin" panose="00000400000000000000" pitchFamily="2" charset="-78"/>
                      </a:endParaRPr>
                    </a:p>
                  </a:txBody>
                  <a:tcPr marL="59920" marR="599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xmlns="" val="10004"/>
                  </a:ext>
                </a:extLst>
              </a:tr>
              <a:tr h="1856938">
                <a:tc>
                  <a:txBody>
                    <a:bodyPr/>
                    <a:lstStyle/>
                    <a:p>
                      <a:pPr marL="0" marR="0" algn="r" rtl="1">
                        <a:spcBef>
                          <a:spcPts val="0"/>
                        </a:spcBef>
                        <a:spcAft>
                          <a:spcPts val="0"/>
                        </a:spcAft>
                      </a:pPr>
                      <a:r>
                        <a:rPr lang="ar-SA" sz="1400" b="1" dirty="0">
                          <a:effectLst/>
                          <a:latin typeface="IDLotusBold"/>
                          <a:ea typeface="Times New Roman" panose="02020603050405020304" pitchFamily="18" charset="0"/>
                          <a:cs typeface="B Nazanin" panose="00000400000000000000" pitchFamily="2" charset="-78"/>
                        </a:rPr>
                        <a:t>بيشتر از </a:t>
                      </a:r>
                      <a:r>
                        <a:rPr lang="en-US" sz="1400" dirty="0" smtClean="0">
                          <a:effectLst/>
                          <a:latin typeface="Times New Roman" panose="02020603050405020304" pitchFamily="18" charset="0"/>
                          <a:ea typeface="Times New Roman" panose="02020603050405020304" pitchFamily="18" charset="0"/>
                          <a:cs typeface="B Nazanin" panose="00000400000000000000" pitchFamily="2" charset="-78"/>
                        </a:rPr>
                        <a:t>+</a:t>
                      </a:r>
                      <a:r>
                        <a:rPr lang="en-US" sz="1400" dirty="0">
                          <a:effectLst/>
                          <a:latin typeface="IDLotusBold"/>
                          <a:ea typeface="Times New Roman" panose="02020603050405020304" pitchFamily="18" charset="0"/>
                          <a:cs typeface="B Nazanin" panose="00000400000000000000" pitchFamily="2" charset="-78"/>
                        </a:rPr>
                        <a:t>2 z-score </a:t>
                      </a:r>
                      <a:r>
                        <a:rPr lang="ar-SA" sz="1400" b="1" dirty="0">
                          <a:effectLst/>
                          <a:latin typeface="IDLotusBold"/>
                          <a:ea typeface="Times New Roman" panose="02020603050405020304" pitchFamily="18" charset="0"/>
                          <a:cs typeface="B Nazanin" panose="00000400000000000000" pitchFamily="2" charset="-78"/>
                        </a:rPr>
                        <a:t> تا مساوي </a:t>
                      </a:r>
                      <a:r>
                        <a:rPr lang="fa-IR" sz="1400" b="1" dirty="0" smtClean="0">
                          <a:effectLst/>
                          <a:latin typeface="IDLotusBold"/>
                          <a:ea typeface="Times New Roman" panose="02020603050405020304" pitchFamily="18" charset="0"/>
                          <a:cs typeface="B Nazanin" panose="00000400000000000000" pitchFamily="2" charset="-78"/>
                        </a:rPr>
                        <a:t> </a:t>
                      </a:r>
                      <a:r>
                        <a:rPr lang="en-US" sz="1400" dirty="0" smtClean="0">
                          <a:effectLst/>
                          <a:latin typeface="IDLotusBold"/>
                          <a:ea typeface="Times New Roman" panose="02020603050405020304" pitchFamily="18" charset="0"/>
                          <a:cs typeface="B Nazanin" panose="00000400000000000000" pitchFamily="2" charset="-78"/>
                        </a:rPr>
                        <a:t>3 </a:t>
                      </a:r>
                      <a:r>
                        <a:rPr lang="en-US" sz="1400" dirty="0">
                          <a:effectLst/>
                          <a:latin typeface="IDLotusBold"/>
                          <a:ea typeface="Times New Roman" panose="02020603050405020304" pitchFamily="18" charset="0"/>
                          <a:cs typeface="B Nazanin" panose="00000400000000000000" pitchFamily="2" charset="-78"/>
                        </a:rPr>
                        <a:t>z-score</a:t>
                      </a:r>
                      <a:r>
                        <a:rPr lang="ar-SA" sz="1400" b="1" dirty="0">
                          <a:effectLst/>
                          <a:latin typeface="IDLotusBold"/>
                          <a:ea typeface="Times New Roman" panose="02020603050405020304" pitchFamily="18" charset="0"/>
                          <a:cs typeface="B Nazanin" panose="00000400000000000000" pitchFamily="2" charset="-78"/>
                        </a:rPr>
                        <a:t>+</a:t>
                      </a:r>
                      <a:endParaRPr lang="en-US" sz="14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59920" marR="599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rtl="1">
                        <a:spcBef>
                          <a:spcPts val="0"/>
                        </a:spcBef>
                        <a:spcAft>
                          <a:spcPts val="0"/>
                        </a:spcAft>
                      </a:pPr>
                      <a:r>
                        <a:rPr lang="ar-SA" sz="1400" b="1" dirty="0">
                          <a:effectLst/>
                          <a:latin typeface="IDLotusBold"/>
                          <a:ea typeface="Times New Roman" panose="02020603050405020304" pitchFamily="18" charset="0"/>
                          <a:cs typeface="B Nazanin" panose="00000400000000000000" pitchFamily="2" charset="-78"/>
                        </a:rPr>
                        <a:t>اضافه</a:t>
                      </a:r>
                      <a:r>
                        <a:rPr lang="ar-SA" sz="1400" b="1" dirty="0">
                          <a:effectLst/>
                          <a:latin typeface="IDLotusBold"/>
                          <a:ea typeface="Times New Roman" panose="02020603050405020304" pitchFamily="18" charset="0"/>
                          <a:cs typeface="IDLotusBold"/>
                        </a:rPr>
                        <a:t> </a:t>
                      </a:r>
                      <a:r>
                        <a:rPr lang="ar-SA" sz="1400" b="1" dirty="0">
                          <a:effectLst/>
                          <a:latin typeface="IDLotusBold"/>
                          <a:ea typeface="Times New Roman" panose="02020603050405020304" pitchFamily="18" charset="0"/>
                          <a:cs typeface="B Nazanin" panose="00000400000000000000" pitchFamily="2" charset="-78"/>
                        </a:rPr>
                        <a:t>وزن </a:t>
                      </a:r>
                      <a:r>
                        <a:rPr lang="ar-SA" sz="1400" b="1" dirty="0">
                          <a:effectLst/>
                          <a:latin typeface="IDLotusBold"/>
                          <a:ea typeface="Times New Roman" panose="02020603050405020304" pitchFamily="18" charset="0"/>
                          <a:cs typeface="IDLotusBold"/>
                        </a:rPr>
                        <a:t> </a:t>
                      </a:r>
                      <a:r>
                        <a:rPr lang="en-US" sz="1200" b="1" dirty="0">
                          <a:effectLst/>
                          <a:latin typeface="IDLotusBold"/>
                          <a:ea typeface="Times New Roman" panose="02020603050405020304" pitchFamily="18" charset="0"/>
                          <a:cs typeface="B Nazanin" panose="00000400000000000000" pitchFamily="2" charset="-78"/>
                        </a:rPr>
                        <a:t>(Overweight)</a:t>
                      </a:r>
                      <a:endParaRPr lang="en-US" sz="1200" dirty="0">
                        <a:effectLst/>
                        <a:latin typeface="Times New Roman" panose="02020603050405020304" pitchFamily="18" charset="0"/>
                        <a:ea typeface="Times New Roman" panose="02020603050405020304" pitchFamily="18" charset="0"/>
                        <a:cs typeface="Lotus" panose="00000400000000000000" pitchFamily="2" charset="-78"/>
                      </a:endParaRPr>
                    </a:p>
                    <a:p>
                      <a:pPr marL="0" marR="0" algn="ctr" rtl="1">
                        <a:spcBef>
                          <a:spcPts val="0"/>
                        </a:spcBef>
                        <a:spcAft>
                          <a:spcPts val="0"/>
                        </a:spcAft>
                      </a:pPr>
                      <a:r>
                        <a:rPr lang="ar-SA" sz="1400" b="1" dirty="0">
                          <a:effectLst/>
                          <a:latin typeface="Times New Roman" panose="02020603050405020304" pitchFamily="18" charset="0"/>
                          <a:ea typeface="Times New Roman" panose="02020603050405020304" pitchFamily="18" charset="0"/>
                          <a:cs typeface="B Nazanin" panose="00000400000000000000" pitchFamily="2" charset="-78"/>
                        </a:rPr>
                        <a:t> </a:t>
                      </a:r>
                      <a:endParaRPr lang="en-US" sz="14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59920" marR="599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vMerge="1">
                  <a:txBody>
                    <a:bodyPr/>
                    <a:lstStyle/>
                    <a:p>
                      <a:endParaRPr lang="en-US"/>
                    </a:p>
                  </a:txBody>
                  <a:tcPr/>
                </a:tc>
                <a:extLst>
                  <a:ext uri="{0D108BD9-81ED-4DB2-BD59-A6C34878D82A}">
                    <a16:rowId xmlns:a16="http://schemas.microsoft.com/office/drawing/2014/main" xmlns="" val="10005"/>
                  </a:ext>
                </a:extLst>
              </a:tr>
            </a:tbl>
          </a:graphicData>
        </a:graphic>
      </p:graphicFrame>
    </p:spTree>
    <p:extLst>
      <p:ext uri="{BB962C8B-B14F-4D97-AF65-F5344CB8AC3E}">
        <p14:creationId xmlns:p14="http://schemas.microsoft.com/office/powerpoint/2010/main" val="4033875362"/>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95537" y="116632"/>
            <a:ext cx="3600400" cy="2736304"/>
          </a:xfrm>
          <a:prstGeom prst="rect">
            <a:avLst/>
          </a:prstGeom>
          <a:effectLst>
            <a:glow rad="228600">
              <a:schemeClr val="accent1">
                <a:satMod val="175000"/>
                <a:alpha val="40000"/>
              </a:schemeClr>
            </a:glow>
          </a:effectLst>
          <a:scene3d>
            <a:camera prst="orthographicFront"/>
            <a:lightRig rig="threePt" dir="t"/>
          </a:scene3d>
          <a:sp3d>
            <a:bevelT w="152400" h="50800" prst="softRound"/>
          </a:sp3d>
        </p:spPr>
      </p:pic>
      <p:sp>
        <p:nvSpPr>
          <p:cNvPr id="3" name="5-Point Star 2"/>
          <p:cNvSpPr/>
          <p:nvPr/>
        </p:nvSpPr>
        <p:spPr bwMode="auto">
          <a:xfrm>
            <a:off x="2411760" y="1052736"/>
            <a:ext cx="144016" cy="156235"/>
          </a:xfrm>
          <a:prstGeom prst="star5">
            <a:avLst/>
          </a:prstGeom>
          <a:solidFill>
            <a:srgbClr val="FFC000"/>
          </a:solidFill>
          <a:ln w="12700" cap="sq"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mtClean="0">
              <a:solidFill>
                <a:srgbClr val="000000"/>
              </a:solidFill>
            </a:endParaRPr>
          </a:p>
        </p:txBody>
      </p:sp>
      <p:sp>
        <p:nvSpPr>
          <p:cNvPr id="6" name="Rectangle 5"/>
          <p:cNvSpPr/>
          <p:nvPr/>
        </p:nvSpPr>
        <p:spPr>
          <a:xfrm>
            <a:off x="304800" y="5562600"/>
            <a:ext cx="8568950" cy="1015663"/>
          </a:xfrm>
          <a:prstGeom prst="rect">
            <a:avLst/>
          </a:prstGeom>
        </p:spPr>
        <p:txBody>
          <a:bodyPr wrap="square">
            <a:spAutoFit/>
          </a:bodyPr>
          <a:lstStyle/>
          <a:p>
            <a:pPr algn="r" rtl="1" eaLnBrk="0" fontAlgn="base" hangingPunct="0">
              <a:spcBef>
                <a:spcPct val="0"/>
              </a:spcBef>
              <a:spcAft>
                <a:spcPts val="800"/>
              </a:spcAft>
            </a:pPr>
            <a:r>
              <a:rPr lang="en-US" altLang="en-US" sz="2000" dirty="0" smtClean="0">
                <a:solidFill>
                  <a:prstClr val="black"/>
                </a:solidFill>
                <a:latin typeface="Arial" panose="020B0604020202020204" pitchFamily="34" charset="0"/>
                <a:ea typeface="MinionPro-Regular" charset="-127"/>
                <a:cs typeface="B Nazanin" panose="00000400000000000000" pitchFamily="2" charset="-78"/>
              </a:rPr>
              <a:t>* </a:t>
            </a:r>
            <a:r>
              <a:rPr lang="fa-IR" altLang="en-US" sz="2000" dirty="0" smtClean="0">
                <a:solidFill>
                  <a:prstClr val="black"/>
                </a:solidFill>
                <a:latin typeface="Arial" panose="020B0604020202020204" pitchFamily="34" charset="0"/>
                <a:ea typeface="MinionPro-Regular" charset="-127"/>
                <a:cs typeface="B Nazanin" panose="00000400000000000000" pitchFamily="2" charset="-78"/>
              </a:rPr>
              <a:t> </a:t>
            </a:r>
            <a:r>
              <a:rPr lang="fa-IR" altLang="en-US" sz="2000" dirty="0" smtClean="0">
                <a:solidFill>
                  <a:prstClr val="black"/>
                </a:solidFill>
                <a:ea typeface="Arial" panose="020B0604020202020204" pitchFamily="34" charset="0"/>
                <a:cs typeface="B Nazanin" panose="00000400000000000000" pitchFamily="2" charset="-78"/>
              </a:rPr>
              <a:t>اگر</a:t>
            </a:r>
            <a:r>
              <a:rPr lang="en-US" altLang="en-US" sz="2000" dirty="0" smtClean="0">
                <a:solidFill>
                  <a:prstClr val="black"/>
                </a:solidFill>
                <a:latin typeface="Arial" panose="020B0604020202020204" pitchFamily="34" charset="0"/>
                <a:ea typeface="MinionPro-Regular" charset="-127"/>
                <a:cs typeface="B Nazanin" panose="00000400000000000000" pitchFamily="2" charset="-78"/>
              </a:rPr>
              <a:t> </a:t>
            </a:r>
            <a:r>
              <a:rPr lang="fa-IR" altLang="en-US" sz="2000" dirty="0">
                <a:solidFill>
                  <a:prstClr val="black"/>
                </a:solidFill>
                <a:ea typeface="Arial" panose="020B0604020202020204" pitchFamily="34" charset="0"/>
                <a:cs typeface="B Nazanin" panose="00000400000000000000" pitchFamily="2" charset="-78"/>
              </a:rPr>
              <a:t>نقطه</a:t>
            </a:r>
            <a:r>
              <a:rPr lang="en-US" altLang="en-US" sz="2000" dirty="0">
                <a:solidFill>
                  <a:prstClr val="black"/>
                </a:solidFill>
                <a:latin typeface="Arial" panose="020B0604020202020204" pitchFamily="34" charset="0"/>
                <a:ea typeface="MinionPro-Regular" charset="-127"/>
                <a:cs typeface="B Nazanin" panose="00000400000000000000" pitchFamily="2" charset="-78"/>
              </a:rPr>
              <a:t> </a:t>
            </a:r>
            <a:r>
              <a:rPr lang="fa-IR" altLang="en-US" sz="2000" dirty="0">
                <a:solidFill>
                  <a:prstClr val="black"/>
                </a:solidFill>
                <a:ea typeface="Arial" panose="020B0604020202020204" pitchFamily="34" charset="0"/>
                <a:cs typeface="B Nazanin" panose="00000400000000000000" pitchFamily="2" charset="-78"/>
              </a:rPr>
              <a:t>ي</a:t>
            </a:r>
            <a:r>
              <a:rPr lang="en-US" altLang="en-US" sz="2000" dirty="0">
                <a:solidFill>
                  <a:prstClr val="black"/>
                </a:solidFill>
                <a:latin typeface="Arial" panose="020B0604020202020204" pitchFamily="34" charset="0"/>
                <a:ea typeface="MinionPro-Regular" charset="-127"/>
                <a:cs typeface="B Nazanin" panose="00000400000000000000" pitchFamily="2" charset="-78"/>
              </a:rPr>
              <a:t> </a:t>
            </a:r>
            <a:r>
              <a:rPr lang="fa-IR" altLang="en-US" sz="2000" dirty="0">
                <a:solidFill>
                  <a:prstClr val="black"/>
                </a:solidFill>
                <a:ea typeface="Arial" panose="020B0604020202020204" pitchFamily="34" charset="0"/>
                <a:cs typeface="B Nazanin" panose="00000400000000000000" pitchFamily="2" charset="-78"/>
              </a:rPr>
              <a:t>ترسيم</a:t>
            </a:r>
            <a:r>
              <a:rPr lang="en-US" altLang="en-US" sz="2000" dirty="0">
                <a:solidFill>
                  <a:prstClr val="black"/>
                </a:solidFill>
                <a:latin typeface="Arial" panose="020B0604020202020204" pitchFamily="34" charset="0"/>
                <a:ea typeface="MinionPro-Regular" charset="-127"/>
                <a:cs typeface="B Nazanin" panose="00000400000000000000" pitchFamily="2" charset="-78"/>
              </a:rPr>
              <a:t> </a:t>
            </a:r>
            <a:r>
              <a:rPr lang="fa-IR" altLang="en-US" sz="2000" dirty="0">
                <a:solidFill>
                  <a:prstClr val="black"/>
                </a:solidFill>
                <a:ea typeface="Arial" panose="020B0604020202020204" pitchFamily="34" charset="0"/>
                <a:cs typeface="B Nazanin" panose="00000400000000000000" pitchFamily="2" charset="-78"/>
              </a:rPr>
              <a:t>شده</a:t>
            </a:r>
            <a:r>
              <a:rPr lang="en-US" altLang="en-US" sz="2000" dirty="0">
                <a:solidFill>
                  <a:prstClr val="black"/>
                </a:solidFill>
                <a:latin typeface="Arial" panose="020B0604020202020204" pitchFamily="34" charset="0"/>
                <a:ea typeface="MinionPro-Regular" charset="-127"/>
                <a:cs typeface="B Nazanin" panose="00000400000000000000" pitchFamily="2" charset="-78"/>
              </a:rPr>
              <a:t> </a:t>
            </a:r>
            <a:r>
              <a:rPr lang="fa-IR" altLang="en-US" sz="2000" dirty="0" smtClean="0">
                <a:solidFill>
                  <a:prstClr val="black"/>
                </a:solidFill>
                <a:ea typeface="Arial" panose="020B0604020202020204" pitchFamily="34" charset="0"/>
                <a:cs typeface="B Nazanin" panose="00000400000000000000" pitchFamily="2" charset="-78"/>
              </a:rPr>
              <a:t>بالاي</a:t>
            </a:r>
            <a:r>
              <a:rPr lang="en-US" altLang="en-US" sz="2000" dirty="0" smtClean="0">
                <a:solidFill>
                  <a:prstClr val="black"/>
                </a:solidFill>
                <a:latin typeface="Arial" panose="020B0604020202020204" pitchFamily="34" charset="0"/>
                <a:ea typeface="MinionPro-Regular" charset="-127"/>
                <a:cs typeface="B Nazanin" panose="00000400000000000000" pitchFamily="2" charset="-78"/>
              </a:rPr>
              <a:t> +1 </a:t>
            </a:r>
            <a:r>
              <a:rPr lang="en-US" altLang="en-US" sz="2000" dirty="0" smtClean="0">
                <a:solidFill>
                  <a:prstClr val="black"/>
                </a:solidFill>
                <a:latin typeface="MinionPro-Regular" charset="-127"/>
                <a:ea typeface="MinionPro-Regular" charset="-127"/>
                <a:cs typeface="B Nazanin" panose="00000400000000000000" pitchFamily="2" charset="-78"/>
              </a:rPr>
              <a:t>z</a:t>
            </a:r>
            <a:r>
              <a:rPr lang="en-US" altLang="en-US" sz="2000" dirty="0" smtClean="0">
                <a:solidFill>
                  <a:prstClr val="black"/>
                </a:solidFill>
                <a:latin typeface="Arial" panose="020B0604020202020204" pitchFamily="34" charset="0"/>
                <a:ea typeface="MinionPro-Regular" charset="-127"/>
                <a:cs typeface="B Nazanin" panose="00000400000000000000" pitchFamily="2" charset="-78"/>
              </a:rPr>
              <a:t>-</a:t>
            </a:r>
            <a:r>
              <a:rPr lang="en-US" altLang="en-US" sz="2000" dirty="0" smtClean="0">
                <a:solidFill>
                  <a:prstClr val="black"/>
                </a:solidFill>
                <a:latin typeface="MinionPro-Regular" charset="-127"/>
                <a:ea typeface="MinionPro-Regular" charset="-127"/>
                <a:cs typeface="B Nazanin" panose="00000400000000000000" pitchFamily="2" charset="-78"/>
              </a:rPr>
              <a:t>score </a:t>
            </a:r>
            <a:r>
              <a:rPr lang="fa-IR" altLang="en-US" sz="2000" dirty="0" smtClean="0">
                <a:solidFill>
                  <a:prstClr val="black"/>
                </a:solidFill>
                <a:ea typeface="Arial" panose="020B0604020202020204" pitchFamily="34" charset="0"/>
                <a:cs typeface="B Nazanin" panose="00000400000000000000" pitchFamily="2" charset="-78"/>
              </a:rPr>
              <a:t>و</a:t>
            </a:r>
            <a:r>
              <a:rPr lang="en-US" altLang="en-US" sz="2000" dirty="0" smtClean="0">
                <a:solidFill>
                  <a:prstClr val="black"/>
                </a:solidFill>
                <a:latin typeface="Arial" panose="020B0604020202020204" pitchFamily="34" charset="0"/>
                <a:ea typeface="MinionPro-Regular" charset="-127"/>
                <a:cs typeface="B Nazanin" panose="00000400000000000000" pitchFamily="2" charset="-78"/>
              </a:rPr>
              <a:t> </a:t>
            </a:r>
            <a:r>
              <a:rPr lang="fa-IR" altLang="en-US" sz="2000" dirty="0">
                <a:solidFill>
                  <a:prstClr val="black"/>
                </a:solidFill>
                <a:ea typeface="Arial" panose="020B0604020202020204" pitchFamily="34" charset="0"/>
                <a:cs typeface="B Nazanin" panose="00000400000000000000" pitchFamily="2" charset="-78"/>
              </a:rPr>
              <a:t>روند</a:t>
            </a:r>
            <a:r>
              <a:rPr lang="en-US" altLang="en-US" sz="2000" dirty="0">
                <a:solidFill>
                  <a:prstClr val="black"/>
                </a:solidFill>
                <a:latin typeface="Arial" panose="020B0604020202020204" pitchFamily="34" charset="0"/>
                <a:ea typeface="MinionPro-Regular" charset="-127"/>
                <a:cs typeface="B Nazanin" panose="00000400000000000000" pitchFamily="2" charset="-78"/>
              </a:rPr>
              <a:t> </a:t>
            </a:r>
            <a:r>
              <a:rPr lang="fa-IR" altLang="en-US" sz="2000" dirty="0">
                <a:solidFill>
                  <a:prstClr val="black"/>
                </a:solidFill>
                <a:ea typeface="Arial" panose="020B0604020202020204" pitchFamily="34" charset="0"/>
                <a:cs typeface="B Nazanin" panose="00000400000000000000" pitchFamily="2" charset="-78"/>
              </a:rPr>
              <a:t>آن</a:t>
            </a:r>
            <a:r>
              <a:rPr lang="en-US" altLang="en-US" sz="2000" dirty="0">
                <a:solidFill>
                  <a:prstClr val="black"/>
                </a:solidFill>
                <a:latin typeface="Arial" panose="020B0604020202020204" pitchFamily="34" charset="0"/>
                <a:ea typeface="MinionPro-Regular" charset="-127"/>
                <a:cs typeface="B Nazanin" panose="00000400000000000000" pitchFamily="2" charset="-78"/>
              </a:rPr>
              <a:t> </a:t>
            </a:r>
            <a:r>
              <a:rPr lang="fa-IR" altLang="en-US" sz="2000" dirty="0">
                <a:solidFill>
                  <a:prstClr val="black"/>
                </a:solidFill>
                <a:ea typeface="Arial" panose="020B0604020202020204" pitchFamily="34" charset="0"/>
                <a:cs typeface="B Nazanin" panose="00000400000000000000" pitchFamily="2" charset="-78"/>
              </a:rPr>
              <a:t>موازي</a:t>
            </a:r>
            <a:r>
              <a:rPr lang="en-US" altLang="en-US" sz="2000" dirty="0">
                <a:solidFill>
                  <a:prstClr val="black"/>
                </a:solidFill>
                <a:latin typeface="Arial" panose="020B0604020202020204" pitchFamily="34" charset="0"/>
                <a:ea typeface="MinionPro-Regular" charset="-127"/>
                <a:cs typeface="B Nazanin" panose="00000400000000000000" pitchFamily="2" charset="-78"/>
              </a:rPr>
              <a:t> </a:t>
            </a:r>
            <a:r>
              <a:rPr lang="fa-IR" altLang="en-US" sz="2000" dirty="0">
                <a:solidFill>
                  <a:prstClr val="black"/>
                </a:solidFill>
                <a:ea typeface="Arial" panose="020B0604020202020204" pitchFamily="34" charset="0"/>
                <a:cs typeface="B Nazanin" panose="00000400000000000000" pitchFamily="2" charset="-78"/>
              </a:rPr>
              <a:t>منحني</a:t>
            </a:r>
            <a:r>
              <a:rPr lang="en-US" altLang="en-US" sz="2000" dirty="0">
                <a:solidFill>
                  <a:prstClr val="black"/>
                </a:solidFill>
                <a:latin typeface="Arial" panose="020B0604020202020204" pitchFamily="34" charset="0"/>
                <a:ea typeface="MinionPro-Regular" charset="-127"/>
                <a:cs typeface="B Nazanin" panose="00000400000000000000" pitchFamily="2" charset="-78"/>
              </a:rPr>
              <a:t> </a:t>
            </a:r>
            <a:r>
              <a:rPr lang="fa-IR" altLang="en-US" sz="2000" dirty="0">
                <a:solidFill>
                  <a:prstClr val="black"/>
                </a:solidFill>
                <a:ea typeface="Arial" panose="020B0604020202020204" pitchFamily="34" charset="0"/>
                <a:cs typeface="B Nazanin" panose="00000400000000000000" pitchFamily="2" charset="-78"/>
              </a:rPr>
              <a:t>باشد</a:t>
            </a:r>
            <a:r>
              <a:rPr lang="en-US" altLang="en-US" sz="2000" dirty="0">
                <a:solidFill>
                  <a:prstClr val="black"/>
                </a:solidFill>
                <a:latin typeface="Arial" panose="020B0604020202020204" pitchFamily="34" charset="0"/>
                <a:ea typeface="MinionPro-Regular" charset="-127"/>
                <a:cs typeface="B Nazanin" panose="00000400000000000000" pitchFamily="2" charset="-78"/>
              </a:rPr>
              <a:t> </a:t>
            </a:r>
            <a:r>
              <a:rPr lang="fa-IR" altLang="en-US" sz="2000" dirty="0">
                <a:solidFill>
                  <a:prstClr val="black"/>
                </a:solidFill>
                <a:ea typeface="Arial" panose="020B0604020202020204" pitchFamily="34" charset="0"/>
                <a:cs typeface="B Nazanin" panose="00000400000000000000" pitchFamily="2" charset="-78"/>
              </a:rPr>
              <a:t>احتمال</a:t>
            </a:r>
            <a:r>
              <a:rPr lang="en-US" altLang="en-US" sz="2000" dirty="0">
                <a:solidFill>
                  <a:prstClr val="black"/>
                </a:solidFill>
                <a:latin typeface="Arial" panose="020B0604020202020204" pitchFamily="34" charset="0"/>
                <a:ea typeface="MinionPro-Regular" charset="-127"/>
                <a:cs typeface="B Nazanin" panose="00000400000000000000" pitchFamily="2" charset="-78"/>
              </a:rPr>
              <a:t> </a:t>
            </a:r>
            <a:r>
              <a:rPr lang="fa-IR" altLang="en-US" sz="2000" dirty="0">
                <a:solidFill>
                  <a:prstClr val="black"/>
                </a:solidFill>
                <a:ea typeface="Arial" panose="020B0604020202020204" pitchFamily="34" charset="0"/>
                <a:cs typeface="B Nazanin" panose="00000400000000000000" pitchFamily="2" charset="-78"/>
              </a:rPr>
              <a:t>خطر</a:t>
            </a:r>
            <a:r>
              <a:rPr lang="en-US" altLang="en-US" sz="2000" dirty="0">
                <a:solidFill>
                  <a:prstClr val="black"/>
                </a:solidFill>
                <a:latin typeface="Arial" panose="020B0604020202020204" pitchFamily="34" charset="0"/>
                <a:ea typeface="MinionPro-Regular" charset="-127"/>
                <a:cs typeface="B Nazanin" panose="00000400000000000000" pitchFamily="2" charset="-78"/>
              </a:rPr>
              <a:t> </a:t>
            </a:r>
            <a:r>
              <a:rPr lang="fa-IR" altLang="en-US" sz="2000" dirty="0">
                <a:solidFill>
                  <a:prstClr val="black"/>
                </a:solidFill>
                <a:ea typeface="Arial" panose="020B0604020202020204" pitchFamily="34" charset="0"/>
                <a:cs typeface="B Nazanin" panose="00000400000000000000" pitchFamily="2" charset="-78"/>
              </a:rPr>
              <a:t>وجود</a:t>
            </a:r>
            <a:r>
              <a:rPr lang="en-US" altLang="en-US" sz="2000" dirty="0">
                <a:solidFill>
                  <a:prstClr val="black"/>
                </a:solidFill>
                <a:latin typeface="Arial" panose="020B0604020202020204" pitchFamily="34" charset="0"/>
                <a:ea typeface="MinionPro-Regular" charset="-127"/>
                <a:cs typeface="B Nazanin" panose="00000400000000000000" pitchFamily="2" charset="-78"/>
              </a:rPr>
              <a:t> </a:t>
            </a:r>
            <a:r>
              <a:rPr lang="fa-IR" altLang="en-US" sz="2000" dirty="0" smtClean="0">
                <a:solidFill>
                  <a:prstClr val="black"/>
                </a:solidFill>
                <a:ea typeface="Arial" panose="020B0604020202020204" pitchFamily="34" charset="0"/>
                <a:cs typeface="B Nazanin" panose="00000400000000000000" pitchFamily="2" charset="-78"/>
              </a:rPr>
              <a:t>دارد</a:t>
            </a:r>
            <a:r>
              <a:rPr lang="en-US" altLang="en-US" sz="2000" dirty="0" smtClean="0">
                <a:solidFill>
                  <a:prstClr val="black"/>
                </a:solidFill>
                <a:latin typeface="Arial" panose="020B0604020202020204" pitchFamily="34" charset="0"/>
                <a:ea typeface="MinionPro-Regular" charset="-127"/>
                <a:cs typeface="B Nazanin" panose="00000400000000000000" pitchFamily="2" charset="-78"/>
              </a:rPr>
              <a:t> </a:t>
            </a:r>
            <a:r>
              <a:rPr lang="fa-IR" altLang="en-US" sz="2000" dirty="0">
                <a:solidFill>
                  <a:prstClr val="black"/>
                </a:solidFill>
                <a:ea typeface="Arial" panose="020B0604020202020204" pitchFamily="34" charset="0"/>
                <a:cs typeface="B Nazanin" panose="00000400000000000000" pitchFamily="2" charset="-78"/>
              </a:rPr>
              <a:t>در</a:t>
            </a:r>
            <a:r>
              <a:rPr lang="en-US" altLang="en-US" sz="2000" dirty="0">
                <a:solidFill>
                  <a:prstClr val="black"/>
                </a:solidFill>
                <a:latin typeface="Arial" panose="020B0604020202020204" pitchFamily="34" charset="0"/>
                <a:ea typeface="MinionPro-Regular" charset="-127"/>
                <a:cs typeface="B Nazanin" panose="00000400000000000000" pitchFamily="2" charset="-78"/>
              </a:rPr>
              <a:t> </a:t>
            </a:r>
            <a:r>
              <a:rPr lang="fa-IR" altLang="en-US" sz="2000" dirty="0" smtClean="0">
                <a:solidFill>
                  <a:prstClr val="black"/>
                </a:solidFill>
                <a:ea typeface="Arial" panose="020B0604020202020204" pitchFamily="34" charset="0"/>
                <a:cs typeface="B Nazanin" panose="00000400000000000000" pitchFamily="2" charset="-78"/>
              </a:rPr>
              <a:t>صورتيكه</a:t>
            </a:r>
            <a:r>
              <a:rPr lang="en-US" altLang="en-US" sz="2000" dirty="0" smtClean="0">
                <a:solidFill>
                  <a:prstClr val="black"/>
                </a:solidFill>
                <a:latin typeface="Arial" panose="020B0604020202020204" pitchFamily="34" charset="0"/>
                <a:ea typeface="MinionPro-Regular" charset="-127"/>
                <a:cs typeface="B Nazanin" panose="00000400000000000000" pitchFamily="2" charset="-78"/>
              </a:rPr>
              <a:t> </a:t>
            </a:r>
            <a:r>
              <a:rPr lang="fa-IR" altLang="en-US" sz="2000" dirty="0">
                <a:solidFill>
                  <a:prstClr val="black"/>
                </a:solidFill>
                <a:ea typeface="Arial" panose="020B0604020202020204" pitchFamily="34" charset="0"/>
                <a:cs typeface="B Nazanin" panose="00000400000000000000" pitchFamily="2" charset="-78"/>
              </a:rPr>
              <a:t>نقطه</a:t>
            </a:r>
            <a:r>
              <a:rPr lang="en-US" altLang="en-US" sz="2000" dirty="0">
                <a:solidFill>
                  <a:prstClr val="black"/>
                </a:solidFill>
                <a:latin typeface="Arial" panose="020B0604020202020204" pitchFamily="34" charset="0"/>
                <a:ea typeface="MinionPro-Regular" charset="-127"/>
                <a:cs typeface="B Nazanin" panose="00000400000000000000" pitchFamily="2" charset="-78"/>
              </a:rPr>
              <a:t> </a:t>
            </a:r>
            <a:r>
              <a:rPr lang="fa-IR" altLang="en-US" sz="2000" dirty="0">
                <a:solidFill>
                  <a:prstClr val="black"/>
                </a:solidFill>
                <a:ea typeface="Arial" panose="020B0604020202020204" pitchFamily="34" charset="0"/>
                <a:cs typeface="B Nazanin" panose="00000400000000000000" pitchFamily="2" charset="-78"/>
              </a:rPr>
              <a:t>ترسيم</a:t>
            </a:r>
            <a:r>
              <a:rPr lang="en-US" altLang="en-US" sz="2000" dirty="0">
                <a:solidFill>
                  <a:prstClr val="black"/>
                </a:solidFill>
                <a:latin typeface="Arial" panose="020B0604020202020204" pitchFamily="34" charset="0"/>
                <a:ea typeface="MinionPro-Regular" charset="-127"/>
                <a:cs typeface="B Nazanin" panose="00000400000000000000" pitchFamily="2" charset="-78"/>
              </a:rPr>
              <a:t> </a:t>
            </a:r>
            <a:r>
              <a:rPr lang="fa-IR" altLang="en-US" sz="2000" dirty="0">
                <a:solidFill>
                  <a:prstClr val="black"/>
                </a:solidFill>
                <a:ea typeface="Arial" panose="020B0604020202020204" pitchFamily="34" charset="0"/>
                <a:cs typeface="B Nazanin" panose="00000400000000000000" pitchFamily="2" charset="-78"/>
              </a:rPr>
              <a:t>شده</a:t>
            </a:r>
            <a:r>
              <a:rPr lang="en-US" altLang="en-US" sz="2000" dirty="0">
                <a:solidFill>
                  <a:prstClr val="black"/>
                </a:solidFill>
                <a:latin typeface="Arial" panose="020B0604020202020204" pitchFamily="34" charset="0"/>
                <a:ea typeface="MinionPro-Regular" charset="-127"/>
                <a:cs typeface="B Nazanin" panose="00000400000000000000" pitchFamily="2" charset="-78"/>
              </a:rPr>
              <a:t> </a:t>
            </a:r>
            <a:r>
              <a:rPr lang="fa-IR" altLang="en-US" sz="2000" dirty="0">
                <a:solidFill>
                  <a:prstClr val="black"/>
                </a:solidFill>
                <a:ea typeface="Arial" panose="020B0604020202020204" pitchFamily="34" charset="0"/>
                <a:cs typeface="B Nazanin" panose="00000400000000000000" pitchFamily="2" charset="-78"/>
              </a:rPr>
              <a:t>بالاي</a:t>
            </a:r>
            <a:r>
              <a:rPr lang="en-US" altLang="en-US" sz="2000" dirty="0">
                <a:solidFill>
                  <a:prstClr val="black"/>
                </a:solidFill>
                <a:latin typeface="Arial" panose="020B0604020202020204" pitchFamily="34" charset="0"/>
                <a:ea typeface="MinionPro-Regular" charset="-127"/>
                <a:cs typeface="B Nazanin" panose="00000400000000000000" pitchFamily="2" charset="-78"/>
              </a:rPr>
              <a:t> +1</a:t>
            </a:r>
            <a:r>
              <a:rPr lang="en-US" altLang="en-US" sz="2000" dirty="0">
                <a:solidFill>
                  <a:prstClr val="black"/>
                </a:solidFill>
                <a:latin typeface="MinionPro-Regular" charset="-127"/>
                <a:ea typeface="MinionPro-Regular" charset="-127"/>
                <a:cs typeface="B Nazanin" panose="00000400000000000000" pitchFamily="2" charset="-78"/>
              </a:rPr>
              <a:t>z</a:t>
            </a:r>
            <a:r>
              <a:rPr lang="en-US" altLang="en-US" sz="2000" dirty="0">
                <a:solidFill>
                  <a:prstClr val="black"/>
                </a:solidFill>
                <a:latin typeface="Arial" panose="020B0604020202020204" pitchFamily="34" charset="0"/>
                <a:ea typeface="MinionPro-Regular" charset="-127"/>
                <a:cs typeface="B Nazanin" panose="00000400000000000000" pitchFamily="2" charset="-78"/>
              </a:rPr>
              <a:t>-</a:t>
            </a:r>
            <a:r>
              <a:rPr lang="en-US" altLang="en-US" sz="2000" dirty="0">
                <a:solidFill>
                  <a:prstClr val="black"/>
                </a:solidFill>
                <a:latin typeface="MinionPro-Regular" charset="-127"/>
                <a:ea typeface="MinionPro-Regular" charset="-127"/>
                <a:cs typeface="B Nazanin" panose="00000400000000000000" pitchFamily="2" charset="-78"/>
              </a:rPr>
              <a:t>score</a:t>
            </a:r>
            <a:r>
              <a:rPr lang="en-US" altLang="en-US" sz="2000" dirty="0">
                <a:solidFill>
                  <a:prstClr val="black"/>
                </a:solidFill>
                <a:ea typeface="Arial" panose="020B0604020202020204" pitchFamily="34" charset="0"/>
                <a:cs typeface="B Nazanin" panose="00000400000000000000" pitchFamily="2" charset="-78"/>
              </a:rPr>
              <a:t> </a:t>
            </a:r>
            <a:r>
              <a:rPr lang="fa-IR" altLang="en-US" sz="2000" dirty="0" smtClean="0">
                <a:solidFill>
                  <a:prstClr val="black"/>
                </a:solidFill>
                <a:ea typeface="Arial" panose="020B0604020202020204" pitchFamily="34" charset="0"/>
                <a:cs typeface="B Nazanin" panose="00000400000000000000" pitchFamily="2" charset="-78"/>
              </a:rPr>
              <a:t>و</a:t>
            </a:r>
            <a:r>
              <a:rPr lang="en-US" altLang="en-US" sz="2000" dirty="0" smtClean="0">
                <a:solidFill>
                  <a:prstClr val="black"/>
                </a:solidFill>
                <a:latin typeface="Arial" panose="020B0604020202020204" pitchFamily="34" charset="0"/>
                <a:ea typeface="MinionPro-Regular" charset="-127"/>
                <a:cs typeface="B Nazanin" panose="00000400000000000000" pitchFamily="2" charset="-78"/>
              </a:rPr>
              <a:t> </a:t>
            </a:r>
            <a:r>
              <a:rPr lang="fa-IR" altLang="en-US" sz="2000" dirty="0">
                <a:solidFill>
                  <a:prstClr val="black"/>
                </a:solidFill>
                <a:ea typeface="Arial" panose="020B0604020202020204" pitchFamily="34" charset="0"/>
                <a:cs typeface="B Nazanin" panose="00000400000000000000" pitchFamily="2" charset="-78"/>
              </a:rPr>
              <a:t>روند</a:t>
            </a:r>
            <a:r>
              <a:rPr lang="en-US" altLang="en-US" sz="2000" dirty="0">
                <a:solidFill>
                  <a:prstClr val="black"/>
                </a:solidFill>
                <a:latin typeface="Arial" panose="020B0604020202020204" pitchFamily="34" charset="0"/>
                <a:ea typeface="MinionPro-Regular" charset="-127"/>
                <a:cs typeface="B Nazanin" panose="00000400000000000000" pitchFamily="2" charset="-78"/>
              </a:rPr>
              <a:t> </a:t>
            </a:r>
            <a:r>
              <a:rPr lang="fa-IR" altLang="en-US" sz="2000" dirty="0">
                <a:solidFill>
                  <a:prstClr val="black"/>
                </a:solidFill>
                <a:ea typeface="Arial" panose="020B0604020202020204" pitchFamily="34" charset="0"/>
                <a:cs typeface="B Nazanin" panose="00000400000000000000" pitchFamily="2" charset="-78"/>
              </a:rPr>
              <a:t>آن</a:t>
            </a:r>
            <a:r>
              <a:rPr lang="en-US" altLang="en-US" sz="2000" dirty="0">
                <a:solidFill>
                  <a:prstClr val="black"/>
                </a:solidFill>
                <a:latin typeface="Arial" panose="020B0604020202020204" pitchFamily="34" charset="0"/>
                <a:ea typeface="MinionPro-Regular" charset="-127"/>
                <a:cs typeface="B Nazanin" panose="00000400000000000000" pitchFamily="2" charset="-78"/>
              </a:rPr>
              <a:t> </a:t>
            </a:r>
            <a:r>
              <a:rPr lang="fa-IR" altLang="en-US" sz="2000" dirty="0">
                <a:solidFill>
                  <a:prstClr val="black"/>
                </a:solidFill>
                <a:ea typeface="Arial" panose="020B0604020202020204" pitchFamily="34" charset="0"/>
                <a:cs typeface="B Nazanin" panose="00000400000000000000" pitchFamily="2" charset="-78"/>
              </a:rPr>
              <a:t>صعودي</a:t>
            </a:r>
            <a:r>
              <a:rPr lang="en-US" altLang="en-US" sz="2000" dirty="0">
                <a:solidFill>
                  <a:prstClr val="black"/>
                </a:solidFill>
                <a:latin typeface="Arial" panose="020B0604020202020204" pitchFamily="34" charset="0"/>
                <a:ea typeface="MinionPro-Regular" charset="-127"/>
                <a:cs typeface="B Nazanin" panose="00000400000000000000" pitchFamily="2" charset="-78"/>
              </a:rPr>
              <a:t> </a:t>
            </a:r>
            <a:r>
              <a:rPr lang="fa-IR" altLang="en-US" sz="2000" dirty="0">
                <a:solidFill>
                  <a:prstClr val="black"/>
                </a:solidFill>
                <a:ea typeface="Arial" panose="020B0604020202020204" pitchFamily="34" charset="0"/>
                <a:cs typeface="B Nazanin" panose="00000400000000000000" pitchFamily="2" charset="-78"/>
              </a:rPr>
              <a:t>باشد</a:t>
            </a:r>
            <a:r>
              <a:rPr lang="en-US" altLang="en-US" sz="2000" dirty="0">
                <a:solidFill>
                  <a:prstClr val="black"/>
                </a:solidFill>
                <a:latin typeface="Arial" panose="020B0604020202020204" pitchFamily="34" charset="0"/>
                <a:ea typeface="MinionPro-Regular" charset="-127"/>
                <a:cs typeface="B Nazanin" panose="00000400000000000000" pitchFamily="2" charset="-78"/>
              </a:rPr>
              <a:t> </a:t>
            </a:r>
            <a:r>
              <a:rPr lang="fa-IR" altLang="en-US" sz="2000" dirty="0">
                <a:solidFill>
                  <a:prstClr val="black"/>
                </a:solidFill>
                <a:ea typeface="Arial" panose="020B0604020202020204" pitchFamily="34" charset="0"/>
                <a:cs typeface="B Nazanin" panose="00000400000000000000" pitchFamily="2" charset="-78"/>
              </a:rPr>
              <a:t>خطر</a:t>
            </a:r>
            <a:r>
              <a:rPr lang="en-US" altLang="en-US" sz="2000" dirty="0">
                <a:solidFill>
                  <a:prstClr val="black"/>
                </a:solidFill>
                <a:latin typeface="Arial" panose="020B0604020202020204" pitchFamily="34" charset="0"/>
                <a:ea typeface="MinionPro-Regular" charset="-127"/>
                <a:cs typeface="B Nazanin" panose="00000400000000000000" pitchFamily="2" charset="-78"/>
              </a:rPr>
              <a:t> </a:t>
            </a:r>
            <a:r>
              <a:rPr lang="fa-IR" altLang="en-US" sz="2000" dirty="0">
                <a:solidFill>
                  <a:prstClr val="black"/>
                </a:solidFill>
                <a:ea typeface="Arial" panose="020B0604020202020204" pitchFamily="34" charset="0"/>
                <a:cs typeface="B Nazanin" panose="00000400000000000000" pitchFamily="2" charset="-78"/>
              </a:rPr>
              <a:t>قطعي</a:t>
            </a:r>
            <a:r>
              <a:rPr lang="en-US" altLang="en-US" sz="2000" dirty="0">
                <a:solidFill>
                  <a:prstClr val="black"/>
                </a:solidFill>
                <a:latin typeface="Arial" panose="020B0604020202020204" pitchFamily="34" charset="0"/>
                <a:ea typeface="MinionPro-Regular" charset="-127"/>
                <a:cs typeface="B Nazanin" panose="00000400000000000000" pitchFamily="2" charset="-78"/>
              </a:rPr>
              <a:t> </a:t>
            </a:r>
            <a:r>
              <a:rPr lang="fa-IR" altLang="en-US" sz="2000" dirty="0">
                <a:solidFill>
                  <a:prstClr val="black"/>
                </a:solidFill>
                <a:ea typeface="Arial" panose="020B0604020202020204" pitchFamily="34" charset="0"/>
                <a:cs typeface="B Nazanin" panose="00000400000000000000" pitchFamily="2" charset="-78"/>
              </a:rPr>
              <a:t>اضافه</a:t>
            </a:r>
            <a:r>
              <a:rPr lang="en-US" altLang="en-US" sz="2000" dirty="0">
                <a:solidFill>
                  <a:prstClr val="black"/>
                </a:solidFill>
                <a:latin typeface="Arial" panose="020B0604020202020204" pitchFamily="34" charset="0"/>
                <a:ea typeface="MinionPro-Regular" charset="-127"/>
                <a:cs typeface="B Nazanin" panose="00000400000000000000" pitchFamily="2" charset="-78"/>
              </a:rPr>
              <a:t> </a:t>
            </a:r>
            <a:r>
              <a:rPr lang="fa-IR" altLang="en-US" sz="2000" dirty="0">
                <a:solidFill>
                  <a:prstClr val="black"/>
                </a:solidFill>
                <a:ea typeface="Arial" panose="020B0604020202020204" pitchFamily="34" charset="0"/>
                <a:cs typeface="B Nazanin" panose="00000400000000000000" pitchFamily="2" charset="-78"/>
              </a:rPr>
              <a:t>وزن</a:t>
            </a:r>
            <a:r>
              <a:rPr lang="en-US" altLang="en-US" sz="2000" dirty="0">
                <a:solidFill>
                  <a:prstClr val="black"/>
                </a:solidFill>
                <a:latin typeface="Arial" panose="020B0604020202020204" pitchFamily="34" charset="0"/>
                <a:ea typeface="MinionPro-Regular" charset="-127"/>
                <a:cs typeface="B Nazanin" panose="00000400000000000000" pitchFamily="2" charset="-78"/>
              </a:rPr>
              <a:t> </a:t>
            </a:r>
            <a:r>
              <a:rPr lang="fa-IR" altLang="en-US" sz="2000" dirty="0">
                <a:solidFill>
                  <a:prstClr val="black"/>
                </a:solidFill>
                <a:ea typeface="Arial" panose="020B0604020202020204" pitchFamily="34" charset="0"/>
                <a:cs typeface="B Nazanin" panose="00000400000000000000" pitchFamily="2" charset="-78"/>
              </a:rPr>
              <a:t>وجود</a:t>
            </a:r>
            <a:r>
              <a:rPr lang="en-US" altLang="en-US" sz="2000" dirty="0">
                <a:solidFill>
                  <a:prstClr val="black"/>
                </a:solidFill>
                <a:latin typeface="Arial" panose="020B0604020202020204" pitchFamily="34" charset="0"/>
                <a:ea typeface="MinionPro-Regular" charset="-127"/>
                <a:cs typeface="B Nazanin" panose="00000400000000000000" pitchFamily="2" charset="-78"/>
              </a:rPr>
              <a:t> </a:t>
            </a:r>
            <a:r>
              <a:rPr lang="fa-IR" altLang="en-US" sz="2000" dirty="0">
                <a:solidFill>
                  <a:prstClr val="black"/>
                </a:solidFill>
                <a:ea typeface="Arial" panose="020B0604020202020204" pitchFamily="34" charset="0"/>
                <a:cs typeface="B Nazanin" panose="00000400000000000000" pitchFamily="2" charset="-78"/>
              </a:rPr>
              <a:t>دارد</a:t>
            </a:r>
            <a:r>
              <a:rPr lang="en-US" altLang="en-US" sz="2000" dirty="0">
                <a:solidFill>
                  <a:prstClr val="black"/>
                </a:solidFill>
                <a:latin typeface="Arial" panose="020B0604020202020204" pitchFamily="34" charset="0"/>
                <a:ea typeface="MinionPro-Regular" charset="-127"/>
                <a:cs typeface="B Nazanin" panose="00000400000000000000" pitchFamily="2" charset="-78"/>
              </a:rPr>
              <a:t>.</a:t>
            </a:r>
            <a:endParaRPr lang="en-US" altLang="en-US" sz="2000" dirty="0">
              <a:solidFill>
                <a:prstClr val="black"/>
              </a:solidFill>
              <a:latin typeface="MinionPro-Regular" charset="-127"/>
              <a:ea typeface="MinionPro-Regular" charset="-127"/>
              <a:cs typeface="B Nazanin" panose="00000400000000000000" pitchFamily="2" charset="-78"/>
            </a:endParaRPr>
          </a:p>
        </p:txBody>
      </p:sp>
      <p:graphicFrame>
        <p:nvGraphicFramePr>
          <p:cNvPr id="7" name="Table 6"/>
          <p:cNvGraphicFramePr>
            <a:graphicFrameLocks noGrp="1"/>
          </p:cNvGraphicFramePr>
          <p:nvPr>
            <p:extLst>
              <p:ext uri="{D42A27DB-BD31-4B8C-83A1-F6EECF244321}">
                <p14:modId xmlns:p14="http://schemas.microsoft.com/office/powerpoint/2010/main" val="4136988576"/>
              </p:ext>
            </p:extLst>
          </p:nvPr>
        </p:nvGraphicFramePr>
        <p:xfrm>
          <a:off x="353886" y="3276600"/>
          <a:ext cx="8610601" cy="2078160"/>
        </p:xfrm>
        <a:graphic>
          <a:graphicData uri="http://schemas.openxmlformats.org/drawingml/2006/table">
            <a:tbl>
              <a:tblPr rtl="1" firstRow="1" firstCol="1" bandRow="1"/>
              <a:tblGrid>
                <a:gridCol w="1495075">
                  <a:extLst>
                    <a:ext uri="{9D8B030D-6E8A-4147-A177-3AD203B41FA5}">
                      <a16:colId xmlns:a16="http://schemas.microsoft.com/office/drawing/2014/main" xmlns="" val="20000"/>
                    </a:ext>
                  </a:extLst>
                </a:gridCol>
                <a:gridCol w="1335500">
                  <a:extLst>
                    <a:ext uri="{9D8B030D-6E8A-4147-A177-3AD203B41FA5}">
                      <a16:colId xmlns:a16="http://schemas.microsoft.com/office/drawing/2014/main" xmlns="" val="20001"/>
                    </a:ext>
                  </a:extLst>
                </a:gridCol>
                <a:gridCol w="5780026">
                  <a:extLst>
                    <a:ext uri="{9D8B030D-6E8A-4147-A177-3AD203B41FA5}">
                      <a16:colId xmlns:a16="http://schemas.microsoft.com/office/drawing/2014/main" xmlns="" val="20002"/>
                    </a:ext>
                  </a:extLst>
                </a:gridCol>
              </a:tblGrid>
              <a:tr h="1068994">
                <a:tc>
                  <a:txBody>
                    <a:bodyPr/>
                    <a:lstStyle/>
                    <a:p>
                      <a:pPr marL="0" marR="0" algn="ctr" rtl="1">
                        <a:spcBef>
                          <a:spcPts val="0"/>
                        </a:spcBef>
                        <a:spcAft>
                          <a:spcPts val="0"/>
                        </a:spcAft>
                      </a:pPr>
                      <a:r>
                        <a:rPr lang="ar-SA" sz="1600" b="1" dirty="0" smtClean="0">
                          <a:effectLst/>
                          <a:latin typeface="Times New Roman" panose="02020603050405020304" pitchFamily="18" charset="0"/>
                          <a:ea typeface="Times New Roman" panose="02020603050405020304" pitchFamily="18" charset="0"/>
                          <a:cs typeface="B Nazanin" panose="00000400000000000000" pitchFamily="2" charset="-78"/>
                        </a:rPr>
                        <a:t>منحني </a:t>
                      </a:r>
                      <a:r>
                        <a:rPr lang="ar-SA" sz="1600" b="1" dirty="0">
                          <a:effectLst/>
                          <a:latin typeface="Times New Roman" panose="02020603050405020304" pitchFamily="18" charset="0"/>
                          <a:ea typeface="Times New Roman" panose="02020603050405020304" pitchFamily="18" charset="0"/>
                          <a:cs typeface="B Nazanin" panose="00000400000000000000" pitchFamily="2" charset="-78"/>
                        </a:rPr>
                        <a:t>وزن براي قد </a:t>
                      </a:r>
                      <a:r>
                        <a:rPr lang="ar-SA" sz="1600" b="1" dirty="0" smtClean="0">
                          <a:effectLst/>
                          <a:latin typeface="Times New Roman" panose="02020603050405020304" pitchFamily="18" charset="0"/>
                          <a:ea typeface="Times New Roman" panose="02020603050405020304" pitchFamily="18" charset="0"/>
                          <a:cs typeface="B Nazanin" panose="00000400000000000000" pitchFamily="2" charset="-78"/>
                        </a:rPr>
                        <a:t>يا</a:t>
                      </a:r>
                      <a:r>
                        <a:rPr lang="fa-IR" sz="1600" b="1" dirty="0" smtClean="0">
                          <a:effectLst/>
                          <a:latin typeface="Times New Roman" panose="02020603050405020304" pitchFamily="18" charset="0"/>
                          <a:ea typeface="Times New Roman" panose="02020603050405020304" pitchFamily="18" charset="0"/>
                          <a:cs typeface="B Nazanin" panose="00000400000000000000" pitchFamily="2" charset="-78"/>
                        </a:rPr>
                        <a:t> </a:t>
                      </a:r>
                      <a:r>
                        <a:rPr lang="ar-SA" sz="1600" b="1" dirty="0" smtClean="0">
                          <a:effectLst/>
                          <a:latin typeface="Times New Roman" panose="02020603050405020304" pitchFamily="18" charset="0"/>
                          <a:ea typeface="Times New Roman" panose="02020603050405020304" pitchFamily="18" charset="0"/>
                          <a:cs typeface="B Nazanin" panose="00000400000000000000" pitchFamily="2" charset="-78"/>
                        </a:rPr>
                        <a:t> </a:t>
                      </a:r>
                      <a:r>
                        <a:rPr lang="en-US" sz="1600" b="1" dirty="0" smtClean="0">
                          <a:effectLst/>
                          <a:latin typeface="Times New Roman" panose="02020603050405020304" pitchFamily="18" charset="0"/>
                          <a:ea typeface="Times New Roman" panose="02020603050405020304" pitchFamily="18" charset="0"/>
                          <a:cs typeface="B Nazanin" panose="00000400000000000000" pitchFamily="2" charset="-78"/>
                        </a:rPr>
                        <a:t>BMI</a:t>
                      </a:r>
                      <a:r>
                        <a:rPr lang="fa-IR" sz="1600" b="1" dirty="0" smtClean="0">
                          <a:effectLst/>
                          <a:latin typeface="Times New Roman" panose="02020603050405020304" pitchFamily="18" charset="0"/>
                          <a:ea typeface="Times New Roman" panose="02020603050405020304" pitchFamily="18" charset="0"/>
                          <a:cs typeface="B Nazanin" panose="00000400000000000000" pitchFamily="2" charset="-78"/>
                        </a:rPr>
                        <a:t> </a:t>
                      </a:r>
                      <a:r>
                        <a:rPr lang="ar-SA" sz="1600" b="1" dirty="0" smtClean="0">
                          <a:effectLst/>
                          <a:latin typeface="Times New Roman" panose="02020603050405020304" pitchFamily="18" charset="0"/>
                          <a:ea typeface="Times New Roman" panose="02020603050405020304" pitchFamily="18" charset="0"/>
                          <a:cs typeface="B Nazanin" panose="00000400000000000000" pitchFamily="2" charset="-78"/>
                        </a:rPr>
                        <a:t> </a:t>
                      </a:r>
                      <a:r>
                        <a:rPr lang="ar-SA" sz="1600" b="1" dirty="0">
                          <a:effectLst/>
                          <a:latin typeface="Times New Roman" panose="02020603050405020304" pitchFamily="18" charset="0"/>
                          <a:ea typeface="Times New Roman" panose="02020603050405020304" pitchFamily="18" charset="0"/>
                          <a:cs typeface="B Nazanin" panose="00000400000000000000" pitchFamily="2" charset="-78"/>
                        </a:rPr>
                        <a:t>براي </a:t>
                      </a:r>
                      <a:r>
                        <a:rPr lang="ar-SA" sz="1600" b="1" dirty="0" smtClean="0">
                          <a:effectLst/>
                          <a:latin typeface="Times New Roman" panose="02020603050405020304" pitchFamily="18" charset="0"/>
                          <a:ea typeface="Times New Roman" panose="02020603050405020304" pitchFamily="18" charset="0"/>
                          <a:cs typeface="B Nazanin" panose="00000400000000000000" pitchFamily="2" charset="-78"/>
                        </a:rPr>
                        <a:t>سن</a:t>
                      </a:r>
                      <a:endParaRPr lang="en-US" sz="16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59920" marR="599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marL="0" marR="0" algn="ctr" rtl="1">
                        <a:spcBef>
                          <a:spcPts val="0"/>
                        </a:spcBef>
                        <a:spcAft>
                          <a:spcPts val="0"/>
                        </a:spcAft>
                      </a:pPr>
                      <a:r>
                        <a:rPr lang="ar-SA" sz="1600" b="1" dirty="0">
                          <a:effectLst/>
                          <a:latin typeface="Times New Roman" panose="02020603050405020304" pitchFamily="18" charset="0"/>
                          <a:ea typeface="Times New Roman" panose="02020603050405020304" pitchFamily="18" charset="0"/>
                          <a:cs typeface="B Nazanin" panose="00000400000000000000" pitchFamily="2" charset="-78"/>
                        </a:rPr>
                        <a:t>طبقه‌بندي</a:t>
                      </a:r>
                      <a:endParaRPr lang="en-US" sz="16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59920" marR="599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marL="0" marR="0" algn="ctr" rtl="1">
                        <a:spcBef>
                          <a:spcPts val="0"/>
                        </a:spcBef>
                        <a:spcAft>
                          <a:spcPts val="0"/>
                        </a:spcAft>
                      </a:pPr>
                      <a:r>
                        <a:rPr lang="ar-SA" sz="1600" b="1" dirty="0">
                          <a:effectLst/>
                          <a:latin typeface="Times New Roman" panose="02020603050405020304" pitchFamily="18" charset="0"/>
                          <a:ea typeface="Times New Roman" panose="02020603050405020304" pitchFamily="18" charset="0"/>
                          <a:cs typeface="B Nazanin" panose="00000400000000000000" pitchFamily="2" charset="-78"/>
                        </a:rPr>
                        <a:t>توصيه‌ها/ اقدام</a:t>
                      </a:r>
                      <a:endParaRPr lang="en-US" sz="16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59920" marR="599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extLst>
                  <a:ext uri="{0D108BD9-81ED-4DB2-BD59-A6C34878D82A}">
                    <a16:rowId xmlns:a16="http://schemas.microsoft.com/office/drawing/2014/main" xmlns="" val="10000"/>
                  </a:ext>
                </a:extLst>
              </a:tr>
              <a:tr h="1009166">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1600" b="1" i="0" u="none" strike="noStrike" kern="1200" cap="none" spc="0" normalizeH="0" baseline="0" noProof="0" dirty="0" smtClean="0">
                          <a:ln>
                            <a:noFill/>
                          </a:ln>
                          <a:solidFill>
                            <a:srgbClr val="000000"/>
                          </a:solidFill>
                          <a:effectLst/>
                          <a:uLnTx/>
                          <a:uFillTx/>
                          <a:latin typeface="IDLotusBold"/>
                          <a:ea typeface="Times New Roman" panose="02020603050405020304" pitchFamily="18" charset="0"/>
                          <a:cs typeface="B Nazanin" panose="00000400000000000000" pitchFamily="2" charset="-78"/>
                        </a:rPr>
                        <a:t>بيشتر از </a:t>
                      </a:r>
                      <a:r>
                        <a:rPr kumimoji="0" lang="en-US" sz="1600" b="0" i="0" u="none" strike="noStrike" kern="1200" cap="none" spc="0" normalizeH="0" baseline="0" noProof="0" dirty="0" smtClean="0">
                          <a:ln>
                            <a:noFill/>
                          </a:ln>
                          <a:solidFill>
                            <a:srgbClr val="000000"/>
                          </a:solidFill>
                          <a:effectLst/>
                          <a:uLnTx/>
                          <a:uFillTx/>
                          <a:latin typeface="Times New Roman" panose="02020603050405020304" pitchFamily="18" charset="0"/>
                          <a:ea typeface="Times New Roman" panose="02020603050405020304" pitchFamily="18" charset="0"/>
                          <a:cs typeface="B Nazanin" panose="00000400000000000000" pitchFamily="2" charset="-78"/>
                        </a:rPr>
                        <a:t>+</a:t>
                      </a:r>
                      <a:r>
                        <a:rPr kumimoji="0" lang="en-US" sz="1600" b="0" i="0" u="none" strike="noStrike" kern="1200" cap="none" spc="0" normalizeH="0" baseline="0" noProof="0" dirty="0" smtClean="0">
                          <a:ln>
                            <a:noFill/>
                          </a:ln>
                          <a:solidFill>
                            <a:srgbClr val="000000"/>
                          </a:solidFill>
                          <a:effectLst/>
                          <a:uLnTx/>
                          <a:uFillTx/>
                          <a:latin typeface="IDLotusBold"/>
                          <a:ea typeface="Times New Roman" panose="02020603050405020304" pitchFamily="18" charset="0"/>
                          <a:cs typeface="B Nazanin" panose="00000400000000000000" pitchFamily="2" charset="-78"/>
                        </a:rPr>
                        <a:t>1 z-score </a:t>
                      </a:r>
                      <a:r>
                        <a:rPr kumimoji="0" lang="ar-SA" sz="1600" b="1" i="0" u="none" strike="noStrike" kern="1200" cap="none" spc="0" normalizeH="0" baseline="0" noProof="0" dirty="0" smtClean="0">
                          <a:ln>
                            <a:noFill/>
                          </a:ln>
                          <a:solidFill>
                            <a:srgbClr val="000000"/>
                          </a:solidFill>
                          <a:effectLst/>
                          <a:uLnTx/>
                          <a:uFillTx/>
                          <a:latin typeface="IDLotusBold"/>
                          <a:ea typeface="Times New Roman" panose="02020603050405020304" pitchFamily="18" charset="0"/>
                          <a:cs typeface="B Nazanin" panose="00000400000000000000" pitchFamily="2" charset="-78"/>
                        </a:rPr>
                        <a:t> تا مساوي</a:t>
                      </a:r>
                      <a:r>
                        <a:rPr kumimoji="0" lang="fa-IR" sz="1600" b="1" i="0" u="none" strike="noStrike" kern="1200" cap="none" spc="0" normalizeH="0" baseline="0" noProof="0" dirty="0" smtClean="0">
                          <a:ln>
                            <a:noFill/>
                          </a:ln>
                          <a:solidFill>
                            <a:srgbClr val="000000"/>
                          </a:solidFill>
                          <a:effectLst/>
                          <a:uLnTx/>
                          <a:uFillTx/>
                          <a:latin typeface="IDLotusBold"/>
                          <a:ea typeface="Times New Roman" panose="02020603050405020304" pitchFamily="18" charset="0"/>
                          <a:cs typeface="B Nazanin" panose="00000400000000000000" pitchFamily="2" charset="-78"/>
                        </a:rPr>
                        <a:t> </a:t>
                      </a:r>
                      <a:r>
                        <a:rPr kumimoji="0" lang="ar-SA" sz="1600" b="1" i="0" u="none" strike="noStrike" kern="1200" cap="none" spc="0" normalizeH="0" baseline="0" noProof="0" dirty="0" smtClean="0">
                          <a:ln>
                            <a:noFill/>
                          </a:ln>
                          <a:solidFill>
                            <a:srgbClr val="000000"/>
                          </a:solidFill>
                          <a:effectLst/>
                          <a:uLnTx/>
                          <a:uFillTx/>
                          <a:latin typeface="IDLotusBold"/>
                          <a:ea typeface="Times New Roman" panose="02020603050405020304" pitchFamily="18" charset="0"/>
                          <a:cs typeface="B Nazanin" panose="00000400000000000000" pitchFamily="2" charset="-78"/>
                        </a:rPr>
                        <a:t> </a:t>
                      </a:r>
                      <a:r>
                        <a:rPr kumimoji="0" lang="en-US" sz="1600" b="0" i="0" u="none" strike="noStrike" kern="1200" cap="none" spc="0" normalizeH="0" baseline="0" noProof="0" dirty="0" smtClean="0">
                          <a:ln>
                            <a:noFill/>
                          </a:ln>
                          <a:solidFill>
                            <a:srgbClr val="000000"/>
                          </a:solidFill>
                          <a:effectLst/>
                          <a:uLnTx/>
                          <a:uFillTx/>
                          <a:latin typeface="IDLotusBold"/>
                          <a:ea typeface="Times New Roman" panose="02020603050405020304" pitchFamily="18" charset="0"/>
                          <a:cs typeface="B Nazanin" panose="00000400000000000000" pitchFamily="2" charset="-78"/>
                        </a:rPr>
                        <a:t>2 z-score</a:t>
                      </a:r>
                      <a:r>
                        <a:rPr kumimoji="0" lang="ar-SA" sz="1600" b="1" i="0" u="none" strike="noStrike" kern="1200" cap="none" spc="0" normalizeH="0" baseline="0" noProof="0" dirty="0" smtClean="0">
                          <a:ln>
                            <a:noFill/>
                          </a:ln>
                          <a:solidFill>
                            <a:srgbClr val="000000"/>
                          </a:solidFill>
                          <a:effectLst/>
                          <a:uLnTx/>
                          <a:uFillTx/>
                          <a:latin typeface="IDLotusBold"/>
                          <a:ea typeface="Times New Roman" panose="02020603050405020304" pitchFamily="18" charset="0"/>
                          <a:cs typeface="B Nazanin" panose="00000400000000000000" pitchFamily="2" charset="-78"/>
                        </a:rPr>
                        <a:t>+</a:t>
                      </a:r>
                      <a:endParaRPr lang="en-US" sz="16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59920" marR="599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600" b="1" i="0" u="none" strike="noStrike" kern="1200" cap="none" spc="0" normalizeH="0" baseline="0" noProof="0" dirty="0" smtClean="0">
                          <a:ln>
                            <a:noFill/>
                          </a:ln>
                          <a:solidFill>
                            <a:srgbClr val="000000"/>
                          </a:solidFill>
                          <a:effectLst/>
                          <a:uLnTx/>
                          <a:uFillTx/>
                          <a:latin typeface="IDLotusBold"/>
                          <a:ea typeface="Times New Roman" panose="02020603050405020304" pitchFamily="18" charset="0"/>
                          <a:cs typeface="B Nazanin" panose="00000400000000000000" pitchFamily="2" charset="-78"/>
                        </a:rPr>
                        <a:t>احتمال</a:t>
                      </a:r>
                      <a:r>
                        <a:rPr kumimoji="0" lang="ar-SA" sz="1600" b="1" i="0" u="none" strike="noStrike" kern="1200" cap="none" spc="0" normalizeH="0" baseline="0" noProof="0" dirty="0" smtClean="0">
                          <a:ln>
                            <a:noFill/>
                          </a:ln>
                          <a:solidFill>
                            <a:srgbClr val="000000"/>
                          </a:solidFill>
                          <a:effectLst/>
                          <a:uLnTx/>
                          <a:uFillTx/>
                          <a:latin typeface="IDLotusBold"/>
                          <a:ea typeface="Times New Roman" panose="02020603050405020304" pitchFamily="18" charset="0"/>
                          <a:cs typeface="IDLotusBold"/>
                        </a:rPr>
                        <a:t> </a:t>
                      </a:r>
                      <a:r>
                        <a:rPr kumimoji="0" lang="ar-SA" sz="1600" b="1" i="0" u="none" strike="noStrike" kern="1200" cap="none" spc="0" normalizeH="0" baseline="0" noProof="0" dirty="0" smtClean="0">
                          <a:ln>
                            <a:noFill/>
                          </a:ln>
                          <a:solidFill>
                            <a:srgbClr val="000000"/>
                          </a:solidFill>
                          <a:effectLst/>
                          <a:uLnTx/>
                          <a:uFillTx/>
                          <a:latin typeface="IDLotusBold"/>
                          <a:ea typeface="Times New Roman" panose="02020603050405020304" pitchFamily="18" charset="0"/>
                          <a:cs typeface="B Nazanin" panose="00000400000000000000" pitchFamily="2" charset="-78"/>
                        </a:rPr>
                        <a:t>اضاف</a:t>
                      </a:r>
                      <a:r>
                        <a:rPr kumimoji="0" lang="ar-SA" sz="1600" b="1" i="0" u="none" strike="noStrike" kern="1200" cap="none" spc="0" normalizeH="0" baseline="0" noProof="0" dirty="0" smtClean="0">
                          <a:ln>
                            <a:noFill/>
                          </a:ln>
                          <a:solidFill>
                            <a:srgbClr val="000000"/>
                          </a:solidFill>
                          <a:effectLst/>
                          <a:uLnTx/>
                          <a:uFillTx/>
                          <a:latin typeface="Times New Roman" panose="02020603050405020304" pitchFamily="18" charset="0"/>
                          <a:ea typeface="Times New Roman" panose="02020603050405020304" pitchFamily="18" charset="0"/>
                          <a:cs typeface="B Nazanin" panose="00000400000000000000" pitchFamily="2" charset="-78"/>
                        </a:rPr>
                        <a:t>ه </a:t>
                      </a:r>
                      <a:r>
                        <a:rPr kumimoji="0" lang="ar-SA" sz="1600" b="1" i="0" u="none" strike="noStrike" kern="1200" cap="none" spc="0" normalizeH="0" baseline="0" noProof="0" dirty="0" smtClean="0">
                          <a:ln>
                            <a:noFill/>
                          </a:ln>
                          <a:solidFill>
                            <a:srgbClr val="000000"/>
                          </a:solidFill>
                          <a:effectLst/>
                          <a:uLnTx/>
                          <a:uFillTx/>
                          <a:latin typeface="IDLotusBold"/>
                          <a:ea typeface="Times New Roman" panose="02020603050405020304" pitchFamily="18" charset="0"/>
                          <a:cs typeface="B Nazanin" panose="00000400000000000000" pitchFamily="2" charset="-78"/>
                        </a:rPr>
                        <a:t>وزن</a:t>
                      </a:r>
                      <a:r>
                        <a:rPr kumimoji="0" lang="ar-SA" sz="1600" b="1" i="0" u="none" strike="noStrike" kern="1200" cap="none" spc="0" normalizeH="0" baseline="30000" noProof="0" dirty="0" smtClean="0">
                          <a:ln>
                            <a:noFill/>
                          </a:ln>
                          <a:solidFill>
                            <a:srgbClr val="000000"/>
                          </a:solidFill>
                          <a:effectLst/>
                          <a:uLnTx/>
                          <a:uFillTx/>
                          <a:latin typeface="Times New Roman" panose="02020603050405020304" pitchFamily="18" charset="0"/>
                          <a:ea typeface="Times New Roman" panose="02020603050405020304" pitchFamily="18" charset="0"/>
                          <a:cs typeface="B Nazanin" panose="00000400000000000000" pitchFamily="2" charset="-78"/>
                        </a:rPr>
                        <a:t>**</a:t>
                      </a:r>
                      <a:endParaRPr kumimoji="0" lang="en-US" sz="1600" b="0" i="0" u="none" strike="noStrike" kern="1200" cap="none" spc="0" normalizeH="0" baseline="0" noProof="0" dirty="0" smtClean="0">
                        <a:ln>
                          <a:noFill/>
                        </a:ln>
                        <a:solidFill>
                          <a:srgbClr val="000000"/>
                        </a:solidFill>
                        <a:effectLst/>
                        <a:uLnTx/>
                        <a:uFillTx/>
                        <a:latin typeface="Times New Roman" panose="02020603050405020304" pitchFamily="18" charset="0"/>
                        <a:ea typeface="Times New Roman" panose="02020603050405020304" pitchFamily="18" charset="0"/>
                        <a:cs typeface="Lotus" panose="00000400000000000000" pitchFamily="2" charset="-78"/>
                      </a:endParaRPr>
                    </a:p>
                  </a:txBody>
                  <a:tcPr marL="59920" marR="599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171450" marR="0" lvl="0" indent="-171450" algn="just"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fa-IR" sz="1600" b="1" i="0" u="none" strike="noStrike" kern="1200" cap="none" spc="0" normalizeH="0" baseline="0" noProof="0" dirty="0" smtClean="0">
                          <a:ln>
                            <a:noFill/>
                          </a:ln>
                          <a:solidFill>
                            <a:srgbClr val="000000"/>
                          </a:solidFill>
                          <a:effectLst/>
                          <a:uLnTx/>
                          <a:uFillTx/>
                          <a:latin typeface="Times New Roman" panose="02020603050405020304" pitchFamily="18" charset="0"/>
                          <a:ea typeface="Times New Roman" panose="02020603050405020304" pitchFamily="18" charset="0"/>
                          <a:cs typeface="B Nazanin" panose="00000400000000000000" pitchFamily="2" charset="-78"/>
                        </a:rPr>
                        <a:t>بررسی وضعیت تغذیه ای کودک، معاینه فیزیکی و توصیه های تغذیه ای</a:t>
                      </a:r>
                    </a:p>
                    <a:p>
                      <a:pPr marL="171450" marR="0" lvl="0" indent="-171450" algn="just" defTabSz="9144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fa-IR" sz="1600" b="1" i="0" u="none" strike="noStrike" kern="1200" cap="none" spc="0" normalizeH="0" baseline="0" noProof="0" dirty="0" smtClean="0">
                          <a:ln>
                            <a:noFill/>
                          </a:ln>
                          <a:solidFill>
                            <a:srgbClr val="000000"/>
                          </a:solidFill>
                          <a:effectLst/>
                          <a:uLnTx/>
                          <a:uFillTx/>
                          <a:latin typeface="Times New Roman" panose="02020603050405020304" pitchFamily="18" charset="0"/>
                          <a:ea typeface="Times New Roman" panose="02020603050405020304" pitchFamily="18" charset="0"/>
                          <a:cs typeface="B Nazanin" panose="00000400000000000000" pitchFamily="2" charset="-78"/>
                        </a:rPr>
                        <a:t>پس از 3 ماه در صورتی که منحنی وزن برای قد در همین طبقه بندی قرار گیرد به کارشناس تغذیه ارجاع دهید.</a:t>
                      </a:r>
                      <a:endParaRPr lang="en-US" sz="16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59920" marR="599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bl>
          </a:graphicData>
        </a:graphic>
      </p:graphicFrame>
    </p:spTree>
    <p:extLst>
      <p:ext uri="{BB962C8B-B14F-4D97-AF65-F5344CB8AC3E}">
        <p14:creationId xmlns:p14="http://schemas.microsoft.com/office/powerpoint/2010/main" val="3954411935"/>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57200" y="0"/>
            <a:ext cx="3600400" cy="2736304"/>
          </a:xfrm>
          <a:prstGeom prst="rect">
            <a:avLst/>
          </a:prstGeom>
          <a:effectLst>
            <a:glow rad="228600">
              <a:schemeClr val="accent1">
                <a:satMod val="175000"/>
                <a:alpha val="40000"/>
              </a:schemeClr>
            </a:glow>
          </a:effectLst>
          <a:scene3d>
            <a:camera prst="orthographicFront"/>
            <a:lightRig rig="threePt" dir="t"/>
          </a:scene3d>
          <a:sp3d>
            <a:bevelT w="152400" h="50800" prst="softRound"/>
          </a:sp3d>
        </p:spPr>
      </p:pic>
      <p:graphicFrame>
        <p:nvGraphicFramePr>
          <p:cNvPr id="5" name="Table 4"/>
          <p:cNvGraphicFramePr>
            <a:graphicFrameLocks noGrp="1"/>
          </p:cNvGraphicFramePr>
          <p:nvPr>
            <p:extLst>
              <p:ext uri="{D42A27DB-BD31-4B8C-83A1-F6EECF244321}">
                <p14:modId xmlns:p14="http://schemas.microsoft.com/office/powerpoint/2010/main" val="287880326"/>
              </p:ext>
            </p:extLst>
          </p:nvPr>
        </p:nvGraphicFramePr>
        <p:xfrm>
          <a:off x="364472" y="3356992"/>
          <a:ext cx="8640960" cy="2004993"/>
        </p:xfrm>
        <a:graphic>
          <a:graphicData uri="http://schemas.openxmlformats.org/drawingml/2006/table">
            <a:tbl>
              <a:tblPr rtl="1" firstRow="1" firstCol="1" bandRow="1"/>
              <a:tblGrid>
                <a:gridCol w="2416138">
                  <a:extLst>
                    <a:ext uri="{9D8B030D-6E8A-4147-A177-3AD203B41FA5}">
                      <a16:colId xmlns:a16="http://schemas.microsoft.com/office/drawing/2014/main" xmlns="" val="20000"/>
                    </a:ext>
                  </a:extLst>
                </a:gridCol>
                <a:gridCol w="1600542">
                  <a:extLst>
                    <a:ext uri="{9D8B030D-6E8A-4147-A177-3AD203B41FA5}">
                      <a16:colId xmlns:a16="http://schemas.microsoft.com/office/drawing/2014/main" xmlns="" val="20001"/>
                    </a:ext>
                  </a:extLst>
                </a:gridCol>
                <a:gridCol w="4624280">
                  <a:extLst>
                    <a:ext uri="{9D8B030D-6E8A-4147-A177-3AD203B41FA5}">
                      <a16:colId xmlns:a16="http://schemas.microsoft.com/office/drawing/2014/main" xmlns="" val="20002"/>
                    </a:ext>
                  </a:extLst>
                </a:gridCol>
              </a:tblGrid>
              <a:tr h="834008">
                <a:tc>
                  <a:txBody>
                    <a:bodyPr/>
                    <a:lstStyle/>
                    <a:p>
                      <a:pPr marL="0" marR="0" algn="ctr" rtl="1">
                        <a:spcBef>
                          <a:spcPts val="0"/>
                        </a:spcBef>
                        <a:spcAft>
                          <a:spcPts val="0"/>
                        </a:spcAft>
                      </a:pPr>
                      <a:r>
                        <a:rPr lang="ar-SA" sz="1800" b="1" dirty="0" smtClean="0">
                          <a:effectLst/>
                          <a:latin typeface="Times New Roman" panose="02020603050405020304" pitchFamily="18" charset="0"/>
                          <a:ea typeface="Times New Roman" panose="02020603050405020304" pitchFamily="18" charset="0"/>
                          <a:cs typeface="B Nazanin" panose="00000400000000000000" pitchFamily="2" charset="-78"/>
                        </a:rPr>
                        <a:t>منحني </a:t>
                      </a:r>
                      <a:r>
                        <a:rPr lang="ar-SA" sz="1800" b="1" dirty="0">
                          <a:effectLst/>
                          <a:latin typeface="Times New Roman" panose="02020603050405020304" pitchFamily="18" charset="0"/>
                          <a:ea typeface="Times New Roman" panose="02020603050405020304" pitchFamily="18" charset="0"/>
                          <a:cs typeface="B Nazanin" panose="00000400000000000000" pitchFamily="2" charset="-78"/>
                        </a:rPr>
                        <a:t>وزن براي قد </a:t>
                      </a:r>
                      <a:r>
                        <a:rPr lang="ar-SA" sz="1800" b="1" dirty="0" smtClean="0">
                          <a:effectLst/>
                          <a:latin typeface="Times New Roman" panose="02020603050405020304" pitchFamily="18" charset="0"/>
                          <a:ea typeface="Times New Roman" panose="02020603050405020304" pitchFamily="18" charset="0"/>
                          <a:cs typeface="B Nazanin" panose="00000400000000000000" pitchFamily="2" charset="-78"/>
                        </a:rPr>
                        <a:t>يا</a:t>
                      </a:r>
                      <a:r>
                        <a:rPr lang="fa-IR" sz="1800" b="1" dirty="0" smtClean="0">
                          <a:effectLst/>
                          <a:latin typeface="Times New Roman" panose="02020603050405020304" pitchFamily="18" charset="0"/>
                          <a:ea typeface="Times New Roman" panose="02020603050405020304" pitchFamily="18" charset="0"/>
                          <a:cs typeface="B Nazanin" panose="00000400000000000000" pitchFamily="2" charset="-78"/>
                        </a:rPr>
                        <a:t>  </a:t>
                      </a:r>
                      <a:r>
                        <a:rPr lang="en-US" sz="1800" b="1" dirty="0" smtClean="0">
                          <a:effectLst/>
                          <a:latin typeface="Times New Roman" panose="02020603050405020304" pitchFamily="18" charset="0"/>
                          <a:ea typeface="Times New Roman" panose="02020603050405020304" pitchFamily="18" charset="0"/>
                          <a:cs typeface="B Nazanin" panose="00000400000000000000" pitchFamily="2" charset="-78"/>
                        </a:rPr>
                        <a:t>BMI</a:t>
                      </a:r>
                      <a:r>
                        <a:rPr lang="fa-IR" sz="1800" b="1" dirty="0" smtClean="0">
                          <a:effectLst/>
                          <a:latin typeface="Times New Roman" panose="02020603050405020304" pitchFamily="18" charset="0"/>
                          <a:ea typeface="Times New Roman" panose="02020603050405020304" pitchFamily="18" charset="0"/>
                          <a:cs typeface="B Nazanin" panose="00000400000000000000" pitchFamily="2" charset="-78"/>
                        </a:rPr>
                        <a:t> </a:t>
                      </a:r>
                      <a:r>
                        <a:rPr lang="ar-SA" sz="1800" b="1" dirty="0" smtClean="0">
                          <a:effectLst/>
                          <a:latin typeface="Times New Roman" panose="02020603050405020304" pitchFamily="18" charset="0"/>
                          <a:ea typeface="Times New Roman" panose="02020603050405020304" pitchFamily="18" charset="0"/>
                          <a:cs typeface="B Nazanin" panose="00000400000000000000" pitchFamily="2" charset="-78"/>
                        </a:rPr>
                        <a:t> </a:t>
                      </a:r>
                      <a:r>
                        <a:rPr lang="ar-SA" sz="1800" b="1" dirty="0">
                          <a:effectLst/>
                          <a:latin typeface="Times New Roman" panose="02020603050405020304" pitchFamily="18" charset="0"/>
                          <a:ea typeface="Times New Roman" panose="02020603050405020304" pitchFamily="18" charset="0"/>
                          <a:cs typeface="B Nazanin" panose="00000400000000000000" pitchFamily="2" charset="-78"/>
                        </a:rPr>
                        <a:t>براي </a:t>
                      </a:r>
                      <a:r>
                        <a:rPr lang="ar-SA" sz="1800" b="1" dirty="0" smtClean="0">
                          <a:effectLst/>
                          <a:latin typeface="Times New Roman" panose="02020603050405020304" pitchFamily="18" charset="0"/>
                          <a:ea typeface="Times New Roman" panose="02020603050405020304" pitchFamily="18" charset="0"/>
                          <a:cs typeface="B Nazanin" panose="00000400000000000000" pitchFamily="2" charset="-78"/>
                        </a:rPr>
                        <a:t>سن</a:t>
                      </a:r>
                      <a:endParaRPr lang="en-US" sz="18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59920" marR="599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marL="0" marR="0" algn="ctr" rtl="1">
                        <a:spcBef>
                          <a:spcPts val="0"/>
                        </a:spcBef>
                        <a:spcAft>
                          <a:spcPts val="0"/>
                        </a:spcAft>
                      </a:pPr>
                      <a:r>
                        <a:rPr lang="ar-SA" sz="1800" b="1" dirty="0">
                          <a:effectLst/>
                          <a:latin typeface="Times New Roman" panose="02020603050405020304" pitchFamily="18" charset="0"/>
                          <a:ea typeface="Times New Roman" panose="02020603050405020304" pitchFamily="18" charset="0"/>
                          <a:cs typeface="B Nazanin" panose="00000400000000000000" pitchFamily="2" charset="-78"/>
                        </a:rPr>
                        <a:t>طبقه‌بندي</a:t>
                      </a:r>
                      <a:endParaRPr lang="en-US" sz="18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59920" marR="599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marL="0" marR="0" algn="ctr" rtl="1">
                        <a:spcBef>
                          <a:spcPts val="0"/>
                        </a:spcBef>
                        <a:spcAft>
                          <a:spcPts val="0"/>
                        </a:spcAft>
                      </a:pPr>
                      <a:r>
                        <a:rPr lang="ar-SA" sz="1800" b="1" dirty="0">
                          <a:effectLst/>
                          <a:latin typeface="Times New Roman" panose="02020603050405020304" pitchFamily="18" charset="0"/>
                          <a:ea typeface="Times New Roman" panose="02020603050405020304" pitchFamily="18" charset="0"/>
                          <a:cs typeface="B Nazanin" panose="00000400000000000000" pitchFamily="2" charset="-78"/>
                        </a:rPr>
                        <a:t>توصيه‌ها/ اقدام</a:t>
                      </a:r>
                      <a:endParaRPr lang="en-US" sz="18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59920" marR="599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extLst>
                  <a:ext uri="{0D108BD9-81ED-4DB2-BD59-A6C34878D82A}">
                    <a16:rowId xmlns:a16="http://schemas.microsoft.com/office/drawing/2014/main" xmlns="" val="10000"/>
                  </a:ext>
                </a:extLst>
              </a:tr>
              <a:tr h="1170985">
                <a:tc>
                  <a:txBody>
                    <a:bodyPr/>
                    <a:lstStyle/>
                    <a:p>
                      <a:pPr marL="0" marR="0" algn="r" rtl="1">
                        <a:spcBef>
                          <a:spcPts val="0"/>
                        </a:spcBef>
                        <a:spcAft>
                          <a:spcPts val="0"/>
                        </a:spcAft>
                      </a:pPr>
                      <a:r>
                        <a:rPr lang="ar-SA" sz="1800" b="1" dirty="0" smtClean="0">
                          <a:effectLst/>
                          <a:latin typeface="IDLotusBold"/>
                          <a:ea typeface="Times New Roman" panose="02020603050405020304" pitchFamily="18" charset="0"/>
                          <a:cs typeface="B Nazanin" panose="00000400000000000000" pitchFamily="2" charset="-78"/>
                        </a:rPr>
                        <a:t>مساوی</a:t>
                      </a:r>
                      <a:endParaRPr lang="en-US" sz="1800" b="1" dirty="0" smtClean="0">
                        <a:effectLst/>
                        <a:latin typeface="IDLotusBold"/>
                        <a:ea typeface="Times New Roman" panose="02020603050405020304" pitchFamily="18" charset="0"/>
                        <a:cs typeface="B Nazanin" panose="00000400000000000000" pitchFamily="2" charset="-78"/>
                      </a:endParaRPr>
                    </a:p>
                    <a:p>
                      <a:pPr marL="0" marR="0" algn="r" rtl="1">
                        <a:spcBef>
                          <a:spcPts val="0"/>
                        </a:spcBef>
                        <a:spcAft>
                          <a:spcPts val="0"/>
                        </a:spcAft>
                      </a:pPr>
                      <a:r>
                        <a:rPr lang="en-US" sz="1800" dirty="0" smtClean="0">
                          <a:effectLst/>
                          <a:latin typeface="IDLotusBold"/>
                          <a:ea typeface="Times New Roman" panose="02020603050405020304" pitchFamily="18" charset="0"/>
                          <a:cs typeface="B Nazanin" panose="00000400000000000000" pitchFamily="2" charset="-78"/>
                        </a:rPr>
                        <a:t> </a:t>
                      </a:r>
                      <a:r>
                        <a:rPr lang="en-US" sz="1800" dirty="0">
                          <a:effectLst/>
                          <a:latin typeface="IDLotusBold"/>
                          <a:ea typeface="Times New Roman" panose="02020603050405020304" pitchFamily="18" charset="0"/>
                          <a:cs typeface="B Nazanin" panose="00000400000000000000" pitchFamily="2" charset="-78"/>
                        </a:rPr>
                        <a:t>-2 </a:t>
                      </a:r>
                      <a:r>
                        <a:rPr lang="en-US" sz="1800" dirty="0" smtClean="0">
                          <a:effectLst/>
                          <a:latin typeface="IDLotusBold"/>
                          <a:ea typeface="Times New Roman" panose="02020603050405020304" pitchFamily="18" charset="0"/>
                          <a:cs typeface="B Nazanin" panose="00000400000000000000" pitchFamily="2" charset="-78"/>
                        </a:rPr>
                        <a:t>z-score</a:t>
                      </a:r>
                      <a:r>
                        <a:rPr lang="ar-SA" sz="1800" b="1" dirty="0" smtClean="0">
                          <a:effectLst/>
                          <a:latin typeface="IDLotusBold"/>
                          <a:ea typeface="Times New Roman" panose="02020603050405020304" pitchFamily="18" charset="0"/>
                          <a:cs typeface="B Nazanin" panose="00000400000000000000" pitchFamily="2" charset="-78"/>
                        </a:rPr>
                        <a:t>تا مساوي</a:t>
                      </a:r>
                      <a:endParaRPr lang="en-US" sz="1800" b="1" dirty="0" smtClean="0">
                        <a:effectLst/>
                        <a:latin typeface="IDLotusBold"/>
                        <a:ea typeface="Times New Roman" panose="02020603050405020304" pitchFamily="18" charset="0"/>
                        <a:cs typeface="B Nazanin" panose="00000400000000000000" pitchFamily="2" charset="-78"/>
                      </a:endParaRPr>
                    </a:p>
                    <a:p>
                      <a:pPr marL="0" marR="0" algn="r" rtl="1">
                        <a:spcBef>
                          <a:spcPts val="0"/>
                        </a:spcBef>
                        <a:spcAft>
                          <a:spcPts val="0"/>
                        </a:spcAft>
                      </a:pPr>
                      <a:r>
                        <a:rPr lang="en-US" sz="1800" dirty="0" smtClean="0">
                          <a:effectLst/>
                          <a:latin typeface="Times New Roman" panose="02020603050405020304" pitchFamily="18" charset="0"/>
                          <a:ea typeface="Times New Roman" panose="02020603050405020304" pitchFamily="18" charset="0"/>
                          <a:cs typeface="B Nazanin" panose="00000400000000000000" pitchFamily="2" charset="-78"/>
                        </a:rPr>
                        <a:t>+</a:t>
                      </a:r>
                      <a:r>
                        <a:rPr lang="en-US" sz="1800" dirty="0">
                          <a:effectLst/>
                          <a:latin typeface="IDLotusBold"/>
                          <a:ea typeface="Times New Roman" panose="02020603050405020304" pitchFamily="18" charset="0"/>
                          <a:cs typeface="B Nazanin" panose="00000400000000000000" pitchFamily="2" charset="-78"/>
                        </a:rPr>
                        <a:t>1 z-score</a:t>
                      </a:r>
                      <a:endParaRPr lang="en-US" sz="18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59920" marR="599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marR="0" algn="ctr" rtl="1">
                        <a:spcBef>
                          <a:spcPts val="0"/>
                        </a:spcBef>
                        <a:spcAft>
                          <a:spcPts val="0"/>
                        </a:spcAft>
                      </a:pPr>
                      <a:r>
                        <a:rPr lang="ar-SA" sz="1800" b="1" dirty="0">
                          <a:effectLst/>
                          <a:latin typeface="IDLotusBold"/>
                          <a:ea typeface="Times New Roman" panose="02020603050405020304" pitchFamily="18" charset="0"/>
                          <a:cs typeface="B Nazanin" panose="00000400000000000000" pitchFamily="2" charset="-78"/>
                        </a:rPr>
                        <a:t>طبیعی</a:t>
                      </a:r>
                      <a:endParaRPr lang="en-US" sz="18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59920" marR="599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171450" marR="0" indent="-171450" algn="r" rtl="1">
                        <a:spcBef>
                          <a:spcPts val="0"/>
                        </a:spcBef>
                        <a:spcAft>
                          <a:spcPts val="0"/>
                        </a:spcAft>
                        <a:buFont typeface="Wingdings" panose="05000000000000000000" pitchFamily="2" charset="2"/>
                        <a:buChar char="v"/>
                      </a:pPr>
                      <a:r>
                        <a:rPr lang="fa-IR" sz="1800" b="1" dirty="0">
                          <a:effectLst/>
                          <a:latin typeface="Times New Roman" panose="02020603050405020304" pitchFamily="18" charset="0"/>
                          <a:ea typeface="Times New Roman" panose="02020603050405020304" pitchFamily="18" charset="0"/>
                          <a:cs typeface="B Nazanin" panose="00000400000000000000" pitchFamily="2" charset="-78"/>
                        </a:rPr>
                        <a:t>ارزیابی کودک طبق بوکلت انجام </a:t>
                      </a:r>
                      <a:r>
                        <a:rPr lang="fa-IR" sz="1800" b="1" dirty="0" smtClean="0">
                          <a:effectLst/>
                          <a:latin typeface="Times New Roman" panose="02020603050405020304" pitchFamily="18" charset="0"/>
                          <a:ea typeface="Times New Roman" panose="02020603050405020304" pitchFamily="18" charset="0"/>
                          <a:cs typeface="B Nazanin" panose="00000400000000000000" pitchFamily="2" charset="-78"/>
                        </a:rPr>
                        <a:t>شود.  </a:t>
                      </a:r>
                      <a:endParaRPr lang="en-US" sz="18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59920" marR="599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xmlns="" val="10001"/>
                  </a:ext>
                </a:extLst>
              </a:tr>
            </a:tbl>
          </a:graphicData>
        </a:graphic>
      </p:graphicFrame>
      <p:pic>
        <p:nvPicPr>
          <p:cNvPr id="6" name="Picture 5"/>
          <p:cNvPicPr>
            <a:picLocks noChangeAspect="1"/>
          </p:cNvPicPr>
          <p:nvPr/>
        </p:nvPicPr>
        <p:blipFill>
          <a:blip r:embed="rId3"/>
          <a:stretch>
            <a:fillRect/>
          </a:stretch>
        </p:blipFill>
        <p:spPr>
          <a:xfrm>
            <a:off x="3203848" y="908720"/>
            <a:ext cx="176799" cy="201185"/>
          </a:xfrm>
          <a:prstGeom prst="rect">
            <a:avLst/>
          </a:prstGeom>
        </p:spPr>
      </p:pic>
    </p:spTree>
    <p:extLst>
      <p:ext uri="{BB962C8B-B14F-4D97-AF65-F5344CB8AC3E}">
        <p14:creationId xmlns:p14="http://schemas.microsoft.com/office/powerpoint/2010/main" val="440254009"/>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533400"/>
            <a:ext cx="7772400" cy="749300"/>
          </a:xfrm>
        </p:spPr>
        <p:txBody>
          <a:bodyPr/>
          <a:lstStyle/>
          <a:p>
            <a:pPr algn="ctr" rtl="1"/>
            <a:r>
              <a:rPr lang="fa-IR" sz="3800" dirty="0" smtClean="0">
                <a:solidFill>
                  <a:schemeClr val="accent6">
                    <a:lumMod val="75000"/>
                  </a:schemeClr>
                </a:solidFill>
                <a:cs typeface="B Nazanin Outline" panose="00000400000000000000" pitchFamily="2" charset="-78"/>
              </a:rPr>
              <a:t>ارزیابی کودک از نظر دور سر برای سن </a:t>
            </a:r>
            <a:endParaRPr lang="en-US" sz="3800" dirty="0">
              <a:solidFill>
                <a:schemeClr val="accent6">
                  <a:lumMod val="75000"/>
                </a:schemeClr>
              </a:solidFill>
              <a:cs typeface="B Nazanin Outline" panose="00000400000000000000" pitchFamily="2" charset="-78"/>
            </a:endParaRPr>
          </a:p>
        </p:txBody>
      </p:sp>
      <p:pic>
        <p:nvPicPr>
          <p:cNvPr id="5" name="Picture 4" descr="17206"/>
          <p:cNvPicPr>
            <a:picLocks noChangeAspect="1" noChangeArrowheads="1"/>
          </p:cNvPicPr>
          <p:nvPr/>
        </p:nvPicPr>
        <p:blipFill>
          <a:blip r:embed="rId2"/>
          <a:srcRect/>
          <a:stretch>
            <a:fillRect/>
          </a:stretch>
        </p:blipFill>
        <p:spPr>
          <a:xfrm>
            <a:off x="1981200" y="1600200"/>
            <a:ext cx="5429250" cy="4343400"/>
          </a:xfrm>
          <a:prstGeom prst="rect">
            <a:avLst/>
          </a:prstGeom>
          <a:solidFill>
            <a:schemeClr val="bg1"/>
          </a:solidFill>
          <a:ln w="25400">
            <a:solidFill>
              <a:srgbClr val="92D050"/>
            </a:solid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513819448"/>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503287412"/>
              </p:ext>
            </p:extLst>
          </p:nvPr>
        </p:nvGraphicFramePr>
        <p:xfrm>
          <a:off x="228600" y="0"/>
          <a:ext cx="8763000" cy="6778845"/>
        </p:xfrm>
        <a:graphic>
          <a:graphicData uri="http://schemas.openxmlformats.org/drawingml/2006/table">
            <a:tbl>
              <a:tblPr rtl="1" firstRow="1" firstCol="1" bandRow="1"/>
              <a:tblGrid>
                <a:gridCol w="2753172">
                  <a:extLst>
                    <a:ext uri="{9D8B030D-6E8A-4147-A177-3AD203B41FA5}">
                      <a16:colId xmlns:a16="http://schemas.microsoft.com/office/drawing/2014/main" xmlns="" val="20000"/>
                    </a:ext>
                  </a:extLst>
                </a:gridCol>
                <a:gridCol w="922803">
                  <a:extLst>
                    <a:ext uri="{9D8B030D-6E8A-4147-A177-3AD203B41FA5}">
                      <a16:colId xmlns:a16="http://schemas.microsoft.com/office/drawing/2014/main" xmlns="" val="20001"/>
                    </a:ext>
                  </a:extLst>
                </a:gridCol>
                <a:gridCol w="5087025">
                  <a:extLst>
                    <a:ext uri="{9D8B030D-6E8A-4147-A177-3AD203B41FA5}">
                      <a16:colId xmlns:a16="http://schemas.microsoft.com/office/drawing/2014/main" xmlns="" val="20002"/>
                    </a:ext>
                  </a:extLst>
                </a:gridCol>
              </a:tblGrid>
              <a:tr h="465928">
                <a:tc>
                  <a:txBody>
                    <a:bodyPr/>
                    <a:lstStyle/>
                    <a:p>
                      <a:pPr marL="0" marR="0" algn="ctr" rtl="1">
                        <a:spcBef>
                          <a:spcPts val="0"/>
                        </a:spcBef>
                        <a:spcAft>
                          <a:spcPts val="0"/>
                        </a:spcAft>
                      </a:pPr>
                      <a:r>
                        <a:rPr lang="ar-SA" sz="1400" dirty="0">
                          <a:effectLst/>
                          <a:latin typeface="Times New Roman" panose="02020603050405020304" pitchFamily="18" charset="0"/>
                          <a:ea typeface="Times New Roman" panose="02020603050405020304" pitchFamily="18" charset="0"/>
                          <a:cs typeface="Lotus" panose="00000400000000000000" pitchFamily="2" charset="-78"/>
                        </a:rPr>
                        <a:t>	</a:t>
                      </a:r>
                      <a:r>
                        <a:rPr lang="ar-SA" sz="1400" b="1" dirty="0">
                          <a:solidFill>
                            <a:srgbClr val="000000"/>
                          </a:solidFill>
                          <a:effectLst/>
                          <a:latin typeface="BYagut"/>
                          <a:ea typeface="Times New Roman" panose="02020603050405020304" pitchFamily="18" charset="0"/>
                          <a:cs typeface="B Nazanin" panose="00000400000000000000" pitchFamily="2" charset="-78"/>
                        </a:rPr>
                        <a:t>دور سر براي سن </a:t>
                      </a:r>
                      <a:endParaRPr lang="en-US" sz="14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59671" marR="59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99FF"/>
                    </a:solidFill>
                  </a:tcPr>
                </a:tc>
                <a:tc>
                  <a:txBody>
                    <a:bodyPr/>
                    <a:lstStyle/>
                    <a:p>
                      <a:pPr marL="0" marR="0" algn="ctr" rtl="1">
                        <a:spcBef>
                          <a:spcPts val="0"/>
                        </a:spcBef>
                        <a:spcAft>
                          <a:spcPts val="0"/>
                        </a:spcAft>
                      </a:pPr>
                      <a:r>
                        <a:rPr lang="ar-SA" sz="1400" b="1" dirty="0">
                          <a:solidFill>
                            <a:srgbClr val="000000"/>
                          </a:solidFill>
                          <a:effectLst/>
                          <a:latin typeface="BYagut"/>
                          <a:ea typeface="Times New Roman" panose="02020603050405020304" pitchFamily="18" charset="0"/>
                          <a:cs typeface="B Nazanin" panose="00000400000000000000" pitchFamily="2" charset="-78"/>
                        </a:rPr>
                        <a:t>طبقه‌بندي </a:t>
                      </a:r>
                      <a:endParaRPr lang="en-US" sz="14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59671" marR="59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99FF"/>
                    </a:solidFill>
                  </a:tcPr>
                </a:tc>
                <a:tc>
                  <a:txBody>
                    <a:bodyPr/>
                    <a:lstStyle/>
                    <a:p>
                      <a:pPr marL="0" marR="0" algn="ctr" rtl="1">
                        <a:spcBef>
                          <a:spcPts val="0"/>
                        </a:spcBef>
                        <a:spcAft>
                          <a:spcPts val="0"/>
                        </a:spcAft>
                      </a:pPr>
                      <a:r>
                        <a:rPr lang="fa-IR" sz="1400" b="1" dirty="0" smtClean="0">
                          <a:solidFill>
                            <a:srgbClr val="000000"/>
                          </a:solidFill>
                          <a:effectLst/>
                          <a:latin typeface="BYagut"/>
                          <a:ea typeface="Times New Roman" panose="02020603050405020304" pitchFamily="18" charset="0"/>
                          <a:cs typeface="B Nazanin" panose="00000400000000000000" pitchFamily="2" charset="-78"/>
                        </a:rPr>
                        <a:t>توصیه ها/ </a:t>
                      </a:r>
                      <a:r>
                        <a:rPr lang="ar-SA" sz="1400" b="1" dirty="0" smtClean="0">
                          <a:solidFill>
                            <a:srgbClr val="000000"/>
                          </a:solidFill>
                          <a:effectLst/>
                          <a:latin typeface="BYagut"/>
                          <a:ea typeface="Times New Roman" panose="02020603050405020304" pitchFamily="18" charset="0"/>
                          <a:cs typeface="B Nazanin" panose="00000400000000000000" pitchFamily="2" charset="-78"/>
                        </a:rPr>
                        <a:t>اقدام </a:t>
                      </a:r>
                      <a:endParaRPr lang="en-US" sz="14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59671" marR="59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99FF"/>
                    </a:solidFill>
                  </a:tcPr>
                </a:tc>
                <a:extLst>
                  <a:ext uri="{0D108BD9-81ED-4DB2-BD59-A6C34878D82A}">
                    <a16:rowId xmlns:a16="http://schemas.microsoft.com/office/drawing/2014/main" xmlns="" val="10000"/>
                  </a:ext>
                </a:extLst>
              </a:tr>
              <a:tr h="2201072">
                <a:tc>
                  <a:txBody>
                    <a:bodyPr/>
                    <a:lstStyle/>
                    <a:p>
                      <a:pPr marL="0" marR="0" algn="r" rtl="1">
                        <a:spcBef>
                          <a:spcPts val="0"/>
                        </a:spcBef>
                        <a:spcAft>
                          <a:spcPts val="0"/>
                        </a:spcAft>
                      </a:pPr>
                      <a:r>
                        <a:rPr lang="ar-SA" sz="1400" dirty="0">
                          <a:solidFill>
                            <a:srgbClr val="000000"/>
                          </a:solidFill>
                          <a:effectLst/>
                          <a:latin typeface="BYagut"/>
                          <a:ea typeface="Times New Roman" panose="02020603050405020304" pitchFamily="18" charset="0"/>
                          <a:cs typeface="B Nazanin" panose="00000400000000000000" pitchFamily="2" charset="-78"/>
                        </a:rPr>
                        <a:t>پايين </a:t>
                      </a:r>
                      <a:r>
                        <a:rPr lang="en-US" sz="1400" dirty="0">
                          <a:solidFill>
                            <a:srgbClr val="000000"/>
                          </a:solidFill>
                          <a:effectLst/>
                          <a:latin typeface="Times New Roman" panose="02020603050405020304" pitchFamily="18" charset="0"/>
                          <a:ea typeface="Times New Roman" panose="02020603050405020304" pitchFamily="18" charset="0"/>
                          <a:cs typeface="B Nazanin" panose="00000400000000000000" pitchFamily="2" charset="-78"/>
                        </a:rPr>
                        <a:t>-3 z- score </a:t>
                      </a:r>
                      <a:endParaRPr lang="en-US" sz="14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59671" marR="59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rtl="1">
                        <a:spcBef>
                          <a:spcPts val="0"/>
                        </a:spcBef>
                        <a:spcAft>
                          <a:spcPts val="0"/>
                        </a:spcAft>
                      </a:pPr>
                      <a:r>
                        <a:rPr lang="ar-SA" sz="1400" dirty="0">
                          <a:solidFill>
                            <a:srgbClr val="000000"/>
                          </a:solidFill>
                          <a:effectLst/>
                          <a:latin typeface="BYagut"/>
                          <a:ea typeface="Times New Roman" panose="02020603050405020304" pitchFamily="18" charset="0"/>
                          <a:cs typeface="B Nazanin" panose="00000400000000000000" pitchFamily="2" charset="-78"/>
                        </a:rPr>
                        <a:t>دور سر كوچك </a:t>
                      </a:r>
                      <a:endParaRPr lang="en-US" sz="1400" dirty="0">
                        <a:effectLst/>
                        <a:latin typeface="Times New Roman" panose="02020603050405020304" pitchFamily="18" charset="0"/>
                        <a:ea typeface="Times New Roman" panose="02020603050405020304" pitchFamily="18" charset="0"/>
                        <a:cs typeface="Lotus" panose="00000400000000000000" pitchFamily="2" charset="-78"/>
                      </a:endParaRPr>
                    </a:p>
                    <a:p>
                      <a:pPr marL="0" marR="0" algn="ctr" rtl="1">
                        <a:spcBef>
                          <a:spcPts val="0"/>
                        </a:spcBef>
                        <a:spcAft>
                          <a:spcPts val="0"/>
                        </a:spcAft>
                      </a:pPr>
                      <a:r>
                        <a:rPr lang="en-US" sz="1400" dirty="0" smtClean="0">
                          <a:solidFill>
                            <a:srgbClr val="000000"/>
                          </a:solidFill>
                          <a:effectLst/>
                          <a:latin typeface="BYagut"/>
                          <a:ea typeface="Times New Roman" panose="02020603050405020304" pitchFamily="18" charset="0"/>
                          <a:cs typeface="B Nazanin" panose="00000400000000000000" pitchFamily="2" charset="-78"/>
                        </a:rPr>
                        <a:t>)</a:t>
                      </a:r>
                      <a:r>
                        <a:rPr lang="ar-SA" sz="1400" dirty="0" smtClean="0">
                          <a:solidFill>
                            <a:srgbClr val="000000"/>
                          </a:solidFill>
                          <a:effectLst/>
                          <a:latin typeface="BYagut"/>
                          <a:ea typeface="Times New Roman" panose="02020603050405020304" pitchFamily="18" charset="0"/>
                          <a:cs typeface="B Nazanin" panose="00000400000000000000" pitchFamily="2" charset="-78"/>
                        </a:rPr>
                        <a:t>ميكروسفالي</a:t>
                      </a:r>
                      <a:r>
                        <a:rPr lang="en-US" sz="1400" dirty="0" smtClean="0">
                          <a:solidFill>
                            <a:srgbClr val="000000"/>
                          </a:solidFill>
                          <a:effectLst/>
                          <a:latin typeface="BYagut"/>
                          <a:ea typeface="Times New Roman" panose="02020603050405020304" pitchFamily="18" charset="0"/>
                          <a:cs typeface="B Nazanin" panose="00000400000000000000" pitchFamily="2" charset="-78"/>
                        </a:rPr>
                        <a:t>(</a:t>
                      </a:r>
                      <a:endParaRPr lang="en-US" sz="14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59671" marR="59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342900" marR="0" lvl="0" indent="-342900" algn="r" rtl="1">
                        <a:spcBef>
                          <a:spcPts val="0"/>
                        </a:spcBef>
                        <a:spcAft>
                          <a:spcPts val="0"/>
                        </a:spcAft>
                        <a:buFont typeface="Wingdings" panose="05000000000000000000" pitchFamily="2" charset="2"/>
                        <a:buChar char="v"/>
                      </a:pPr>
                      <a:r>
                        <a:rPr lang="ar-SA" sz="1400" dirty="0">
                          <a:solidFill>
                            <a:srgbClr val="000000"/>
                          </a:solidFill>
                          <a:effectLst/>
                          <a:latin typeface="BYagut"/>
                          <a:ea typeface="Times New Roman" panose="02020603050405020304" pitchFamily="18" charset="0"/>
                          <a:cs typeface="B Nazanin" panose="00000400000000000000" pitchFamily="2" charset="-78"/>
                        </a:rPr>
                        <a:t>ارزيابي قد و وزن و تكامل كودك: </a:t>
                      </a:r>
                      <a:endParaRPr lang="en-US" sz="1400" dirty="0">
                        <a:effectLst/>
                        <a:latin typeface="Times New Roman" panose="02020603050405020304" pitchFamily="18" charset="0"/>
                        <a:ea typeface="Times New Roman" panose="02020603050405020304" pitchFamily="18" charset="0"/>
                        <a:cs typeface="Lotus" panose="00000400000000000000" pitchFamily="2" charset="-78"/>
                      </a:endParaRPr>
                    </a:p>
                    <a:p>
                      <a:pPr marL="401638" marR="0" lvl="2" indent="-177800" algn="r" defTabSz="914400" rtl="1" eaLnBrk="1" fontAlgn="auto" latinLnBrk="0" hangingPunct="1">
                        <a:lnSpc>
                          <a:spcPct val="100000"/>
                        </a:lnSpc>
                        <a:spcBef>
                          <a:spcPts val="0"/>
                        </a:spcBef>
                        <a:spcAft>
                          <a:spcPts val="0"/>
                        </a:spcAft>
                        <a:buClrTx/>
                        <a:buSzTx/>
                        <a:buFont typeface="Wingdings" panose="05000000000000000000" pitchFamily="2" charset="2"/>
                        <a:buChar char="ü"/>
                        <a:tabLst/>
                        <a:defRPr/>
                      </a:pPr>
                      <a:r>
                        <a:rPr lang="ar-SA" sz="1400" dirty="0">
                          <a:solidFill>
                            <a:srgbClr val="000000"/>
                          </a:solidFill>
                          <a:effectLst/>
                          <a:latin typeface="BYagut"/>
                          <a:ea typeface="Times New Roman" panose="02020603050405020304" pitchFamily="18" charset="0"/>
                          <a:cs typeface="B Nazanin" panose="00000400000000000000" pitchFamily="2" charset="-78"/>
                        </a:rPr>
                        <a:t>اگر دور سر كودك با قد و وزنش هم‌خواني دارد و تكامل وي طبيعي است بر اساس توالي مراقبت‌هاي برنامه‌ي كودك سالم پيگيري شود.</a:t>
                      </a:r>
                      <a:r>
                        <a:rPr lang="ar-SA" sz="1400" baseline="30000" dirty="0">
                          <a:solidFill>
                            <a:srgbClr val="000000"/>
                          </a:solidFill>
                          <a:effectLst/>
                          <a:latin typeface="BYagut"/>
                          <a:ea typeface="Times New Roman" panose="02020603050405020304" pitchFamily="18" charset="0"/>
                          <a:cs typeface="B Nazanin" panose="00000400000000000000" pitchFamily="2" charset="-78"/>
                        </a:rPr>
                        <a:t> </a:t>
                      </a:r>
                      <a:r>
                        <a:rPr kumimoji="0" lang="fa-IR" sz="1400" b="0" i="0" u="none" strike="noStrike" kern="1200" cap="none" spc="0" normalizeH="0" baseline="0" noProof="0" dirty="0" smtClean="0">
                          <a:ln>
                            <a:noFill/>
                          </a:ln>
                          <a:solidFill>
                            <a:srgbClr val="000000"/>
                          </a:solidFill>
                          <a:effectLst/>
                          <a:uLnTx/>
                          <a:uFillTx/>
                          <a:latin typeface="BYagut"/>
                          <a:ea typeface="Calibri" panose="020F0502020204030204" pitchFamily="34" charset="0"/>
                          <a:cs typeface="B Nazanin" panose="00000400000000000000" pitchFamily="2" charset="-78"/>
                        </a:rPr>
                        <a:t>(زیر 6 ماه 2 هفته بعد، بالای 6 ماه یک ماه بعد)</a:t>
                      </a:r>
                      <a:endParaRPr kumimoji="0" lang="en-US" sz="1400" b="0" i="0" u="none" strike="noStrike" kern="1200" cap="none" spc="0" normalizeH="0" baseline="0" noProof="0" dirty="0" smtClean="0">
                        <a:ln>
                          <a:noFill/>
                        </a:ln>
                        <a:solidFill>
                          <a:srgbClr val="000000"/>
                        </a:solidFill>
                        <a:effectLst/>
                        <a:uLnTx/>
                        <a:uFillTx/>
                        <a:latin typeface="BYagutBold"/>
                        <a:ea typeface="Calibri" panose="020F0502020204030204" pitchFamily="34" charset="0"/>
                        <a:cs typeface="Lotus" panose="00000400000000000000" pitchFamily="2" charset="-78"/>
                      </a:endParaRPr>
                    </a:p>
                    <a:p>
                      <a:pPr marL="401638" marR="0" lvl="1" indent="-177800" algn="r" rtl="1">
                        <a:spcBef>
                          <a:spcPts val="0"/>
                        </a:spcBef>
                        <a:spcAft>
                          <a:spcPts val="0"/>
                        </a:spcAft>
                        <a:buFont typeface="Wingdings" panose="05000000000000000000" pitchFamily="2" charset="2"/>
                        <a:buChar char="ü"/>
                      </a:pPr>
                      <a:r>
                        <a:rPr lang="ar-SA" sz="1400" dirty="0" smtClean="0">
                          <a:solidFill>
                            <a:srgbClr val="000000"/>
                          </a:solidFill>
                          <a:effectLst/>
                          <a:latin typeface="BYagut"/>
                          <a:ea typeface="Times New Roman" panose="02020603050405020304" pitchFamily="18" charset="0"/>
                          <a:cs typeface="B Nazanin" panose="00000400000000000000" pitchFamily="2" charset="-78"/>
                        </a:rPr>
                        <a:t>اگر </a:t>
                      </a:r>
                      <a:r>
                        <a:rPr lang="ar-SA" sz="1400" dirty="0">
                          <a:solidFill>
                            <a:srgbClr val="000000"/>
                          </a:solidFill>
                          <a:effectLst/>
                          <a:latin typeface="BYagut"/>
                          <a:ea typeface="Times New Roman" panose="02020603050405020304" pitchFamily="18" charset="0"/>
                          <a:cs typeface="B Nazanin" panose="00000400000000000000" pitchFamily="2" charset="-78"/>
                        </a:rPr>
                        <a:t>تكامل كودك غير طبيعي است </a:t>
                      </a:r>
                      <a:r>
                        <a:rPr lang="fa-IR" sz="1400" dirty="0" smtClean="0">
                          <a:solidFill>
                            <a:srgbClr val="000000"/>
                          </a:solidFill>
                          <a:effectLst/>
                          <a:latin typeface="BYagut"/>
                          <a:ea typeface="Times New Roman" panose="02020603050405020304" pitchFamily="18" charset="0"/>
                          <a:cs typeface="B Nazanin" panose="00000400000000000000" pitchFamily="2" charset="-78"/>
                        </a:rPr>
                        <a:t>به متخصص کودکان</a:t>
                      </a:r>
                      <a:r>
                        <a:rPr lang="fa-IR" sz="1400" baseline="0" dirty="0" smtClean="0">
                          <a:solidFill>
                            <a:srgbClr val="000000"/>
                          </a:solidFill>
                          <a:effectLst/>
                          <a:latin typeface="BYagut"/>
                          <a:ea typeface="Times New Roman" panose="02020603050405020304" pitchFamily="18" charset="0"/>
                          <a:cs typeface="B Nazanin" panose="00000400000000000000" pitchFamily="2" charset="-78"/>
                        </a:rPr>
                        <a:t> ارجاع دهید. </a:t>
                      </a:r>
                      <a:endParaRPr lang="en-US" sz="1400" dirty="0">
                        <a:effectLst/>
                        <a:latin typeface="Times New Roman" panose="02020603050405020304" pitchFamily="18" charset="0"/>
                        <a:ea typeface="Times New Roman" panose="02020603050405020304" pitchFamily="18" charset="0"/>
                        <a:cs typeface="Lotus" panose="00000400000000000000" pitchFamily="2" charset="-78"/>
                      </a:endParaRPr>
                    </a:p>
                    <a:p>
                      <a:pPr marL="401638" marR="0" lvl="1" indent="-285750" algn="r" rtl="1">
                        <a:spcBef>
                          <a:spcPts val="0"/>
                        </a:spcBef>
                        <a:spcAft>
                          <a:spcPts val="0"/>
                        </a:spcAft>
                        <a:buFont typeface="Wingdings" panose="05000000000000000000" pitchFamily="2" charset="2"/>
                        <a:buChar char="v"/>
                      </a:pPr>
                      <a:r>
                        <a:rPr lang="ar-SA" sz="1400" dirty="0">
                          <a:solidFill>
                            <a:srgbClr val="000000"/>
                          </a:solidFill>
                          <a:effectLst/>
                          <a:latin typeface="BYagut"/>
                          <a:ea typeface="Times New Roman" panose="02020603050405020304" pitchFamily="18" charset="0"/>
                          <a:cs typeface="B Nazanin" panose="00000400000000000000" pitchFamily="2" charset="-78"/>
                        </a:rPr>
                        <a:t>اگر دور سر كودك با قد و وزنش هم‌خواني ندارد و تكامل وي طبيعي است، دور سر پدر و مادر و افراد درجه‌ي اول خانواده را ارزيابي كنيد: </a:t>
                      </a:r>
                      <a:endParaRPr lang="en-US" sz="1400" dirty="0">
                        <a:effectLst/>
                        <a:latin typeface="Times New Roman" panose="02020603050405020304" pitchFamily="18" charset="0"/>
                        <a:ea typeface="Times New Roman" panose="02020603050405020304" pitchFamily="18" charset="0"/>
                        <a:cs typeface="Lotus" panose="00000400000000000000" pitchFamily="2" charset="-78"/>
                      </a:endParaRPr>
                    </a:p>
                    <a:p>
                      <a:pPr marL="465138" marR="0" lvl="2" indent="-128588" algn="r" rtl="1">
                        <a:spcBef>
                          <a:spcPts val="0"/>
                        </a:spcBef>
                        <a:spcAft>
                          <a:spcPts val="0"/>
                        </a:spcAft>
                        <a:buFont typeface="Wingdings" panose="05000000000000000000" pitchFamily="2" charset="2"/>
                        <a:buChar char="ü"/>
                      </a:pPr>
                      <a:r>
                        <a:rPr lang="ar-SA" sz="1400" dirty="0">
                          <a:effectLst/>
                          <a:latin typeface="BYagut"/>
                          <a:ea typeface="Calibri" panose="020F0502020204030204" pitchFamily="34" charset="0"/>
                          <a:cs typeface="B Nazanin" panose="00000400000000000000" pitchFamily="2" charset="-78"/>
                        </a:rPr>
                        <a:t>اگر دور سر پدر و مادر كوچك است، كودك بر اساس توالي مراقبت‌هاي برنامه‌ي كودك سالم پيگيري </a:t>
                      </a:r>
                      <a:r>
                        <a:rPr lang="ar-SA" sz="1400" dirty="0" smtClean="0">
                          <a:effectLst/>
                          <a:latin typeface="BYagut"/>
                          <a:ea typeface="Calibri" panose="020F0502020204030204" pitchFamily="34" charset="0"/>
                          <a:cs typeface="B Nazanin" panose="00000400000000000000" pitchFamily="2" charset="-78"/>
                        </a:rPr>
                        <a:t>شود</a:t>
                      </a:r>
                      <a:r>
                        <a:rPr lang="fa-IR" sz="1400" baseline="30000" dirty="0" smtClean="0">
                          <a:effectLst/>
                          <a:latin typeface="BYagut"/>
                          <a:ea typeface="Calibri" panose="020F0502020204030204" pitchFamily="34" charset="0"/>
                          <a:cs typeface="B Nazanin" panose="00000400000000000000" pitchFamily="2" charset="-78"/>
                        </a:rPr>
                        <a:t>.</a:t>
                      </a:r>
                      <a:r>
                        <a:rPr lang="fa-IR" sz="1400" baseline="0" dirty="0" smtClean="0">
                          <a:effectLst/>
                          <a:latin typeface="BYagut"/>
                          <a:ea typeface="Calibri" panose="020F0502020204030204" pitchFamily="34" charset="0"/>
                          <a:cs typeface="B Nazanin" panose="00000400000000000000" pitchFamily="2" charset="-78"/>
                        </a:rPr>
                        <a:t> (زیر 6 ماه 2 هفته بعد، بالای 6 ماه یک ماه بعد)</a:t>
                      </a:r>
                      <a:endParaRPr lang="en-US" sz="1400" dirty="0">
                        <a:effectLst/>
                        <a:latin typeface="BYagutBold"/>
                        <a:ea typeface="Calibri" panose="020F0502020204030204" pitchFamily="34" charset="0"/>
                        <a:cs typeface="Lotus" panose="00000400000000000000" pitchFamily="2" charset="-78"/>
                      </a:endParaRPr>
                    </a:p>
                    <a:p>
                      <a:pPr marL="465138" marR="0" lvl="2" indent="-128588" algn="r" rtl="1">
                        <a:spcBef>
                          <a:spcPts val="0"/>
                        </a:spcBef>
                        <a:spcAft>
                          <a:spcPts val="0"/>
                        </a:spcAft>
                        <a:buFont typeface="Wingdings" panose="05000000000000000000" pitchFamily="2" charset="2"/>
                        <a:buChar char="ü"/>
                      </a:pPr>
                      <a:r>
                        <a:rPr lang="ar-SA" sz="1400" dirty="0">
                          <a:effectLst/>
                          <a:latin typeface="BYagut"/>
                          <a:ea typeface="Calibri" panose="020F0502020204030204" pitchFamily="34" charset="0"/>
                          <a:cs typeface="B Nazanin" panose="00000400000000000000" pitchFamily="2" charset="-78"/>
                        </a:rPr>
                        <a:t>اگر دور سر پدر و مادر كوچك نيست به متخصص </a:t>
                      </a:r>
                      <a:r>
                        <a:rPr lang="ar-SA" sz="1400" dirty="0" smtClean="0">
                          <a:effectLst/>
                          <a:latin typeface="BYagut"/>
                          <a:ea typeface="Calibri" panose="020F0502020204030204" pitchFamily="34" charset="0"/>
                          <a:cs typeface="B Nazanin" panose="00000400000000000000" pitchFamily="2" charset="-78"/>
                        </a:rPr>
                        <a:t>كودكان  </a:t>
                      </a:r>
                      <a:r>
                        <a:rPr lang="ar-SA" sz="1400" dirty="0">
                          <a:effectLst/>
                          <a:latin typeface="BYagut"/>
                          <a:ea typeface="Calibri" panose="020F0502020204030204" pitchFamily="34" charset="0"/>
                          <a:cs typeface="B Nazanin" panose="00000400000000000000" pitchFamily="2" charset="-78"/>
                        </a:rPr>
                        <a:t>ارجاع داده شود. </a:t>
                      </a:r>
                      <a:endParaRPr lang="fa-IR" sz="1400" dirty="0" smtClean="0">
                        <a:effectLst/>
                        <a:latin typeface="BYagut"/>
                        <a:ea typeface="Calibri" panose="020F0502020204030204" pitchFamily="34" charset="0"/>
                        <a:cs typeface="B Nazanin" panose="00000400000000000000" pitchFamily="2" charset="-78"/>
                      </a:endParaRPr>
                    </a:p>
                  </a:txBody>
                  <a:tcPr marL="59671" marR="59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xmlns="" val="10001"/>
                  </a:ext>
                </a:extLst>
              </a:tr>
              <a:tr h="2438400">
                <a:tc>
                  <a:txBody>
                    <a:bodyPr/>
                    <a:lstStyle/>
                    <a:p>
                      <a:pPr marL="0" marR="0" algn="r" rtl="1">
                        <a:spcBef>
                          <a:spcPts val="0"/>
                        </a:spcBef>
                        <a:spcAft>
                          <a:spcPts val="0"/>
                        </a:spcAft>
                      </a:pPr>
                      <a:r>
                        <a:rPr lang="ar-SA" sz="1400" dirty="0">
                          <a:solidFill>
                            <a:srgbClr val="000000"/>
                          </a:solidFill>
                          <a:effectLst/>
                          <a:latin typeface="BYagut"/>
                          <a:ea typeface="Times New Roman" panose="02020603050405020304" pitchFamily="18" charset="0"/>
                          <a:cs typeface="B Nazanin" panose="00000400000000000000" pitchFamily="2" charset="-78"/>
                        </a:rPr>
                        <a:t>  </a:t>
                      </a:r>
                      <a:r>
                        <a:rPr lang="fa-IR" sz="1400" dirty="0">
                          <a:solidFill>
                            <a:srgbClr val="000000"/>
                          </a:solidFill>
                          <a:effectLst/>
                          <a:latin typeface="BYagut"/>
                          <a:ea typeface="Times New Roman" panose="02020603050405020304" pitchFamily="18" charset="0"/>
                          <a:cs typeface="B Nazanin" panose="00000400000000000000" pitchFamily="2" charset="-78"/>
                        </a:rPr>
                        <a:t>بالاي </a:t>
                      </a:r>
                      <a:r>
                        <a:rPr lang="en-US" sz="1400" dirty="0">
                          <a:solidFill>
                            <a:srgbClr val="000000"/>
                          </a:solidFill>
                          <a:effectLst/>
                          <a:latin typeface="Times New Roman" panose="02020603050405020304" pitchFamily="18" charset="0"/>
                          <a:ea typeface="Times New Roman" panose="02020603050405020304" pitchFamily="18" charset="0"/>
                          <a:cs typeface="B Nazanin" panose="00000400000000000000" pitchFamily="2" charset="-78"/>
                        </a:rPr>
                        <a:t>3 z- score </a:t>
                      </a:r>
                      <a:r>
                        <a:rPr lang="ar-SA" sz="1400" dirty="0">
                          <a:solidFill>
                            <a:srgbClr val="000000"/>
                          </a:solidFill>
                          <a:effectLst/>
                          <a:latin typeface="Times New Roman" panose="02020603050405020304" pitchFamily="18" charset="0"/>
                          <a:ea typeface="Times New Roman" panose="02020603050405020304" pitchFamily="18" charset="0"/>
                          <a:cs typeface="B Nazanin" panose="00000400000000000000" pitchFamily="2" charset="-78"/>
                        </a:rPr>
                        <a:t>+</a:t>
                      </a:r>
                      <a:endParaRPr lang="en-US" sz="14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59671" marR="59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rtl="1">
                        <a:spcBef>
                          <a:spcPts val="0"/>
                        </a:spcBef>
                        <a:spcAft>
                          <a:spcPts val="0"/>
                        </a:spcAft>
                      </a:pPr>
                      <a:r>
                        <a:rPr lang="ar-SA" sz="1400" dirty="0">
                          <a:solidFill>
                            <a:srgbClr val="000000"/>
                          </a:solidFill>
                          <a:effectLst/>
                          <a:latin typeface="BYagut"/>
                          <a:ea typeface="Times New Roman" panose="02020603050405020304" pitchFamily="18" charset="0"/>
                          <a:cs typeface="B Nazanin" panose="00000400000000000000" pitchFamily="2" charset="-78"/>
                        </a:rPr>
                        <a:t>دور سر بزرگ </a:t>
                      </a:r>
                      <a:endParaRPr lang="en-US" sz="1400" dirty="0">
                        <a:effectLst/>
                        <a:latin typeface="Times New Roman" panose="02020603050405020304" pitchFamily="18" charset="0"/>
                        <a:ea typeface="Times New Roman" panose="02020603050405020304" pitchFamily="18" charset="0"/>
                        <a:cs typeface="Lotus" panose="00000400000000000000" pitchFamily="2" charset="-78"/>
                      </a:endParaRPr>
                    </a:p>
                    <a:p>
                      <a:pPr marL="0" marR="0" algn="ctr" rtl="1">
                        <a:spcBef>
                          <a:spcPts val="0"/>
                        </a:spcBef>
                        <a:spcAft>
                          <a:spcPts val="0"/>
                        </a:spcAft>
                      </a:pPr>
                      <a:r>
                        <a:rPr lang="en-US" sz="1400" dirty="0" smtClean="0">
                          <a:solidFill>
                            <a:srgbClr val="000000"/>
                          </a:solidFill>
                          <a:effectLst/>
                          <a:latin typeface="BYagut"/>
                          <a:ea typeface="Times New Roman" panose="02020603050405020304" pitchFamily="18" charset="0"/>
                          <a:cs typeface="B Nazanin" panose="00000400000000000000" pitchFamily="2" charset="-78"/>
                        </a:rPr>
                        <a:t>)</a:t>
                      </a:r>
                      <a:r>
                        <a:rPr lang="ar-SA" sz="1400" dirty="0" smtClean="0">
                          <a:solidFill>
                            <a:srgbClr val="000000"/>
                          </a:solidFill>
                          <a:effectLst/>
                          <a:latin typeface="BYagut"/>
                          <a:ea typeface="Times New Roman" panose="02020603050405020304" pitchFamily="18" charset="0"/>
                          <a:cs typeface="B Nazanin" panose="00000400000000000000" pitchFamily="2" charset="-78"/>
                        </a:rPr>
                        <a:t>ماكروسفالي</a:t>
                      </a:r>
                      <a:r>
                        <a:rPr lang="en-US" sz="1400" dirty="0" smtClean="0">
                          <a:solidFill>
                            <a:srgbClr val="000000"/>
                          </a:solidFill>
                          <a:effectLst/>
                          <a:latin typeface="BYagut"/>
                          <a:ea typeface="Times New Roman" panose="02020603050405020304" pitchFamily="18" charset="0"/>
                          <a:cs typeface="B Nazanin" panose="00000400000000000000" pitchFamily="2" charset="-78"/>
                        </a:rPr>
                        <a:t>(</a:t>
                      </a:r>
                      <a:r>
                        <a:rPr lang="ar-SA" sz="1400" dirty="0" smtClean="0">
                          <a:solidFill>
                            <a:srgbClr val="000000"/>
                          </a:solidFill>
                          <a:effectLst/>
                          <a:latin typeface="BYagut"/>
                          <a:ea typeface="Times New Roman" panose="02020603050405020304" pitchFamily="18" charset="0"/>
                          <a:cs typeface="B Nazanin" panose="00000400000000000000" pitchFamily="2" charset="-78"/>
                        </a:rPr>
                        <a:t> </a:t>
                      </a:r>
                      <a:endParaRPr lang="en-US" sz="14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59671" marR="59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342900" marR="0" lvl="0" indent="-342900" algn="r" rtl="1">
                        <a:spcBef>
                          <a:spcPts val="0"/>
                        </a:spcBef>
                        <a:spcAft>
                          <a:spcPts val="0"/>
                        </a:spcAft>
                        <a:buFont typeface="Wingdings" panose="05000000000000000000" pitchFamily="2" charset="2"/>
                        <a:buChar char="v"/>
                      </a:pPr>
                      <a:r>
                        <a:rPr lang="ar-SA" sz="1400" dirty="0">
                          <a:solidFill>
                            <a:srgbClr val="000000"/>
                          </a:solidFill>
                          <a:effectLst/>
                          <a:latin typeface="BYagut"/>
                          <a:ea typeface="Times New Roman" panose="02020603050405020304" pitchFamily="18" charset="0"/>
                          <a:cs typeface="B Nazanin" panose="00000400000000000000" pitchFamily="2" charset="-78"/>
                        </a:rPr>
                        <a:t>ارزيابي قد و وزن و تكامل كودك: </a:t>
                      </a:r>
                      <a:endParaRPr lang="en-US" sz="1400" dirty="0">
                        <a:effectLst/>
                        <a:latin typeface="Times New Roman" panose="02020603050405020304" pitchFamily="18" charset="0"/>
                        <a:ea typeface="Times New Roman" panose="02020603050405020304" pitchFamily="18" charset="0"/>
                        <a:cs typeface="Lotus" panose="00000400000000000000" pitchFamily="2" charset="-78"/>
                      </a:endParaRPr>
                    </a:p>
                    <a:p>
                      <a:pPr marL="401638" marR="0" lvl="2" indent="-177800" algn="r" defTabSz="914400" rtl="1" eaLnBrk="1" fontAlgn="auto" latinLnBrk="0" hangingPunct="1">
                        <a:lnSpc>
                          <a:spcPct val="100000"/>
                        </a:lnSpc>
                        <a:spcBef>
                          <a:spcPts val="0"/>
                        </a:spcBef>
                        <a:spcAft>
                          <a:spcPts val="0"/>
                        </a:spcAft>
                        <a:buClrTx/>
                        <a:buSzTx/>
                        <a:buFont typeface="Wingdings" panose="05000000000000000000" pitchFamily="2" charset="2"/>
                        <a:buChar char="ü"/>
                        <a:tabLst/>
                        <a:defRPr/>
                      </a:pPr>
                      <a:r>
                        <a:rPr lang="ar-SA" sz="1400" dirty="0">
                          <a:solidFill>
                            <a:srgbClr val="000000"/>
                          </a:solidFill>
                          <a:effectLst/>
                          <a:latin typeface="BYagut"/>
                          <a:ea typeface="Times New Roman" panose="02020603050405020304" pitchFamily="18" charset="0"/>
                          <a:cs typeface="B Nazanin" panose="00000400000000000000" pitchFamily="2" charset="-78"/>
                        </a:rPr>
                        <a:t>اگر دور سر كودك با قد و وزنش هم‌خواني دارد و تكامل وي طبيعي است بر اساس توالي مراقبت‌هاي برنامه‌ي كودك سالم پيگيري شود. </a:t>
                      </a:r>
                      <a:r>
                        <a:rPr kumimoji="0" lang="fa-IR" sz="1400" b="0" i="0" u="none" strike="noStrike" kern="1200" cap="none" spc="0" normalizeH="0" baseline="0" noProof="0" dirty="0" smtClean="0">
                          <a:ln>
                            <a:noFill/>
                          </a:ln>
                          <a:solidFill>
                            <a:srgbClr val="000000"/>
                          </a:solidFill>
                          <a:effectLst/>
                          <a:uLnTx/>
                          <a:uFillTx/>
                          <a:latin typeface="BYagut"/>
                          <a:ea typeface="Calibri" panose="020F0502020204030204" pitchFamily="34" charset="0"/>
                          <a:cs typeface="B Nazanin" panose="00000400000000000000" pitchFamily="2" charset="-78"/>
                        </a:rPr>
                        <a:t>(زیر 6 ماه 2 هفته بعد، بالای 6 ماه یک ماه بعد)</a:t>
                      </a:r>
                      <a:endParaRPr kumimoji="0" lang="en-US" sz="1400" b="0" i="0" u="none" strike="noStrike" kern="1200" cap="none" spc="0" normalizeH="0" baseline="0" noProof="0" dirty="0" smtClean="0">
                        <a:ln>
                          <a:noFill/>
                        </a:ln>
                        <a:solidFill>
                          <a:srgbClr val="000000"/>
                        </a:solidFill>
                        <a:effectLst/>
                        <a:uLnTx/>
                        <a:uFillTx/>
                        <a:latin typeface="BYagutBold"/>
                        <a:ea typeface="Calibri" panose="020F0502020204030204" pitchFamily="34" charset="0"/>
                        <a:cs typeface="Lotus" panose="00000400000000000000" pitchFamily="2" charset="-78"/>
                      </a:endParaRPr>
                    </a:p>
                    <a:p>
                      <a:pPr marL="401638" marR="0" lvl="1" indent="-177800" algn="r" rtl="1">
                        <a:spcBef>
                          <a:spcPts val="0"/>
                        </a:spcBef>
                        <a:spcAft>
                          <a:spcPts val="0"/>
                        </a:spcAft>
                        <a:buFont typeface="Wingdings" panose="05000000000000000000" pitchFamily="2" charset="2"/>
                        <a:buChar char="ü"/>
                      </a:pPr>
                      <a:r>
                        <a:rPr lang="ar-SA" sz="1400" dirty="0" smtClean="0">
                          <a:solidFill>
                            <a:srgbClr val="000000"/>
                          </a:solidFill>
                          <a:effectLst/>
                          <a:latin typeface="BYagut"/>
                          <a:ea typeface="Times New Roman" panose="02020603050405020304" pitchFamily="18" charset="0"/>
                          <a:cs typeface="B Nazanin" panose="00000400000000000000" pitchFamily="2" charset="-78"/>
                        </a:rPr>
                        <a:t>اگر </a:t>
                      </a:r>
                      <a:r>
                        <a:rPr lang="ar-SA" sz="1400" dirty="0">
                          <a:solidFill>
                            <a:srgbClr val="000000"/>
                          </a:solidFill>
                          <a:effectLst/>
                          <a:latin typeface="BYagut"/>
                          <a:ea typeface="Times New Roman" panose="02020603050405020304" pitchFamily="18" charset="0"/>
                          <a:cs typeface="B Nazanin" panose="00000400000000000000" pitchFamily="2" charset="-78"/>
                        </a:rPr>
                        <a:t>تكامل كودك غير طبيعي است بررسي </a:t>
                      </a:r>
                      <a:r>
                        <a:rPr lang="ar-SA" sz="1400" dirty="0" smtClean="0">
                          <a:solidFill>
                            <a:srgbClr val="000000"/>
                          </a:solidFill>
                          <a:effectLst/>
                          <a:latin typeface="BYagut"/>
                          <a:ea typeface="Times New Roman" panose="02020603050405020304" pitchFamily="18" charset="0"/>
                          <a:cs typeface="B Nazanin" panose="00000400000000000000" pitchFamily="2" charset="-78"/>
                        </a:rPr>
                        <a:t>گردد.</a:t>
                      </a:r>
                      <a:endParaRPr lang="en-US" sz="1400" dirty="0" smtClean="0">
                        <a:effectLst/>
                        <a:latin typeface="Times New Roman" panose="02020603050405020304" pitchFamily="18" charset="0"/>
                        <a:ea typeface="Times New Roman" panose="02020603050405020304" pitchFamily="18" charset="0"/>
                        <a:cs typeface="Lotus" panose="00000400000000000000" pitchFamily="2" charset="-78"/>
                      </a:endParaRPr>
                    </a:p>
                    <a:p>
                      <a:pPr marL="285750" marR="0" lvl="1" indent="-285750" algn="r" rtl="1">
                        <a:spcBef>
                          <a:spcPts val="0"/>
                        </a:spcBef>
                        <a:spcAft>
                          <a:spcPts val="0"/>
                        </a:spcAft>
                        <a:buFont typeface="Wingdings" panose="05000000000000000000" pitchFamily="2" charset="2"/>
                        <a:buChar char="v"/>
                      </a:pPr>
                      <a:r>
                        <a:rPr lang="ar-SA" sz="1400" dirty="0" smtClean="0">
                          <a:solidFill>
                            <a:srgbClr val="000000"/>
                          </a:solidFill>
                          <a:effectLst/>
                          <a:latin typeface="BYagut"/>
                          <a:ea typeface="Times New Roman" panose="02020603050405020304" pitchFamily="18" charset="0"/>
                          <a:cs typeface="B Nazanin" panose="00000400000000000000" pitchFamily="2" charset="-78"/>
                        </a:rPr>
                        <a:t>اگر</a:t>
                      </a:r>
                      <a:r>
                        <a:rPr lang="ar-SA" sz="1600" dirty="0" smtClean="0">
                          <a:solidFill>
                            <a:srgbClr val="000000"/>
                          </a:solidFill>
                          <a:effectLst/>
                          <a:latin typeface="BYagut"/>
                          <a:ea typeface="Times New Roman" panose="02020603050405020304" pitchFamily="18" charset="0"/>
                          <a:cs typeface="B Nazanin" panose="00000400000000000000" pitchFamily="2" charset="-78"/>
                        </a:rPr>
                        <a:t> </a:t>
                      </a:r>
                      <a:r>
                        <a:rPr lang="ar-SA" sz="1400" dirty="0" smtClean="0">
                          <a:solidFill>
                            <a:srgbClr val="000000"/>
                          </a:solidFill>
                          <a:effectLst/>
                          <a:latin typeface="BYagut"/>
                          <a:ea typeface="Times New Roman" panose="02020603050405020304" pitchFamily="18" charset="0"/>
                          <a:cs typeface="B Nazanin" panose="00000400000000000000" pitchFamily="2" charset="-78"/>
                        </a:rPr>
                        <a:t>دور سر كودك با قد و وزنش هم‌خواني ندارد و تكامل وي طبيعي است، دور سر پدر و مادر و افراد درجه‌ي اول خانواده را ارزيابي كنيد: </a:t>
                      </a:r>
                      <a:endParaRPr lang="en-US" sz="1400" dirty="0" smtClean="0">
                        <a:effectLst/>
                        <a:latin typeface="Times New Roman" panose="02020603050405020304" pitchFamily="18" charset="0"/>
                        <a:ea typeface="Times New Roman" panose="02020603050405020304" pitchFamily="18" charset="0"/>
                        <a:cs typeface="Lotus" panose="00000400000000000000" pitchFamily="2" charset="-78"/>
                      </a:endParaRPr>
                    </a:p>
                    <a:p>
                      <a:pPr marL="519113" marR="0" lvl="2" indent="-182563" algn="r" defTabSz="914400" rtl="1" eaLnBrk="1" fontAlgn="auto" latinLnBrk="0" hangingPunct="1">
                        <a:lnSpc>
                          <a:spcPct val="100000"/>
                        </a:lnSpc>
                        <a:spcBef>
                          <a:spcPts val="0"/>
                        </a:spcBef>
                        <a:spcAft>
                          <a:spcPts val="0"/>
                        </a:spcAft>
                        <a:buClrTx/>
                        <a:buSzTx/>
                        <a:buFont typeface="Wingdings" panose="05000000000000000000" pitchFamily="2" charset="2"/>
                        <a:buChar char="ü"/>
                        <a:tabLst/>
                        <a:defRPr/>
                      </a:pPr>
                      <a:r>
                        <a:rPr lang="fa-IR" sz="1400" dirty="0" smtClean="0">
                          <a:effectLst/>
                          <a:latin typeface="BYagut"/>
                          <a:ea typeface="Calibri" panose="020F0502020204030204" pitchFamily="34" charset="0"/>
                          <a:cs typeface="B Nazanin" panose="00000400000000000000" pitchFamily="2" charset="-78"/>
                        </a:rPr>
                        <a:t>درصورت برزگ بودن </a:t>
                      </a:r>
                      <a:r>
                        <a:rPr lang="ar-SA" sz="1400" dirty="0" smtClean="0">
                          <a:effectLst/>
                          <a:latin typeface="BYagut"/>
                          <a:ea typeface="Calibri" panose="020F0502020204030204" pitchFamily="34" charset="0"/>
                          <a:cs typeface="B Nazanin" panose="00000400000000000000" pitchFamily="2" charset="-78"/>
                        </a:rPr>
                        <a:t>دور </a:t>
                      </a:r>
                      <a:r>
                        <a:rPr lang="ar-SA" sz="1400" dirty="0">
                          <a:effectLst/>
                          <a:latin typeface="BYagut"/>
                          <a:ea typeface="Calibri" panose="020F0502020204030204" pitchFamily="34" charset="0"/>
                          <a:cs typeface="B Nazanin" panose="00000400000000000000" pitchFamily="2" charset="-78"/>
                        </a:rPr>
                        <a:t>سر پدر و </a:t>
                      </a:r>
                      <a:r>
                        <a:rPr lang="ar-SA" sz="1400" dirty="0" smtClean="0">
                          <a:effectLst/>
                          <a:latin typeface="BYagut"/>
                          <a:ea typeface="Calibri" panose="020F0502020204030204" pitchFamily="34" charset="0"/>
                          <a:cs typeface="B Nazanin" panose="00000400000000000000" pitchFamily="2" charset="-78"/>
                        </a:rPr>
                        <a:t>مادر،</a:t>
                      </a:r>
                      <a:r>
                        <a:rPr lang="ar-SA" sz="1400" dirty="0" smtClean="0">
                          <a:solidFill>
                            <a:srgbClr val="000000"/>
                          </a:solidFill>
                          <a:effectLst/>
                          <a:latin typeface="BYagut"/>
                          <a:ea typeface="Calibri" panose="020F0502020204030204" pitchFamily="34" charset="0"/>
                          <a:cs typeface="B Nazanin" panose="00000400000000000000" pitchFamily="2" charset="-78"/>
                        </a:rPr>
                        <a:t> </a:t>
                      </a:r>
                      <a:r>
                        <a:rPr lang="ar-SA" sz="1400" dirty="0">
                          <a:solidFill>
                            <a:srgbClr val="000000"/>
                          </a:solidFill>
                          <a:effectLst/>
                          <a:latin typeface="BYagut"/>
                          <a:ea typeface="Calibri" panose="020F0502020204030204" pitchFamily="34" charset="0"/>
                          <a:cs typeface="B Nazanin" panose="00000400000000000000" pitchFamily="2" charset="-78"/>
                        </a:rPr>
                        <a:t>كودك بر اساس توالي مراقبت‌هاي برنامه‌ي كودك سالم پيگيري </a:t>
                      </a:r>
                      <a:r>
                        <a:rPr lang="ar-SA" sz="1400" dirty="0" smtClean="0">
                          <a:solidFill>
                            <a:srgbClr val="000000"/>
                          </a:solidFill>
                          <a:effectLst/>
                          <a:latin typeface="BYagut"/>
                          <a:ea typeface="Calibri" panose="020F0502020204030204" pitchFamily="34" charset="0"/>
                          <a:cs typeface="B Nazanin" panose="00000400000000000000" pitchFamily="2" charset="-78"/>
                        </a:rPr>
                        <a:t>شود</a:t>
                      </a:r>
                      <a:r>
                        <a:rPr lang="fa-IR" sz="1400" baseline="30000" dirty="0" smtClean="0">
                          <a:solidFill>
                            <a:srgbClr val="000000"/>
                          </a:solidFill>
                          <a:effectLst/>
                          <a:latin typeface="BYagut"/>
                          <a:ea typeface="Calibri" panose="020F0502020204030204" pitchFamily="34" charset="0"/>
                          <a:cs typeface="B Nazanin" panose="00000400000000000000" pitchFamily="2" charset="-78"/>
                        </a:rPr>
                        <a:t>.</a:t>
                      </a:r>
                      <a:r>
                        <a:rPr lang="fa-IR" sz="1400" baseline="0" dirty="0" smtClean="0">
                          <a:solidFill>
                            <a:srgbClr val="000000"/>
                          </a:solidFill>
                          <a:effectLst/>
                          <a:latin typeface="BYagut"/>
                          <a:ea typeface="Calibri" panose="020F0502020204030204" pitchFamily="34" charset="0"/>
                          <a:cs typeface="B Nazanin" panose="00000400000000000000" pitchFamily="2" charset="-78"/>
                        </a:rPr>
                        <a:t> </a:t>
                      </a:r>
                      <a:r>
                        <a:rPr kumimoji="0" lang="fa-IR" sz="1400" b="0" i="0" u="none" strike="noStrike" kern="1200" cap="none" spc="0" normalizeH="0" baseline="0" noProof="0" dirty="0" smtClean="0">
                          <a:ln>
                            <a:noFill/>
                          </a:ln>
                          <a:solidFill>
                            <a:srgbClr val="000000"/>
                          </a:solidFill>
                          <a:effectLst/>
                          <a:uLnTx/>
                          <a:uFillTx/>
                          <a:latin typeface="BYagut"/>
                          <a:ea typeface="Calibri" panose="020F0502020204030204" pitchFamily="34" charset="0"/>
                          <a:cs typeface="B Nazanin" panose="00000400000000000000" pitchFamily="2" charset="-78"/>
                        </a:rPr>
                        <a:t>(زیر 6 ماه 2 هفته بعد، بالای 6 ماه یک ماه بعد)</a:t>
                      </a:r>
                      <a:endParaRPr kumimoji="0" lang="en-US" sz="1400" b="0" i="0" u="none" strike="noStrike" kern="1200" cap="none" spc="0" normalizeH="0" baseline="0" noProof="0" dirty="0" smtClean="0">
                        <a:ln>
                          <a:noFill/>
                        </a:ln>
                        <a:solidFill>
                          <a:srgbClr val="000000"/>
                        </a:solidFill>
                        <a:effectLst/>
                        <a:uLnTx/>
                        <a:uFillTx/>
                        <a:latin typeface="BYagutBold"/>
                        <a:ea typeface="Calibri" panose="020F0502020204030204" pitchFamily="34" charset="0"/>
                        <a:cs typeface="Lotus" panose="00000400000000000000" pitchFamily="2" charset="-78"/>
                      </a:endParaRPr>
                    </a:p>
                    <a:p>
                      <a:pPr marL="519113" marR="0" lvl="2" indent="-182563" algn="r" rtl="1">
                        <a:spcBef>
                          <a:spcPts val="0"/>
                        </a:spcBef>
                        <a:spcAft>
                          <a:spcPts val="0"/>
                        </a:spcAft>
                        <a:buFont typeface="Wingdings" panose="05000000000000000000" pitchFamily="2" charset="2"/>
                        <a:buChar char="ü"/>
                      </a:pPr>
                      <a:r>
                        <a:rPr lang="ar-SA" sz="1400" dirty="0" smtClean="0">
                          <a:solidFill>
                            <a:srgbClr val="000000"/>
                          </a:solidFill>
                          <a:effectLst/>
                          <a:latin typeface="BYagut"/>
                          <a:ea typeface="Calibri" panose="020F0502020204030204" pitchFamily="34" charset="0"/>
                          <a:cs typeface="B Nazanin" panose="00000400000000000000" pitchFamily="2" charset="-78"/>
                        </a:rPr>
                        <a:t>اگر </a:t>
                      </a:r>
                      <a:r>
                        <a:rPr lang="ar-SA" sz="1400" dirty="0">
                          <a:solidFill>
                            <a:srgbClr val="000000"/>
                          </a:solidFill>
                          <a:effectLst/>
                          <a:latin typeface="BYagut"/>
                          <a:ea typeface="Calibri" panose="020F0502020204030204" pitchFamily="34" charset="0"/>
                          <a:cs typeface="B Nazanin" panose="00000400000000000000" pitchFamily="2" charset="-78"/>
                        </a:rPr>
                        <a:t>دور سر پدر و مادر بزرگ نيست به متخصص ارجاع داده شود.</a:t>
                      </a:r>
                      <a:endParaRPr lang="en-US" sz="1400" dirty="0">
                        <a:effectLst/>
                        <a:latin typeface="BYagutBold"/>
                        <a:ea typeface="Calibri" panose="020F0502020204030204" pitchFamily="34" charset="0"/>
                        <a:cs typeface="Lotus" panose="00000400000000000000" pitchFamily="2" charset="-78"/>
                      </a:endParaRPr>
                    </a:p>
                  </a:txBody>
                  <a:tcPr marL="59671" marR="59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xmlns="" val="10002"/>
                  </a:ext>
                </a:extLst>
              </a:tr>
              <a:tr h="975360">
                <a:tc>
                  <a:txBody>
                    <a:bodyPr/>
                    <a:lstStyle/>
                    <a:p>
                      <a:pPr marL="0" marR="0" algn="r" rtl="1">
                        <a:spcBef>
                          <a:spcPts val="0"/>
                        </a:spcBef>
                        <a:spcAft>
                          <a:spcPts val="0"/>
                        </a:spcAft>
                      </a:pPr>
                      <a:r>
                        <a:rPr lang="fa-IR" sz="1400" dirty="0">
                          <a:solidFill>
                            <a:srgbClr val="000000"/>
                          </a:solidFill>
                          <a:effectLst/>
                          <a:latin typeface="Calibri" panose="020F0502020204030204" pitchFamily="34" charset="0"/>
                          <a:ea typeface="Times New Roman" panose="02020603050405020304" pitchFamily="18" charset="0"/>
                          <a:cs typeface="B Nazanin" panose="00000400000000000000" pitchFamily="2" charset="-78"/>
                        </a:rPr>
                        <a:t>مساوي</a:t>
                      </a:r>
                      <a:r>
                        <a:rPr lang="en-US" sz="1400" dirty="0">
                          <a:solidFill>
                            <a:srgbClr val="000000"/>
                          </a:solidFill>
                          <a:effectLst/>
                          <a:latin typeface="Times New Roman" panose="02020603050405020304" pitchFamily="18" charset="0"/>
                          <a:ea typeface="Times New Roman" panose="02020603050405020304" pitchFamily="18" charset="0"/>
                          <a:cs typeface="B Nazanin" panose="00000400000000000000" pitchFamily="2" charset="-78"/>
                        </a:rPr>
                        <a:t>-3 z- score</a:t>
                      </a:r>
                      <a:r>
                        <a:rPr lang="fa-IR" sz="1400" dirty="0">
                          <a:solidFill>
                            <a:srgbClr val="000000"/>
                          </a:solidFill>
                          <a:effectLst/>
                          <a:latin typeface="Calibri" panose="020F0502020204030204" pitchFamily="34" charset="0"/>
                          <a:ea typeface="Times New Roman" panose="02020603050405020304" pitchFamily="18" charset="0"/>
                          <a:cs typeface="B Nazanin" panose="00000400000000000000" pitchFamily="2" charset="-78"/>
                        </a:rPr>
                        <a:t> تا </a:t>
                      </a:r>
                      <a:r>
                        <a:rPr lang="fa-IR" sz="1400" dirty="0" smtClean="0">
                          <a:solidFill>
                            <a:srgbClr val="000000"/>
                          </a:solidFill>
                          <a:effectLst/>
                          <a:latin typeface="Calibri" panose="020F0502020204030204" pitchFamily="34" charset="0"/>
                          <a:ea typeface="Times New Roman" panose="02020603050405020304" pitchFamily="18" charset="0"/>
                          <a:cs typeface="B Nazanin" panose="00000400000000000000" pitchFamily="2" charset="-78"/>
                        </a:rPr>
                        <a:t>مساوي</a:t>
                      </a:r>
                      <a:r>
                        <a:rPr kumimoji="0" lang="en-US" sz="1400" b="0" i="0" u="none" strike="noStrike" kern="1200" cap="none" spc="0" normalizeH="0" baseline="0" noProof="0" dirty="0" smtClean="0">
                          <a:ln>
                            <a:noFill/>
                          </a:ln>
                          <a:solidFill>
                            <a:srgbClr val="000000"/>
                          </a:solidFill>
                          <a:effectLst/>
                          <a:uLnTx/>
                          <a:uFillTx/>
                          <a:latin typeface="Times New Roman" panose="02020603050405020304" pitchFamily="18" charset="0"/>
                          <a:ea typeface="Times New Roman" panose="02020603050405020304" pitchFamily="18" charset="0"/>
                          <a:cs typeface="B Nazanin" panose="00000400000000000000" pitchFamily="2" charset="-78"/>
                        </a:rPr>
                        <a:t>3 z- score </a:t>
                      </a:r>
                      <a:r>
                        <a:rPr kumimoji="0" lang="ar-SA" sz="1400" b="0" i="0" u="none" strike="noStrike" kern="1200" cap="none" spc="0" normalizeH="0" baseline="0" noProof="0" dirty="0" smtClean="0">
                          <a:ln>
                            <a:noFill/>
                          </a:ln>
                          <a:solidFill>
                            <a:srgbClr val="000000"/>
                          </a:solidFill>
                          <a:effectLst/>
                          <a:uLnTx/>
                          <a:uFillTx/>
                          <a:latin typeface="Times New Roman" panose="02020603050405020304" pitchFamily="18" charset="0"/>
                          <a:ea typeface="Times New Roman" panose="02020603050405020304" pitchFamily="18" charset="0"/>
                          <a:cs typeface="B Nazanin" panose="00000400000000000000" pitchFamily="2" charset="-78"/>
                        </a:rPr>
                        <a:t>+ </a:t>
                      </a:r>
                      <a:r>
                        <a:rPr lang="en-US" sz="1400" dirty="0" smtClean="0">
                          <a:solidFill>
                            <a:srgbClr val="000000"/>
                          </a:solidFill>
                          <a:effectLst/>
                          <a:latin typeface="Times New Roman" panose="02020603050405020304" pitchFamily="18" charset="0"/>
                          <a:ea typeface="Times New Roman" panose="02020603050405020304" pitchFamily="18" charset="0"/>
                          <a:cs typeface="B Nazanin" panose="00000400000000000000" pitchFamily="2" charset="-78"/>
                        </a:rPr>
                        <a:t> </a:t>
                      </a:r>
                      <a:r>
                        <a:rPr lang="ar-SA" sz="1400" dirty="0" smtClean="0">
                          <a:solidFill>
                            <a:srgbClr val="000000"/>
                          </a:solidFill>
                          <a:effectLst/>
                          <a:latin typeface="Times New Roman" panose="02020603050405020304" pitchFamily="18" charset="0"/>
                          <a:ea typeface="Times New Roman" panose="02020603050405020304" pitchFamily="18" charset="0"/>
                          <a:cs typeface="B Nazanin" panose="00000400000000000000" pitchFamily="2" charset="-78"/>
                        </a:rPr>
                        <a:t>و </a:t>
                      </a:r>
                      <a:r>
                        <a:rPr lang="fa-IR" sz="1400" dirty="0" smtClean="0">
                          <a:solidFill>
                            <a:srgbClr val="000000"/>
                          </a:solidFill>
                          <a:effectLst/>
                          <a:latin typeface="Calibri" panose="020F0502020204030204" pitchFamily="34" charset="0"/>
                          <a:ea typeface="Times New Roman" panose="02020603050405020304" pitchFamily="18" charset="0"/>
                          <a:cs typeface="B Nazanin" panose="00000400000000000000" pitchFamily="2" charset="-78"/>
                        </a:rPr>
                        <a:t>روند </a:t>
                      </a:r>
                      <a:r>
                        <a:rPr lang="fa-IR" sz="1400" dirty="0">
                          <a:solidFill>
                            <a:srgbClr val="000000"/>
                          </a:solidFill>
                          <a:effectLst/>
                          <a:latin typeface="Calibri" panose="020F0502020204030204" pitchFamily="34" charset="0"/>
                          <a:ea typeface="Times New Roman" panose="02020603050405020304" pitchFamily="18" charset="0"/>
                          <a:cs typeface="B Nazanin" panose="00000400000000000000" pitchFamily="2" charset="-78"/>
                        </a:rPr>
                        <a:t>افزايش دور سر نامعلوم </a:t>
                      </a:r>
                      <a:endParaRPr lang="fa-IR" sz="1400" dirty="0" smtClean="0">
                        <a:solidFill>
                          <a:srgbClr val="000000"/>
                        </a:solidFill>
                        <a:effectLst/>
                        <a:latin typeface="Calibri" panose="020F0502020204030204" pitchFamily="34" charset="0"/>
                        <a:ea typeface="Times New Roman" panose="02020603050405020304" pitchFamily="18" charset="0"/>
                        <a:cs typeface="B Nazanin" panose="00000400000000000000" pitchFamily="2" charset="-78"/>
                      </a:endParaRPr>
                    </a:p>
                    <a:p>
                      <a:pPr marL="0" marR="0" algn="r" rtl="1">
                        <a:spcBef>
                          <a:spcPts val="0"/>
                        </a:spcBef>
                        <a:spcAft>
                          <a:spcPts val="0"/>
                        </a:spcAft>
                      </a:pPr>
                      <a:r>
                        <a:rPr kumimoji="0" lang="fa-IR" sz="1400" b="0" i="0" u="none" strike="noStrike" kern="1200" cap="none" spc="0" normalizeH="0" baseline="0" noProof="0" dirty="0" smtClean="0">
                          <a:ln>
                            <a:noFill/>
                          </a:ln>
                          <a:solidFill>
                            <a:srgbClr val="000000"/>
                          </a:solidFill>
                          <a:effectLst/>
                          <a:uLnTx/>
                          <a:uFillTx/>
                          <a:latin typeface="Calibri" panose="020F0502020204030204" pitchFamily="34" charset="0"/>
                          <a:ea typeface="Times New Roman" panose="02020603050405020304" pitchFamily="18" charset="0"/>
                          <a:cs typeface="B Nazanin" panose="00000400000000000000" pitchFamily="2" charset="-78"/>
                        </a:rPr>
                        <a:t>روند افزايش دور سر متوقف شده</a:t>
                      </a:r>
                    </a:p>
                    <a:p>
                      <a:pPr marL="0" marR="0" algn="r" rtl="1">
                        <a:spcBef>
                          <a:spcPts val="0"/>
                        </a:spcBef>
                        <a:spcAft>
                          <a:spcPts val="0"/>
                        </a:spcAft>
                      </a:pPr>
                      <a:r>
                        <a:rPr kumimoji="0" lang="fa-IR" sz="1400" b="0" i="0" u="none" strike="noStrike" kern="1200" cap="none" spc="0" normalizeH="0" baseline="0" noProof="0" dirty="0" smtClean="0">
                          <a:ln>
                            <a:noFill/>
                          </a:ln>
                          <a:solidFill>
                            <a:srgbClr val="000000"/>
                          </a:solidFill>
                          <a:effectLst/>
                          <a:uLnTx/>
                          <a:uFillTx/>
                          <a:latin typeface="Calibri" panose="020F0502020204030204" pitchFamily="34" charset="0"/>
                          <a:ea typeface="Times New Roman" panose="02020603050405020304" pitchFamily="18" charset="0"/>
                          <a:cs typeface="B Nazanin" panose="00000400000000000000" pitchFamily="2" charset="-78"/>
                        </a:rPr>
                        <a:t>روند افزايش دور سر دوراز میانه</a:t>
                      </a:r>
                      <a:endParaRPr lang="en-US" sz="14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59671" marR="59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rtl="1">
                        <a:spcBef>
                          <a:spcPts val="0"/>
                        </a:spcBef>
                        <a:spcAft>
                          <a:spcPts val="0"/>
                        </a:spcAft>
                      </a:pPr>
                      <a:r>
                        <a:rPr lang="fa-IR" sz="1400" dirty="0" smtClean="0">
                          <a:solidFill>
                            <a:srgbClr val="000000"/>
                          </a:solidFill>
                          <a:effectLst/>
                          <a:latin typeface="BYagut"/>
                          <a:ea typeface="Times New Roman" panose="02020603050405020304" pitchFamily="18" charset="0"/>
                          <a:cs typeface="B Nazanin" panose="00000400000000000000" pitchFamily="2" charset="-78"/>
                        </a:rPr>
                        <a:t>نیازمند بررسی بیشتر از نظر </a:t>
                      </a:r>
                    </a:p>
                    <a:p>
                      <a:pPr marL="0" marR="0" algn="ctr" rtl="1">
                        <a:spcBef>
                          <a:spcPts val="0"/>
                        </a:spcBef>
                        <a:spcAft>
                          <a:spcPts val="0"/>
                        </a:spcAft>
                      </a:pPr>
                      <a:r>
                        <a:rPr lang="ar-SA" sz="1400" dirty="0" smtClean="0">
                          <a:solidFill>
                            <a:srgbClr val="000000"/>
                          </a:solidFill>
                          <a:effectLst/>
                          <a:latin typeface="BYagut"/>
                          <a:ea typeface="Times New Roman" panose="02020603050405020304" pitchFamily="18" charset="0"/>
                          <a:cs typeface="B Nazanin" panose="00000400000000000000" pitchFamily="2" charset="-78"/>
                        </a:rPr>
                        <a:t>دور</a:t>
                      </a:r>
                      <a:r>
                        <a:rPr lang="fa-IR" sz="1400" dirty="0" smtClean="0">
                          <a:solidFill>
                            <a:srgbClr val="000000"/>
                          </a:solidFill>
                          <a:effectLst/>
                          <a:latin typeface="BYagut"/>
                          <a:ea typeface="Times New Roman" panose="02020603050405020304" pitchFamily="18" charset="0"/>
                          <a:cs typeface="B Nazanin" panose="00000400000000000000" pitchFamily="2" charset="-78"/>
                        </a:rPr>
                        <a:t> </a:t>
                      </a:r>
                      <a:r>
                        <a:rPr lang="ar-SA" sz="1400" dirty="0" smtClean="0">
                          <a:solidFill>
                            <a:srgbClr val="000000"/>
                          </a:solidFill>
                          <a:effectLst/>
                          <a:latin typeface="BYagut"/>
                          <a:ea typeface="Times New Roman" panose="02020603050405020304" pitchFamily="18" charset="0"/>
                          <a:cs typeface="B Nazanin" panose="00000400000000000000" pitchFamily="2" charset="-78"/>
                        </a:rPr>
                        <a:t>سر </a:t>
                      </a:r>
                      <a:endParaRPr lang="en-US" sz="14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59671" marR="59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285750" marR="0" lvl="0" indent="-285750" algn="r" rtl="1">
                        <a:spcBef>
                          <a:spcPts val="0"/>
                        </a:spcBef>
                        <a:spcAft>
                          <a:spcPts val="0"/>
                        </a:spcAft>
                        <a:buFont typeface="Wingdings" panose="05000000000000000000" pitchFamily="2" charset="2"/>
                        <a:buChar char="v"/>
                      </a:pPr>
                      <a:r>
                        <a:rPr lang="ar-SA" sz="1400" dirty="0">
                          <a:solidFill>
                            <a:srgbClr val="000000"/>
                          </a:solidFill>
                          <a:effectLst/>
                          <a:latin typeface="BYagut"/>
                          <a:ea typeface="Times New Roman" panose="02020603050405020304" pitchFamily="18" charset="0"/>
                          <a:cs typeface="B Nazanin" panose="00000400000000000000" pitchFamily="2" charset="-78"/>
                        </a:rPr>
                        <a:t>پي‌گيري</a:t>
                      </a:r>
                      <a:endParaRPr lang="en-US" sz="1400" dirty="0">
                        <a:effectLst/>
                        <a:latin typeface="Times New Roman" panose="02020603050405020304" pitchFamily="18" charset="0"/>
                        <a:ea typeface="Times New Roman" panose="02020603050405020304" pitchFamily="18" charset="0"/>
                        <a:cs typeface="Lotus" panose="00000400000000000000" pitchFamily="2" charset="-78"/>
                      </a:endParaRPr>
                    </a:p>
                    <a:p>
                      <a:pPr marL="465138" marR="0" lvl="1" indent="-128588" algn="r" rtl="1">
                        <a:spcBef>
                          <a:spcPts val="0"/>
                        </a:spcBef>
                        <a:spcAft>
                          <a:spcPts val="0"/>
                        </a:spcAft>
                        <a:buFont typeface="Wingdings" panose="05000000000000000000" pitchFamily="2" charset="2"/>
                        <a:buChar char="ü"/>
                      </a:pPr>
                      <a:r>
                        <a:rPr lang="ar-SA" sz="1400" dirty="0" smtClean="0">
                          <a:solidFill>
                            <a:srgbClr val="000000"/>
                          </a:solidFill>
                          <a:effectLst/>
                          <a:latin typeface="BYagut"/>
                          <a:ea typeface="Times New Roman" panose="02020603050405020304" pitchFamily="18" charset="0"/>
                          <a:cs typeface="B Nazanin" panose="00000400000000000000" pitchFamily="2" charset="-78"/>
                        </a:rPr>
                        <a:t>زير </a:t>
                      </a:r>
                      <a:r>
                        <a:rPr lang="ar-SA" sz="1400" dirty="0">
                          <a:solidFill>
                            <a:srgbClr val="000000"/>
                          </a:solidFill>
                          <a:effectLst/>
                          <a:latin typeface="BYagut"/>
                          <a:ea typeface="Times New Roman" panose="02020603050405020304" pitchFamily="18" charset="0"/>
                          <a:cs typeface="B Nazanin" panose="00000400000000000000" pitchFamily="2" charset="-78"/>
                        </a:rPr>
                        <a:t>6 ماه</a:t>
                      </a:r>
                      <a:r>
                        <a:rPr lang="ar-SA" sz="1400" dirty="0" smtClean="0">
                          <a:solidFill>
                            <a:srgbClr val="000000"/>
                          </a:solidFill>
                          <a:effectLst/>
                          <a:latin typeface="BYagut"/>
                          <a:ea typeface="Times New Roman" panose="02020603050405020304" pitchFamily="18" charset="0"/>
                          <a:cs typeface="B Nazanin" panose="00000400000000000000" pitchFamily="2" charset="-78"/>
                        </a:rPr>
                        <a:t>: </a:t>
                      </a:r>
                      <a:r>
                        <a:rPr lang="ar-SA" sz="1400" dirty="0">
                          <a:solidFill>
                            <a:srgbClr val="000000"/>
                          </a:solidFill>
                          <a:effectLst/>
                          <a:latin typeface="BYagut"/>
                          <a:ea typeface="Times New Roman" panose="02020603050405020304" pitchFamily="18" charset="0"/>
                          <a:cs typeface="B Nazanin" panose="00000400000000000000" pitchFamily="2" charset="-78"/>
                        </a:rPr>
                        <a:t>2 هفته بعد</a:t>
                      </a:r>
                      <a:endParaRPr lang="en-US" sz="1400" dirty="0">
                        <a:effectLst/>
                        <a:latin typeface="Times New Roman" panose="02020603050405020304" pitchFamily="18" charset="0"/>
                        <a:ea typeface="Times New Roman" panose="02020603050405020304" pitchFamily="18" charset="0"/>
                        <a:cs typeface="Lotus" panose="00000400000000000000" pitchFamily="2" charset="-78"/>
                      </a:endParaRPr>
                    </a:p>
                    <a:p>
                      <a:pPr marL="465138" marR="0" lvl="1" indent="-128588" algn="r" rtl="1">
                        <a:spcBef>
                          <a:spcPts val="0"/>
                        </a:spcBef>
                        <a:spcAft>
                          <a:spcPts val="0"/>
                        </a:spcAft>
                        <a:buFont typeface="Wingdings" panose="05000000000000000000" pitchFamily="2" charset="2"/>
                        <a:buChar char="ü"/>
                      </a:pPr>
                      <a:r>
                        <a:rPr lang="ar-SA" sz="1400" dirty="0">
                          <a:solidFill>
                            <a:srgbClr val="000000"/>
                          </a:solidFill>
                          <a:effectLst/>
                          <a:latin typeface="BYagut"/>
                          <a:ea typeface="Times New Roman" panose="02020603050405020304" pitchFamily="18" charset="0"/>
                          <a:cs typeface="B Nazanin" panose="00000400000000000000" pitchFamily="2" charset="-78"/>
                        </a:rPr>
                        <a:t> بالاي 6 ماه: </a:t>
                      </a:r>
                      <a:r>
                        <a:rPr lang="ar-SA" sz="1400" dirty="0" smtClean="0">
                          <a:solidFill>
                            <a:srgbClr val="000000"/>
                          </a:solidFill>
                          <a:effectLst/>
                          <a:latin typeface="BYagut"/>
                          <a:ea typeface="Times New Roman" panose="02020603050405020304" pitchFamily="18" charset="0"/>
                          <a:cs typeface="B Nazanin" panose="00000400000000000000" pitchFamily="2" charset="-78"/>
                        </a:rPr>
                        <a:t>1 </a:t>
                      </a:r>
                      <a:r>
                        <a:rPr lang="ar-SA" sz="1400" dirty="0">
                          <a:solidFill>
                            <a:srgbClr val="000000"/>
                          </a:solidFill>
                          <a:effectLst/>
                          <a:latin typeface="BYagut"/>
                          <a:ea typeface="Times New Roman" panose="02020603050405020304" pitchFamily="18" charset="0"/>
                          <a:cs typeface="B Nazanin" panose="00000400000000000000" pitchFamily="2" charset="-78"/>
                        </a:rPr>
                        <a:t>ماه بعد</a:t>
                      </a:r>
                      <a:endParaRPr lang="en-US" sz="14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59671" marR="59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xmlns="" val="10003"/>
                  </a:ext>
                </a:extLst>
              </a:tr>
              <a:tr h="698085">
                <a:tc>
                  <a:txBody>
                    <a:bodyPr/>
                    <a:lstStyle/>
                    <a:p>
                      <a:pPr marL="0" marR="0" algn="r" rtl="1">
                        <a:spcBef>
                          <a:spcPts val="0"/>
                        </a:spcBef>
                        <a:spcAft>
                          <a:spcPts val="0"/>
                        </a:spcAft>
                      </a:pPr>
                      <a:r>
                        <a:rPr lang="fa-IR" sz="1400" dirty="0">
                          <a:solidFill>
                            <a:srgbClr val="000000"/>
                          </a:solidFill>
                          <a:effectLst/>
                          <a:latin typeface="Calibri" panose="020F0502020204030204" pitchFamily="34" charset="0"/>
                          <a:ea typeface="Times New Roman" panose="02020603050405020304" pitchFamily="18" charset="0"/>
                          <a:cs typeface="B Nazanin" panose="00000400000000000000" pitchFamily="2" charset="-78"/>
                        </a:rPr>
                        <a:t>مساوي</a:t>
                      </a:r>
                      <a:r>
                        <a:rPr lang="en-US" sz="1400" dirty="0">
                          <a:solidFill>
                            <a:srgbClr val="000000"/>
                          </a:solidFill>
                          <a:effectLst/>
                          <a:latin typeface="Times New Roman" panose="02020603050405020304" pitchFamily="18" charset="0"/>
                          <a:ea typeface="Times New Roman" panose="02020603050405020304" pitchFamily="18" charset="0"/>
                          <a:cs typeface="B Nazanin" panose="00000400000000000000" pitchFamily="2" charset="-78"/>
                        </a:rPr>
                        <a:t>-3 z- score</a:t>
                      </a:r>
                      <a:r>
                        <a:rPr lang="fa-IR" sz="1400" dirty="0">
                          <a:solidFill>
                            <a:srgbClr val="000000"/>
                          </a:solidFill>
                          <a:effectLst/>
                          <a:latin typeface="Calibri" panose="020F0502020204030204" pitchFamily="34" charset="0"/>
                          <a:ea typeface="Times New Roman" panose="02020603050405020304" pitchFamily="18" charset="0"/>
                          <a:cs typeface="B Nazanin" panose="00000400000000000000" pitchFamily="2" charset="-78"/>
                        </a:rPr>
                        <a:t> تا</a:t>
                      </a:r>
                      <a:r>
                        <a:rPr lang="en-US" sz="1400" dirty="0">
                          <a:solidFill>
                            <a:srgbClr val="000000"/>
                          </a:solidFill>
                          <a:effectLst/>
                          <a:latin typeface="Times New Roman" panose="02020603050405020304" pitchFamily="18" charset="0"/>
                          <a:ea typeface="Times New Roman" panose="02020603050405020304" pitchFamily="18" charset="0"/>
                          <a:cs typeface="B Nazanin" panose="00000400000000000000" pitchFamily="2" charset="-78"/>
                        </a:rPr>
                        <a:t>3 z- score </a:t>
                      </a:r>
                      <a:r>
                        <a:rPr lang="ar-SA" sz="1400" dirty="0">
                          <a:solidFill>
                            <a:srgbClr val="000000"/>
                          </a:solidFill>
                          <a:effectLst/>
                          <a:latin typeface="Times New Roman" panose="02020603050405020304" pitchFamily="18" charset="0"/>
                          <a:ea typeface="Times New Roman" panose="02020603050405020304" pitchFamily="18" charset="0"/>
                          <a:cs typeface="B Nazanin" panose="00000400000000000000" pitchFamily="2" charset="-78"/>
                        </a:rPr>
                        <a:t>+ و موازي با خط</a:t>
                      </a:r>
                      <a:r>
                        <a:rPr lang="en-US" sz="1400" dirty="0">
                          <a:solidFill>
                            <a:srgbClr val="000000"/>
                          </a:solidFill>
                          <a:effectLst/>
                          <a:latin typeface="Times New Roman" panose="02020603050405020304" pitchFamily="18" charset="0"/>
                          <a:ea typeface="Times New Roman" panose="02020603050405020304" pitchFamily="18" charset="0"/>
                          <a:cs typeface="B Nazanin" panose="00000400000000000000" pitchFamily="2" charset="-78"/>
                        </a:rPr>
                        <a:t> z- score</a:t>
                      </a:r>
                      <a:r>
                        <a:rPr lang="en-US" sz="1400" dirty="0">
                          <a:solidFill>
                            <a:srgbClr val="000000"/>
                          </a:solidFill>
                          <a:effectLst/>
                          <a:latin typeface="B Nazanin" panose="00000400000000000000" pitchFamily="2" charset="-78"/>
                          <a:ea typeface="Times New Roman" panose="02020603050405020304" pitchFamily="18" charset="0"/>
                          <a:cs typeface="Lotus" panose="00000400000000000000" pitchFamily="2" charset="-78"/>
                        </a:rPr>
                        <a:t> </a:t>
                      </a:r>
                      <a:r>
                        <a:rPr lang="ar-SA" sz="1400" dirty="0">
                          <a:solidFill>
                            <a:srgbClr val="000000"/>
                          </a:solidFill>
                          <a:effectLst/>
                          <a:latin typeface="BYagut"/>
                          <a:ea typeface="Times New Roman" panose="02020603050405020304" pitchFamily="18" charset="0"/>
                          <a:cs typeface="B Nazanin" panose="00000400000000000000" pitchFamily="2" charset="-78"/>
                        </a:rPr>
                        <a:t> </a:t>
                      </a:r>
                      <a:endParaRPr lang="en-US" sz="14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59671" marR="59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marR="0" algn="ctr" rtl="1">
                        <a:spcBef>
                          <a:spcPts val="0"/>
                        </a:spcBef>
                        <a:spcAft>
                          <a:spcPts val="0"/>
                        </a:spcAft>
                      </a:pPr>
                      <a:r>
                        <a:rPr lang="ar-SA" sz="1400" dirty="0">
                          <a:solidFill>
                            <a:srgbClr val="000000"/>
                          </a:solidFill>
                          <a:effectLst/>
                          <a:latin typeface="BYagut"/>
                          <a:ea typeface="Times New Roman" panose="02020603050405020304" pitchFamily="18" charset="0"/>
                          <a:cs typeface="B Nazanin" panose="00000400000000000000" pitchFamily="2" charset="-78"/>
                        </a:rPr>
                        <a:t>دور سر طبيعي </a:t>
                      </a:r>
                      <a:endParaRPr lang="en-US" sz="14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59671" marR="59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285750" marR="0" lvl="0" indent="-285750" algn="r" rtl="1">
                        <a:spcBef>
                          <a:spcPts val="0"/>
                        </a:spcBef>
                        <a:spcAft>
                          <a:spcPts val="0"/>
                        </a:spcAft>
                        <a:buFont typeface="Wingdings" panose="05000000000000000000" pitchFamily="2" charset="2"/>
                        <a:buChar char="v"/>
                      </a:pPr>
                      <a:r>
                        <a:rPr lang="fa-IR" sz="1400" b="0" dirty="0">
                          <a:effectLst/>
                          <a:latin typeface="Times New Roman" panose="02020603050405020304" pitchFamily="18" charset="0"/>
                          <a:ea typeface="Times New Roman" panose="02020603050405020304" pitchFamily="18" charset="0"/>
                          <a:cs typeface="B Nazanin" panose="00000400000000000000" pitchFamily="2" charset="-78"/>
                        </a:rPr>
                        <a:t>ارزیابی کودک طبق بوکلت انجام </a:t>
                      </a:r>
                      <a:r>
                        <a:rPr lang="fa-IR" sz="1400" b="0" dirty="0" smtClean="0">
                          <a:effectLst/>
                          <a:latin typeface="Times New Roman" panose="02020603050405020304" pitchFamily="18" charset="0"/>
                          <a:ea typeface="Times New Roman" panose="02020603050405020304" pitchFamily="18" charset="0"/>
                          <a:cs typeface="B Nazanin" panose="00000400000000000000" pitchFamily="2" charset="-78"/>
                        </a:rPr>
                        <a:t>شود.  </a:t>
                      </a:r>
                      <a:endParaRPr lang="en-US" sz="1400" b="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59671" marR="59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xmlns="" val="10004"/>
                  </a:ext>
                </a:extLst>
              </a:tr>
            </a:tbl>
          </a:graphicData>
        </a:graphic>
      </p:graphicFrame>
    </p:spTree>
    <p:extLst>
      <p:ext uri="{BB962C8B-B14F-4D97-AF65-F5344CB8AC3E}">
        <p14:creationId xmlns:p14="http://schemas.microsoft.com/office/powerpoint/2010/main" val="2437320146"/>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304800" y="0"/>
            <a:ext cx="4320480" cy="3389213"/>
          </a:xfrm>
          <a:prstGeom prst="rect">
            <a:avLst/>
          </a:prstGeom>
          <a:effectLst>
            <a:glow rad="101600">
              <a:schemeClr val="accent1">
                <a:satMod val="175000"/>
                <a:alpha val="40000"/>
              </a:schemeClr>
            </a:glow>
          </a:effectLst>
          <a:scene3d>
            <a:camera prst="orthographicFront"/>
            <a:lightRig rig="threePt" dir="t"/>
          </a:scene3d>
          <a:sp3d>
            <a:bevelT w="152400" h="50800" prst="softRound"/>
          </a:sp3d>
        </p:spPr>
      </p:pic>
      <p:pic>
        <p:nvPicPr>
          <p:cNvPr id="3" name="Picture 2"/>
          <p:cNvPicPr>
            <a:picLocks noChangeAspect="1"/>
          </p:cNvPicPr>
          <p:nvPr/>
        </p:nvPicPr>
        <p:blipFill>
          <a:blip r:embed="rId4"/>
          <a:stretch>
            <a:fillRect/>
          </a:stretch>
        </p:blipFill>
        <p:spPr>
          <a:xfrm>
            <a:off x="3059832" y="1695772"/>
            <a:ext cx="176799" cy="201185"/>
          </a:xfrm>
          <a:prstGeom prst="rect">
            <a:avLst/>
          </a:prstGeom>
        </p:spPr>
      </p:pic>
      <p:graphicFrame>
        <p:nvGraphicFramePr>
          <p:cNvPr id="5" name="Table 4"/>
          <p:cNvGraphicFramePr>
            <a:graphicFrameLocks noGrp="1"/>
          </p:cNvGraphicFramePr>
          <p:nvPr>
            <p:extLst>
              <p:ext uri="{D42A27DB-BD31-4B8C-83A1-F6EECF244321}">
                <p14:modId xmlns:p14="http://schemas.microsoft.com/office/powerpoint/2010/main" val="977475694"/>
              </p:ext>
            </p:extLst>
          </p:nvPr>
        </p:nvGraphicFramePr>
        <p:xfrm>
          <a:off x="262508" y="3406420"/>
          <a:ext cx="8763000" cy="3451579"/>
        </p:xfrm>
        <a:graphic>
          <a:graphicData uri="http://schemas.openxmlformats.org/drawingml/2006/table">
            <a:tbl>
              <a:tblPr rtl="1" firstRow="1" firstCol="1" bandRow="1"/>
              <a:tblGrid>
                <a:gridCol w="1862708">
                  <a:extLst>
                    <a:ext uri="{9D8B030D-6E8A-4147-A177-3AD203B41FA5}">
                      <a16:colId xmlns:a16="http://schemas.microsoft.com/office/drawing/2014/main" xmlns="" val="20000"/>
                    </a:ext>
                  </a:extLst>
                </a:gridCol>
                <a:gridCol w="1409700">
                  <a:extLst>
                    <a:ext uri="{9D8B030D-6E8A-4147-A177-3AD203B41FA5}">
                      <a16:colId xmlns:a16="http://schemas.microsoft.com/office/drawing/2014/main" xmlns="" val="20001"/>
                    </a:ext>
                  </a:extLst>
                </a:gridCol>
                <a:gridCol w="5490592">
                  <a:extLst>
                    <a:ext uri="{9D8B030D-6E8A-4147-A177-3AD203B41FA5}">
                      <a16:colId xmlns:a16="http://schemas.microsoft.com/office/drawing/2014/main" xmlns="" val="20002"/>
                    </a:ext>
                  </a:extLst>
                </a:gridCol>
              </a:tblGrid>
              <a:tr h="510833">
                <a:tc>
                  <a:txBody>
                    <a:bodyPr/>
                    <a:lstStyle/>
                    <a:p>
                      <a:pPr marL="0" marR="0" algn="ctr" rtl="1">
                        <a:spcBef>
                          <a:spcPts val="0"/>
                        </a:spcBef>
                        <a:spcAft>
                          <a:spcPts val="0"/>
                        </a:spcAft>
                      </a:pPr>
                      <a:r>
                        <a:rPr lang="fa-IR" sz="1600" b="1" dirty="0" smtClean="0">
                          <a:solidFill>
                            <a:srgbClr val="000000"/>
                          </a:solidFill>
                          <a:effectLst/>
                          <a:latin typeface="BYagut"/>
                          <a:ea typeface="Times New Roman" panose="02020603050405020304" pitchFamily="18" charset="0"/>
                          <a:cs typeface="B Nazanin" panose="00000400000000000000" pitchFamily="2" charset="-78"/>
                        </a:rPr>
                        <a:t>د</a:t>
                      </a:r>
                      <a:r>
                        <a:rPr lang="ar-SA" sz="1600" b="1" dirty="0" smtClean="0">
                          <a:solidFill>
                            <a:srgbClr val="000000"/>
                          </a:solidFill>
                          <a:effectLst/>
                          <a:latin typeface="BYagut"/>
                          <a:ea typeface="Times New Roman" panose="02020603050405020304" pitchFamily="18" charset="0"/>
                          <a:cs typeface="B Nazanin" panose="00000400000000000000" pitchFamily="2" charset="-78"/>
                        </a:rPr>
                        <a:t>ور </a:t>
                      </a:r>
                      <a:r>
                        <a:rPr lang="ar-SA" sz="1600" b="1" dirty="0">
                          <a:solidFill>
                            <a:srgbClr val="000000"/>
                          </a:solidFill>
                          <a:effectLst/>
                          <a:latin typeface="BYagut"/>
                          <a:ea typeface="Times New Roman" panose="02020603050405020304" pitchFamily="18" charset="0"/>
                          <a:cs typeface="B Nazanin" panose="00000400000000000000" pitchFamily="2" charset="-78"/>
                        </a:rPr>
                        <a:t>سر براي سن </a:t>
                      </a:r>
                      <a:endParaRPr lang="en-US" sz="16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59671" marR="59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99FF"/>
                    </a:solidFill>
                  </a:tcPr>
                </a:tc>
                <a:tc>
                  <a:txBody>
                    <a:bodyPr/>
                    <a:lstStyle/>
                    <a:p>
                      <a:pPr marL="0" marR="0" algn="ctr" rtl="1">
                        <a:spcBef>
                          <a:spcPts val="0"/>
                        </a:spcBef>
                        <a:spcAft>
                          <a:spcPts val="0"/>
                        </a:spcAft>
                      </a:pPr>
                      <a:r>
                        <a:rPr lang="ar-SA" sz="1600" b="1" dirty="0">
                          <a:solidFill>
                            <a:srgbClr val="000000"/>
                          </a:solidFill>
                          <a:effectLst/>
                          <a:latin typeface="BYagut"/>
                          <a:ea typeface="Times New Roman" panose="02020603050405020304" pitchFamily="18" charset="0"/>
                          <a:cs typeface="B Nazanin" panose="00000400000000000000" pitchFamily="2" charset="-78"/>
                        </a:rPr>
                        <a:t>طبقه‌بندي </a:t>
                      </a:r>
                      <a:endParaRPr lang="en-US" sz="16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59671" marR="59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99FF"/>
                    </a:solidFill>
                  </a:tcPr>
                </a:tc>
                <a:tc>
                  <a:txBody>
                    <a:bodyPr/>
                    <a:lstStyle/>
                    <a:p>
                      <a:pPr marL="0" marR="0" algn="ctr" rtl="1">
                        <a:spcBef>
                          <a:spcPts val="0"/>
                        </a:spcBef>
                        <a:spcAft>
                          <a:spcPts val="0"/>
                        </a:spcAft>
                      </a:pPr>
                      <a:r>
                        <a:rPr lang="fa-IR" sz="1600" b="1" dirty="0" smtClean="0">
                          <a:solidFill>
                            <a:srgbClr val="000000"/>
                          </a:solidFill>
                          <a:effectLst/>
                          <a:latin typeface="BYagut"/>
                          <a:ea typeface="Times New Roman" panose="02020603050405020304" pitchFamily="18" charset="0"/>
                          <a:cs typeface="B Nazanin" panose="00000400000000000000" pitchFamily="2" charset="-78"/>
                        </a:rPr>
                        <a:t>توصیه ها/ </a:t>
                      </a:r>
                      <a:r>
                        <a:rPr lang="ar-SA" sz="1600" b="1" dirty="0" smtClean="0">
                          <a:solidFill>
                            <a:srgbClr val="000000"/>
                          </a:solidFill>
                          <a:effectLst/>
                          <a:latin typeface="BYagut"/>
                          <a:ea typeface="Times New Roman" panose="02020603050405020304" pitchFamily="18" charset="0"/>
                          <a:cs typeface="B Nazanin" panose="00000400000000000000" pitchFamily="2" charset="-78"/>
                        </a:rPr>
                        <a:t>اقدام </a:t>
                      </a:r>
                      <a:endParaRPr lang="en-US" sz="16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59671" marR="59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99FF"/>
                    </a:solidFill>
                  </a:tcPr>
                </a:tc>
                <a:extLst>
                  <a:ext uri="{0D108BD9-81ED-4DB2-BD59-A6C34878D82A}">
                    <a16:rowId xmlns:a16="http://schemas.microsoft.com/office/drawing/2014/main" xmlns="" val="10000"/>
                  </a:ext>
                </a:extLst>
              </a:tr>
              <a:tr h="2940746">
                <a:tc>
                  <a:txBody>
                    <a:bodyPr/>
                    <a:lstStyle/>
                    <a:p>
                      <a:pPr marL="0" marR="0" algn="r" rtl="1">
                        <a:spcBef>
                          <a:spcPts val="0"/>
                        </a:spcBef>
                        <a:spcAft>
                          <a:spcPts val="0"/>
                        </a:spcAft>
                      </a:pPr>
                      <a:r>
                        <a:rPr lang="ar-SA" sz="1600" dirty="0">
                          <a:solidFill>
                            <a:srgbClr val="000000"/>
                          </a:solidFill>
                          <a:effectLst/>
                          <a:latin typeface="BYagut"/>
                          <a:ea typeface="Times New Roman" panose="02020603050405020304" pitchFamily="18" charset="0"/>
                          <a:cs typeface="B Nazanin" panose="00000400000000000000" pitchFamily="2" charset="-78"/>
                        </a:rPr>
                        <a:t>پايين </a:t>
                      </a:r>
                      <a:r>
                        <a:rPr lang="en-US" sz="1600" dirty="0">
                          <a:solidFill>
                            <a:srgbClr val="000000"/>
                          </a:solidFill>
                          <a:effectLst/>
                          <a:latin typeface="Times New Roman" panose="02020603050405020304" pitchFamily="18" charset="0"/>
                          <a:ea typeface="Times New Roman" panose="02020603050405020304" pitchFamily="18" charset="0"/>
                          <a:cs typeface="B Nazanin" panose="00000400000000000000" pitchFamily="2" charset="-78"/>
                        </a:rPr>
                        <a:t>-3 z- score </a:t>
                      </a:r>
                      <a:endParaRPr lang="en-US" sz="16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59671" marR="59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rtl="1">
                        <a:spcBef>
                          <a:spcPts val="0"/>
                        </a:spcBef>
                        <a:spcAft>
                          <a:spcPts val="0"/>
                        </a:spcAft>
                      </a:pPr>
                      <a:r>
                        <a:rPr lang="ar-SA" sz="1600" dirty="0">
                          <a:solidFill>
                            <a:srgbClr val="000000"/>
                          </a:solidFill>
                          <a:effectLst/>
                          <a:latin typeface="BYagut"/>
                          <a:ea typeface="Times New Roman" panose="02020603050405020304" pitchFamily="18" charset="0"/>
                          <a:cs typeface="B Nazanin" panose="00000400000000000000" pitchFamily="2" charset="-78"/>
                        </a:rPr>
                        <a:t>دور سر كوچك </a:t>
                      </a:r>
                      <a:endParaRPr lang="en-US" sz="1600" dirty="0">
                        <a:effectLst/>
                        <a:latin typeface="Times New Roman" panose="02020603050405020304" pitchFamily="18" charset="0"/>
                        <a:ea typeface="Times New Roman" panose="02020603050405020304" pitchFamily="18" charset="0"/>
                        <a:cs typeface="Lotus" panose="00000400000000000000" pitchFamily="2" charset="-78"/>
                      </a:endParaRPr>
                    </a:p>
                    <a:p>
                      <a:pPr marL="0" marR="0" algn="ctr" rtl="1">
                        <a:spcBef>
                          <a:spcPts val="0"/>
                        </a:spcBef>
                        <a:spcAft>
                          <a:spcPts val="0"/>
                        </a:spcAft>
                      </a:pPr>
                      <a:r>
                        <a:rPr lang="en-US" sz="1600" dirty="0" smtClean="0">
                          <a:solidFill>
                            <a:srgbClr val="000000"/>
                          </a:solidFill>
                          <a:effectLst/>
                          <a:latin typeface="BYagut"/>
                          <a:ea typeface="Times New Roman" panose="02020603050405020304" pitchFamily="18" charset="0"/>
                          <a:cs typeface="B Nazanin" panose="00000400000000000000" pitchFamily="2" charset="-78"/>
                        </a:rPr>
                        <a:t>)</a:t>
                      </a:r>
                      <a:r>
                        <a:rPr lang="ar-SA" sz="1600" dirty="0" smtClean="0">
                          <a:solidFill>
                            <a:srgbClr val="000000"/>
                          </a:solidFill>
                          <a:effectLst/>
                          <a:latin typeface="BYagut"/>
                          <a:ea typeface="Times New Roman" panose="02020603050405020304" pitchFamily="18" charset="0"/>
                          <a:cs typeface="B Nazanin" panose="00000400000000000000" pitchFamily="2" charset="-78"/>
                        </a:rPr>
                        <a:t>ميكروسفالي</a:t>
                      </a:r>
                      <a:r>
                        <a:rPr lang="en-US" sz="1600" dirty="0" smtClean="0">
                          <a:solidFill>
                            <a:srgbClr val="000000"/>
                          </a:solidFill>
                          <a:effectLst/>
                          <a:latin typeface="BYagut"/>
                          <a:ea typeface="Times New Roman" panose="02020603050405020304" pitchFamily="18" charset="0"/>
                          <a:cs typeface="B Nazanin" panose="00000400000000000000" pitchFamily="2" charset="-78"/>
                        </a:rPr>
                        <a:t>(</a:t>
                      </a:r>
                      <a:endParaRPr lang="en-US" sz="16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59671" marR="59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342900" marR="0" lvl="0" indent="-342900" algn="r" rtl="1">
                        <a:spcBef>
                          <a:spcPts val="0"/>
                        </a:spcBef>
                        <a:spcAft>
                          <a:spcPts val="0"/>
                        </a:spcAft>
                        <a:buFont typeface="Wingdings" panose="05000000000000000000" pitchFamily="2" charset="2"/>
                        <a:buChar char="v"/>
                      </a:pPr>
                      <a:r>
                        <a:rPr lang="ar-SA" sz="1600" dirty="0">
                          <a:solidFill>
                            <a:srgbClr val="000000"/>
                          </a:solidFill>
                          <a:effectLst/>
                          <a:latin typeface="BYagut"/>
                          <a:ea typeface="Times New Roman" panose="02020603050405020304" pitchFamily="18" charset="0"/>
                          <a:cs typeface="B Nazanin" panose="00000400000000000000" pitchFamily="2" charset="-78"/>
                        </a:rPr>
                        <a:t>ارزيابي قد و وزن و تكامل كودك: </a:t>
                      </a:r>
                      <a:endParaRPr lang="en-US" sz="1600" dirty="0">
                        <a:effectLst/>
                        <a:latin typeface="Times New Roman" panose="02020603050405020304" pitchFamily="18" charset="0"/>
                        <a:ea typeface="Times New Roman" panose="02020603050405020304" pitchFamily="18" charset="0"/>
                        <a:cs typeface="Lotus" panose="00000400000000000000" pitchFamily="2" charset="-78"/>
                      </a:endParaRPr>
                    </a:p>
                    <a:p>
                      <a:pPr marL="401638" marR="0" lvl="2" indent="-177800" algn="r" defTabSz="914400" rtl="1" eaLnBrk="1" fontAlgn="auto" latinLnBrk="0" hangingPunct="1">
                        <a:lnSpc>
                          <a:spcPct val="100000"/>
                        </a:lnSpc>
                        <a:spcBef>
                          <a:spcPts val="0"/>
                        </a:spcBef>
                        <a:spcAft>
                          <a:spcPts val="0"/>
                        </a:spcAft>
                        <a:buClrTx/>
                        <a:buSzTx/>
                        <a:buFont typeface="Wingdings" panose="05000000000000000000" pitchFamily="2" charset="2"/>
                        <a:buChar char="ü"/>
                        <a:tabLst/>
                        <a:defRPr/>
                      </a:pPr>
                      <a:r>
                        <a:rPr lang="ar-SA" sz="1600" dirty="0">
                          <a:solidFill>
                            <a:srgbClr val="000000"/>
                          </a:solidFill>
                          <a:effectLst/>
                          <a:latin typeface="BYagut"/>
                          <a:ea typeface="Times New Roman" panose="02020603050405020304" pitchFamily="18" charset="0"/>
                          <a:cs typeface="B Nazanin" panose="00000400000000000000" pitchFamily="2" charset="-78"/>
                        </a:rPr>
                        <a:t>اگر دور سر كودك با قد و وزنش هم‌خواني دارد و تكامل وي طبيعي است بر اساس توالي مراقبت‌هاي برنامه‌ي كودك سالم پيگيري شود.</a:t>
                      </a:r>
                      <a:r>
                        <a:rPr lang="ar-SA" sz="1600" baseline="30000" dirty="0">
                          <a:solidFill>
                            <a:srgbClr val="000000"/>
                          </a:solidFill>
                          <a:effectLst/>
                          <a:latin typeface="BYagut"/>
                          <a:ea typeface="Times New Roman" panose="02020603050405020304" pitchFamily="18" charset="0"/>
                          <a:cs typeface="B Nazanin" panose="00000400000000000000" pitchFamily="2" charset="-78"/>
                        </a:rPr>
                        <a:t> </a:t>
                      </a:r>
                      <a:r>
                        <a:rPr kumimoji="0" lang="fa-IR" sz="1600" b="0" i="0" u="none" strike="noStrike" kern="1200" cap="none" spc="0" normalizeH="0" baseline="0" noProof="0" dirty="0" smtClean="0">
                          <a:ln>
                            <a:noFill/>
                          </a:ln>
                          <a:solidFill>
                            <a:srgbClr val="000000"/>
                          </a:solidFill>
                          <a:effectLst/>
                          <a:uLnTx/>
                          <a:uFillTx/>
                          <a:latin typeface="BYagut"/>
                          <a:ea typeface="Calibri" panose="020F0502020204030204" pitchFamily="34" charset="0"/>
                          <a:cs typeface="B Nazanin" panose="00000400000000000000" pitchFamily="2" charset="-78"/>
                        </a:rPr>
                        <a:t>(زیر 6 ماه 2 هفته بعد، بالای 6 ماه یک ماه بعد)</a:t>
                      </a:r>
                      <a:endParaRPr kumimoji="0" lang="en-US" sz="1600" b="0" i="0" u="none" strike="noStrike" kern="1200" cap="none" spc="0" normalizeH="0" baseline="0" noProof="0" dirty="0" smtClean="0">
                        <a:ln>
                          <a:noFill/>
                        </a:ln>
                        <a:solidFill>
                          <a:srgbClr val="000000"/>
                        </a:solidFill>
                        <a:effectLst/>
                        <a:uLnTx/>
                        <a:uFillTx/>
                        <a:latin typeface="BYagutBold"/>
                        <a:ea typeface="Calibri" panose="020F0502020204030204" pitchFamily="34" charset="0"/>
                        <a:cs typeface="Lotus" panose="00000400000000000000" pitchFamily="2" charset="-78"/>
                      </a:endParaRPr>
                    </a:p>
                    <a:p>
                      <a:pPr marL="401638" marR="0" lvl="1" indent="-177800" algn="r" rtl="1">
                        <a:spcBef>
                          <a:spcPts val="0"/>
                        </a:spcBef>
                        <a:spcAft>
                          <a:spcPts val="0"/>
                        </a:spcAft>
                        <a:buFont typeface="Wingdings" panose="05000000000000000000" pitchFamily="2" charset="2"/>
                        <a:buChar char="ü"/>
                      </a:pPr>
                      <a:r>
                        <a:rPr lang="ar-SA" sz="1600" dirty="0" smtClean="0">
                          <a:solidFill>
                            <a:srgbClr val="000000"/>
                          </a:solidFill>
                          <a:effectLst/>
                          <a:latin typeface="BYagut"/>
                          <a:ea typeface="Times New Roman" panose="02020603050405020304" pitchFamily="18" charset="0"/>
                          <a:cs typeface="B Nazanin" panose="00000400000000000000" pitchFamily="2" charset="-78"/>
                        </a:rPr>
                        <a:t>اگر </a:t>
                      </a:r>
                      <a:r>
                        <a:rPr lang="ar-SA" sz="1600" dirty="0">
                          <a:solidFill>
                            <a:srgbClr val="000000"/>
                          </a:solidFill>
                          <a:effectLst/>
                          <a:latin typeface="BYagut"/>
                          <a:ea typeface="Times New Roman" panose="02020603050405020304" pitchFamily="18" charset="0"/>
                          <a:cs typeface="B Nazanin" panose="00000400000000000000" pitchFamily="2" charset="-78"/>
                        </a:rPr>
                        <a:t>تكامل كودك غير طبيعي است </a:t>
                      </a:r>
                      <a:r>
                        <a:rPr lang="fa-IR" sz="1600" dirty="0" smtClean="0">
                          <a:solidFill>
                            <a:srgbClr val="000000"/>
                          </a:solidFill>
                          <a:effectLst/>
                          <a:latin typeface="BYagut"/>
                          <a:ea typeface="Times New Roman" panose="02020603050405020304" pitchFamily="18" charset="0"/>
                          <a:cs typeface="B Nazanin" panose="00000400000000000000" pitchFamily="2" charset="-78"/>
                        </a:rPr>
                        <a:t>به متخصص کودکان</a:t>
                      </a:r>
                      <a:r>
                        <a:rPr lang="fa-IR" sz="1600" baseline="0" dirty="0" smtClean="0">
                          <a:solidFill>
                            <a:srgbClr val="000000"/>
                          </a:solidFill>
                          <a:effectLst/>
                          <a:latin typeface="BYagut"/>
                          <a:ea typeface="Times New Roman" panose="02020603050405020304" pitchFamily="18" charset="0"/>
                          <a:cs typeface="B Nazanin" panose="00000400000000000000" pitchFamily="2" charset="-78"/>
                        </a:rPr>
                        <a:t> ارجاع دهید. </a:t>
                      </a:r>
                      <a:endParaRPr lang="en-US" sz="1600" dirty="0">
                        <a:effectLst/>
                        <a:latin typeface="Times New Roman" panose="02020603050405020304" pitchFamily="18" charset="0"/>
                        <a:ea typeface="Times New Roman" panose="02020603050405020304" pitchFamily="18" charset="0"/>
                        <a:cs typeface="Lotus" panose="00000400000000000000" pitchFamily="2" charset="-78"/>
                      </a:endParaRPr>
                    </a:p>
                    <a:p>
                      <a:pPr marL="401638" marR="0" lvl="1" indent="-285750" algn="r" rtl="1">
                        <a:spcBef>
                          <a:spcPts val="0"/>
                        </a:spcBef>
                        <a:spcAft>
                          <a:spcPts val="0"/>
                        </a:spcAft>
                        <a:buFont typeface="Wingdings" panose="05000000000000000000" pitchFamily="2" charset="2"/>
                        <a:buChar char="v"/>
                      </a:pPr>
                      <a:r>
                        <a:rPr lang="ar-SA" sz="1600" dirty="0">
                          <a:solidFill>
                            <a:srgbClr val="000000"/>
                          </a:solidFill>
                          <a:effectLst/>
                          <a:latin typeface="BYagut"/>
                          <a:ea typeface="Times New Roman" panose="02020603050405020304" pitchFamily="18" charset="0"/>
                          <a:cs typeface="B Nazanin" panose="00000400000000000000" pitchFamily="2" charset="-78"/>
                        </a:rPr>
                        <a:t>اگر دور سر كودك با قد و وزنش هم‌خواني ندارد و تكامل وي طبيعي است، دور سر پدر و مادر و افراد درجه‌ي اول خانواده را ارزيابي كنيد: </a:t>
                      </a:r>
                      <a:endParaRPr lang="en-US" sz="1600" dirty="0">
                        <a:effectLst/>
                        <a:latin typeface="Times New Roman" panose="02020603050405020304" pitchFamily="18" charset="0"/>
                        <a:ea typeface="Times New Roman" panose="02020603050405020304" pitchFamily="18" charset="0"/>
                        <a:cs typeface="Lotus" panose="00000400000000000000" pitchFamily="2" charset="-78"/>
                      </a:endParaRPr>
                    </a:p>
                    <a:p>
                      <a:pPr marL="465138" marR="0" lvl="2" indent="-128588" algn="r" rtl="1">
                        <a:spcBef>
                          <a:spcPts val="0"/>
                        </a:spcBef>
                        <a:spcAft>
                          <a:spcPts val="0"/>
                        </a:spcAft>
                        <a:buFont typeface="Wingdings" panose="05000000000000000000" pitchFamily="2" charset="2"/>
                        <a:buChar char="ü"/>
                      </a:pPr>
                      <a:r>
                        <a:rPr lang="ar-SA" sz="1600" dirty="0">
                          <a:effectLst/>
                          <a:latin typeface="BYagut"/>
                          <a:ea typeface="Calibri" panose="020F0502020204030204" pitchFamily="34" charset="0"/>
                          <a:cs typeface="B Nazanin" panose="00000400000000000000" pitchFamily="2" charset="-78"/>
                        </a:rPr>
                        <a:t>اگر دور سر پدر و مادر كوچك است، كودك بر اساس توالي مراقبت‌هاي برنامه‌ي كودك سالم پيگيري </a:t>
                      </a:r>
                      <a:r>
                        <a:rPr lang="ar-SA" sz="1600" dirty="0" smtClean="0">
                          <a:effectLst/>
                          <a:latin typeface="BYagut"/>
                          <a:ea typeface="Calibri" panose="020F0502020204030204" pitchFamily="34" charset="0"/>
                          <a:cs typeface="B Nazanin" panose="00000400000000000000" pitchFamily="2" charset="-78"/>
                        </a:rPr>
                        <a:t>شود</a:t>
                      </a:r>
                      <a:r>
                        <a:rPr lang="fa-IR" sz="1600" baseline="30000" dirty="0" smtClean="0">
                          <a:effectLst/>
                          <a:latin typeface="BYagut"/>
                          <a:ea typeface="Calibri" panose="020F0502020204030204" pitchFamily="34" charset="0"/>
                          <a:cs typeface="B Nazanin" panose="00000400000000000000" pitchFamily="2" charset="-78"/>
                        </a:rPr>
                        <a:t>.</a:t>
                      </a:r>
                      <a:r>
                        <a:rPr lang="fa-IR" sz="1600" baseline="0" dirty="0" smtClean="0">
                          <a:effectLst/>
                          <a:latin typeface="BYagut"/>
                          <a:ea typeface="Calibri" panose="020F0502020204030204" pitchFamily="34" charset="0"/>
                          <a:cs typeface="B Nazanin" panose="00000400000000000000" pitchFamily="2" charset="-78"/>
                        </a:rPr>
                        <a:t> (زیر 6 ماه 2 هفته بعد، بالای 6 ماه یک ماه بعد)</a:t>
                      </a:r>
                      <a:endParaRPr lang="en-US" sz="1600" dirty="0">
                        <a:effectLst/>
                        <a:latin typeface="BYagutBold"/>
                        <a:ea typeface="Calibri" panose="020F0502020204030204" pitchFamily="34" charset="0"/>
                        <a:cs typeface="Lotus" panose="00000400000000000000" pitchFamily="2" charset="-78"/>
                      </a:endParaRPr>
                    </a:p>
                    <a:p>
                      <a:pPr marL="465138" marR="0" lvl="2" indent="-128588" algn="r" rtl="1">
                        <a:spcBef>
                          <a:spcPts val="0"/>
                        </a:spcBef>
                        <a:spcAft>
                          <a:spcPts val="0"/>
                        </a:spcAft>
                        <a:buFont typeface="Wingdings" panose="05000000000000000000" pitchFamily="2" charset="2"/>
                        <a:buChar char="ü"/>
                      </a:pPr>
                      <a:r>
                        <a:rPr lang="ar-SA" sz="1600" dirty="0">
                          <a:effectLst/>
                          <a:latin typeface="BYagut"/>
                          <a:ea typeface="Calibri" panose="020F0502020204030204" pitchFamily="34" charset="0"/>
                          <a:cs typeface="B Nazanin" panose="00000400000000000000" pitchFamily="2" charset="-78"/>
                        </a:rPr>
                        <a:t>اگر دور سر پدر و مادر كوچك نيست به متخصص </a:t>
                      </a:r>
                      <a:r>
                        <a:rPr lang="ar-SA" sz="1600" dirty="0" smtClean="0">
                          <a:effectLst/>
                          <a:latin typeface="BYagut"/>
                          <a:ea typeface="Calibri" panose="020F0502020204030204" pitchFamily="34" charset="0"/>
                          <a:cs typeface="B Nazanin" panose="00000400000000000000" pitchFamily="2" charset="-78"/>
                        </a:rPr>
                        <a:t>كودكان  </a:t>
                      </a:r>
                      <a:r>
                        <a:rPr lang="ar-SA" sz="1600" dirty="0">
                          <a:effectLst/>
                          <a:latin typeface="BYagut"/>
                          <a:ea typeface="Calibri" panose="020F0502020204030204" pitchFamily="34" charset="0"/>
                          <a:cs typeface="B Nazanin" panose="00000400000000000000" pitchFamily="2" charset="-78"/>
                        </a:rPr>
                        <a:t>ارجاع داده شود. </a:t>
                      </a:r>
                      <a:endParaRPr lang="fa-IR" sz="1600" dirty="0" smtClean="0">
                        <a:effectLst/>
                        <a:latin typeface="BYagut"/>
                        <a:ea typeface="Calibri" panose="020F0502020204030204" pitchFamily="34" charset="0"/>
                        <a:cs typeface="B Nazanin" panose="00000400000000000000" pitchFamily="2" charset="-78"/>
                      </a:endParaRPr>
                    </a:p>
                  </a:txBody>
                  <a:tcPr marL="59671" marR="59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1025184159"/>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67544" y="72007"/>
            <a:ext cx="4176464" cy="3140969"/>
          </a:xfrm>
          <a:prstGeom prst="rect">
            <a:avLst/>
          </a:prstGeom>
          <a:effectLst>
            <a:glow rad="139700">
              <a:schemeClr val="accent1">
                <a:satMod val="175000"/>
                <a:alpha val="40000"/>
              </a:schemeClr>
            </a:glow>
          </a:effectLst>
          <a:scene3d>
            <a:camera prst="orthographicFront"/>
            <a:lightRig rig="threePt" dir="t"/>
          </a:scene3d>
          <a:sp3d>
            <a:bevelT prst="angle"/>
          </a:sp3d>
        </p:spPr>
      </p:pic>
      <p:pic>
        <p:nvPicPr>
          <p:cNvPr id="3" name="Picture 2"/>
          <p:cNvPicPr>
            <a:picLocks noChangeAspect="1"/>
          </p:cNvPicPr>
          <p:nvPr/>
        </p:nvPicPr>
        <p:blipFill>
          <a:blip r:embed="rId3"/>
          <a:stretch>
            <a:fillRect/>
          </a:stretch>
        </p:blipFill>
        <p:spPr>
          <a:xfrm>
            <a:off x="1979712" y="620688"/>
            <a:ext cx="176799" cy="201185"/>
          </a:xfrm>
          <a:prstGeom prst="rect">
            <a:avLst/>
          </a:prstGeom>
        </p:spPr>
      </p:pic>
      <p:graphicFrame>
        <p:nvGraphicFramePr>
          <p:cNvPr id="5" name="Table 4"/>
          <p:cNvGraphicFramePr>
            <a:graphicFrameLocks noGrp="1"/>
          </p:cNvGraphicFramePr>
          <p:nvPr>
            <p:extLst>
              <p:ext uri="{D42A27DB-BD31-4B8C-83A1-F6EECF244321}">
                <p14:modId xmlns:p14="http://schemas.microsoft.com/office/powerpoint/2010/main" val="4210770712"/>
              </p:ext>
            </p:extLst>
          </p:nvPr>
        </p:nvGraphicFramePr>
        <p:xfrm>
          <a:off x="262508" y="3048000"/>
          <a:ext cx="8763000" cy="3513928"/>
        </p:xfrm>
        <a:graphic>
          <a:graphicData uri="http://schemas.openxmlformats.org/drawingml/2006/table">
            <a:tbl>
              <a:tblPr rtl="1" firstRow="1" firstCol="1" bandRow="1"/>
              <a:tblGrid>
                <a:gridCol w="2205608">
                  <a:extLst>
                    <a:ext uri="{9D8B030D-6E8A-4147-A177-3AD203B41FA5}">
                      <a16:colId xmlns:a16="http://schemas.microsoft.com/office/drawing/2014/main" xmlns="" val="20000"/>
                    </a:ext>
                  </a:extLst>
                </a:gridCol>
                <a:gridCol w="1109092">
                  <a:extLst>
                    <a:ext uri="{9D8B030D-6E8A-4147-A177-3AD203B41FA5}">
                      <a16:colId xmlns:a16="http://schemas.microsoft.com/office/drawing/2014/main" xmlns="" val="20001"/>
                    </a:ext>
                  </a:extLst>
                </a:gridCol>
                <a:gridCol w="5448300">
                  <a:extLst>
                    <a:ext uri="{9D8B030D-6E8A-4147-A177-3AD203B41FA5}">
                      <a16:colId xmlns:a16="http://schemas.microsoft.com/office/drawing/2014/main" xmlns="" val="20002"/>
                    </a:ext>
                  </a:extLst>
                </a:gridCol>
              </a:tblGrid>
              <a:tr h="563723">
                <a:tc>
                  <a:txBody>
                    <a:bodyPr/>
                    <a:lstStyle/>
                    <a:p>
                      <a:pPr marL="0" marR="0" algn="ctr" rtl="1">
                        <a:spcBef>
                          <a:spcPts val="0"/>
                        </a:spcBef>
                        <a:spcAft>
                          <a:spcPts val="0"/>
                        </a:spcAft>
                      </a:pPr>
                      <a:r>
                        <a:rPr lang="ar-SA" sz="1600" b="1" dirty="0" smtClean="0">
                          <a:solidFill>
                            <a:srgbClr val="000000"/>
                          </a:solidFill>
                          <a:effectLst/>
                          <a:latin typeface="BYagut"/>
                          <a:ea typeface="Times New Roman" panose="02020603050405020304" pitchFamily="18" charset="0"/>
                          <a:cs typeface="B Nazanin" panose="00000400000000000000" pitchFamily="2" charset="-78"/>
                        </a:rPr>
                        <a:t>دور </a:t>
                      </a:r>
                      <a:r>
                        <a:rPr lang="ar-SA" sz="1600" b="1" dirty="0">
                          <a:solidFill>
                            <a:srgbClr val="000000"/>
                          </a:solidFill>
                          <a:effectLst/>
                          <a:latin typeface="BYagut"/>
                          <a:ea typeface="Times New Roman" panose="02020603050405020304" pitchFamily="18" charset="0"/>
                          <a:cs typeface="B Nazanin" panose="00000400000000000000" pitchFamily="2" charset="-78"/>
                        </a:rPr>
                        <a:t>سر براي سن </a:t>
                      </a:r>
                      <a:endParaRPr lang="en-US" sz="16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59671" marR="59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99FF"/>
                    </a:solidFill>
                  </a:tcPr>
                </a:tc>
                <a:tc>
                  <a:txBody>
                    <a:bodyPr/>
                    <a:lstStyle/>
                    <a:p>
                      <a:pPr marL="0" marR="0" algn="ctr" rtl="1">
                        <a:spcBef>
                          <a:spcPts val="0"/>
                        </a:spcBef>
                        <a:spcAft>
                          <a:spcPts val="0"/>
                        </a:spcAft>
                      </a:pPr>
                      <a:r>
                        <a:rPr lang="ar-SA" sz="1600" b="1" dirty="0">
                          <a:solidFill>
                            <a:srgbClr val="000000"/>
                          </a:solidFill>
                          <a:effectLst/>
                          <a:latin typeface="BYagut"/>
                          <a:ea typeface="Times New Roman" panose="02020603050405020304" pitchFamily="18" charset="0"/>
                          <a:cs typeface="B Nazanin" panose="00000400000000000000" pitchFamily="2" charset="-78"/>
                        </a:rPr>
                        <a:t>طبقه‌بندي </a:t>
                      </a:r>
                      <a:endParaRPr lang="en-US" sz="16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59671" marR="59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99FF"/>
                    </a:solidFill>
                  </a:tcPr>
                </a:tc>
                <a:tc>
                  <a:txBody>
                    <a:bodyPr/>
                    <a:lstStyle/>
                    <a:p>
                      <a:pPr marL="0" marR="0" algn="ctr" rtl="1">
                        <a:spcBef>
                          <a:spcPts val="0"/>
                        </a:spcBef>
                        <a:spcAft>
                          <a:spcPts val="0"/>
                        </a:spcAft>
                      </a:pPr>
                      <a:r>
                        <a:rPr lang="fa-IR" sz="1600" b="1" dirty="0" smtClean="0">
                          <a:solidFill>
                            <a:srgbClr val="000000"/>
                          </a:solidFill>
                          <a:effectLst/>
                          <a:latin typeface="BYagut"/>
                          <a:ea typeface="Times New Roman" panose="02020603050405020304" pitchFamily="18" charset="0"/>
                          <a:cs typeface="B Nazanin" panose="00000400000000000000" pitchFamily="2" charset="-78"/>
                        </a:rPr>
                        <a:t>توصیه ها/ </a:t>
                      </a:r>
                      <a:r>
                        <a:rPr lang="ar-SA" sz="1600" b="1" dirty="0" smtClean="0">
                          <a:solidFill>
                            <a:srgbClr val="000000"/>
                          </a:solidFill>
                          <a:effectLst/>
                          <a:latin typeface="BYagut"/>
                          <a:ea typeface="Times New Roman" panose="02020603050405020304" pitchFamily="18" charset="0"/>
                          <a:cs typeface="B Nazanin" panose="00000400000000000000" pitchFamily="2" charset="-78"/>
                        </a:rPr>
                        <a:t>اقدام </a:t>
                      </a:r>
                      <a:endParaRPr lang="en-US" sz="16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59671" marR="59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99FF"/>
                    </a:solidFill>
                  </a:tcPr>
                </a:tc>
                <a:extLst>
                  <a:ext uri="{0D108BD9-81ED-4DB2-BD59-A6C34878D82A}">
                    <a16:rowId xmlns:a16="http://schemas.microsoft.com/office/drawing/2014/main" xmlns="" val="10000"/>
                  </a:ext>
                </a:extLst>
              </a:tr>
              <a:tr h="2950205">
                <a:tc>
                  <a:txBody>
                    <a:bodyPr/>
                    <a:lstStyle/>
                    <a:p>
                      <a:pPr marL="0" marR="0" algn="r" rtl="1">
                        <a:spcBef>
                          <a:spcPts val="0"/>
                        </a:spcBef>
                        <a:spcAft>
                          <a:spcPts val="0"/>
                        </a:spcAft>
                      </a:pPr>
                      <a:r>
                        <a:rPr lang="ar-SA" sz="1600" dirty="0">
                          <a:solidFill>
                            <a:srgbClr val="000000"/>
                          </a:solidFill>
                          <a:effectLst/>
                          <a:latin typeface="BYagut"/>
                          <a:ea typeface="Times New Roman" panose="02020603050405020304" pitchFamily="18" charset="0"/>
                          <a:cs typeface="B Nazanin" panose="00000400000000000000" pitchFamily="2" charset="-78"/>
                        </a:rPr>
                        <a:t>  </a:t>
                      </a:r>
                      <a:r>
                        <a:rPr lang="fa-IR" sz="1600" dirty="0">
                          <a:solidFill>
                            <a:srgbClr val="000000"/>
                          </a:solidFill>
                          <a:effectLst/>
                          <a:latin typeface="BYagut"/>
                          <a:ea typeface="Times New Roman" panose="02020603050405020304" pitchFamily="18" charset="0"/>
                          <a:cs typeface="B Nazanin" panose="00000400000000000000" pitchFamily="2" charset="-78"/>
                        </a:rPr>
                        <a:t>بالاي </a:t>
                      </a:r>
                      <a:r>
                        <a:rPr lang="en-US" sz="1600" dirty="0">
                          <a:solidFill>
                            <a:srgbClr val="000000"/>
                          </a:solidFill>
                          <a:effectLst/>
                          <a:latin typeface="Times New Roman" panose="02020603050405020304" pitchFamily="18" charset="0"/>
                          <a:ea typeface="Times New Roman" panose="02020603050405020304" pitchFamily="18" charset="0"/>
                          <a:cs typeface="B Nazanin" panose="00000400000000000000" pitchFamily="2" charset="-78"/>
                        </a:rPr>
                        <a:t>3 z- score </a:t>
                      </a:r>
                      <a:r>
                        <a:rPr lang="ar-SA" sz="1600" dirty="0">
                          <a:solidFill>
                            <a:srgbClr val="000000"/>
                          </a:solidFill>
                          <a:effectLst/>
                          <a:latin typeface="Times New Roman" panose="02020603050405020304" pitchFamily="18" charset="0"/>
                          <a:ea typeface="Times New Roman" panose="02020603050405020304" pitchFamily="18" charset="0"/>
                          <a:cs typeface="B Nazanin" panose="00000400000000000000" pitchFamily="2" charset="-78"/>
                        </a:rPr>
                        <a:t>+</a:t>
                      </a:r>
                      <a:endParaRPr lang="en-US" sz="16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59671" marR="59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rtl="1">
                        <a:spcBef>
                          <a:spcPts val="0"/>
                        </a:spcBef>
                        <a:spcAft>
                          <a:spcPts val="0"/>
                        </a:spcAft>
                      </a:pPr>
                      <a:r>
                        <a:rPr lang="ar-SA" sz="1600" dirty="0">
                          <a:solidFill>
                            <a:srgbClr val="000000"/>
                          </a:solidFill>
                          <a:effectLst/>
                          <a:latin typeface="BYagut"/>
                          <a:ea typeface="Times New Roman" panose="02020603050405020304" pitchFamily="18" charset="0"/>
                          <a:cs typeface="B Nazanin" panose="00000400000000000000" pitchFamily="2" charset="-78"/>
                        </a:rPr>
                        <a:t>دور سر بزرگ </a:t>
                      </a:r>
                      <a:endParaRPr lang="en-US" sz="1600" dirty="0">
                        <a:effectLst/>
                        <a:latin typeface="Times New Roman" panose="02020603050405020304" pitchFamily="18" charset="0"/>
                        <a:ea typeface="Times New Roman" panose="02020603050405020304" pitchFamily="18" charset="0"/>
                        <a:cs typeface="Lotus" panose="00000400000000000000" pitchFamily="2" charset="-78"/>
                      </a:endParaRPr>
                    </a:p>
                    <a:p>
                      <a:pPr marL="0" marR="0" algn="ctr" rtl="1">
                        <a:spcBef>
                          <a:spcPts val="0"/>
                        </a:spcBef>
                        <a:spcAft>
                          <a:spcPts val="0"/>
                        </a:spcAft>
                      </a:pPr>
                      <a:r>
                        <a:rPr lang="en-US" sz="1600" dirty="0" smtClean="0">
                          <a:solidFill>
                            <a:srgbClr val="000000"/>
                          </a:solidFill>
                          <a:effectLst/>
                          <a:latin typeface="BYagut"/>
                          <a:ea typeface="Times New Roman" panose="02020603050405020304" pitchFamily="18" charset="0"/>
                          <a:cs typeface="B Nazanin" panose="00000400000000000000" pitchFamily="2" charset="-78"/>
                        </a:rPr>
                        <a:t>)</a:t>
                      </a:r>
                      <a:r>
                        <a:rPr lang="ar-SA" sz="1600" dirty="0" smtClean="0">
                          <a:solidFill>
                            <a:srgbClr val="000000"/>
                          </a:solidFill>
                          <a:effectLst/>
                          <a:latin typeface="BYagut"/>
                          <a:ea typeface="Times New Roman" panose="02020603050405020304" pitchFamily="18" charset="0"/>
                          <a:cs typeface="B Nazanin" panose="00000400000000000000" pitchFamily="2" charset="-78"/>
                        </a:rPr>
                        <a:t>ماكروسفالي</a:t>
                      </a:r>
                      <a:r>
                        <a:rPr lang="en-US" sz="1600" dirty="0" smtClean="0">
                          <a:solidFill>
                            <a:srgbClr val="000000"/>
                          </a:solidFill>
                          <a:effectLst/>
                          <a:latin typeface="BYagut"/>
                          <a:ea typeface="Times New Roman" panose="02020603050405020304" pitchFamily="18" charset="0"/>
                          <a:cs typeface="B Nazanin" panose="00000400000000000000" pitchFamily="2" charset="-78"/>
                        </a:rPr>
                        <a:t>(</a:t>
                      </a:r>
                      <a:r>
                        <a:rPr lang="ar-SA" sz="1600" dirty="0" smtClean="0">
                          <a:solidFill>
                            <a:srgbClr val="000000"/>
                          </a:solidFill>
                          <a:effectLst/>
                          <a:latin typeface="BYagut"/>
                          <a:ea typeface="Times New Roman" panose="02020603050405020304" pitchFamily="18" charset="0"/>
                          <a:cs typeface="B Nazanin" panose="00000400000000000000" pitchFamily="2" charset="-78"/>
                        </a:rPr>
                        <a:t> </a:t>
                      </a:r>
                      <a:endParaRPr lang="en-US" sz="16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59671" marR="59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342900" marR="0" lvl="0" indent="-342900" algn="r" rtl="1">
                        <a:spcBef>
                          <a:spcPts val="0"/>
                        </a:spcBef>
                        <a:spcAft>
                          <a:spcPts val="0"/>
                        </a:spcAft>
                        <a:buFont typeface="Wingdings" panose="05000000000000000000" pitchFamily="2" charset="2"/>
                        <a:buChar char="v"/>
                      </a:pPr>
                      <a:r>
                        <a:rPr lang="ar-SA" sz="1600" dirty="0">
                          <a:solidFill>
                            <a:srgbClr val="000000"/>
                          </a:solidFill>
                          <a:effectLst/>
                          <a:latin typeface="BYagut"/>
                          <a:ea typeface="Times New Roman" panose="02020603050405020304" pitchFamily="18" charset="0"/>
                          <a:cs typeface="B Nazanin" panose="00000400000000000000" pitchFamily="2" charset="-78"/>
                        </a:rPr>
                        <a:t>ارزيابي قد و وزن و تكامل كودك: </a:t>
                      </a:r>
                      <a:endParaRPr lang="en-US" sz="1600" dirty="0">
                        <a:effectLst/>
                        <a:latin typeface="Times New Roman" panose="02020603050405020304" pitchFamily="18" charset="0"/>
                        <a:ea typeface="Times New Roman" panose="02020603050405020304" pitchFamily="18" charset="0"/>
                        <a:cs typeface="Lotus" panose="00000400000000000000" pitchFamily="2" charset="-78"/>
                      </a:endParaRPr>
                    </a:p>
                    <a:p>
                      <a:pPr marL="401638" marR="0" lvl="2" indent="-177800" algn="r" defTabSz="914400" rtl="1" eaLnBrk="1" fontAlgn="auto" latinLnBrk="0" hangingPunct="1">
                        <a:lnSpc>
                          <a:spcPct val="100000"/>
                        </a:lnSpc>
                        <a:spcBef>
                          <a:spcPts val="0"/>
                        </a:spcBef>
                        <a:spcAft>
                          <a:spcPts val="0"/>
                        </a:spcAft>
                        <a:buClrTx/>
                        <a:buSzTx/>
                        <a:buFont typeface="Wingdings" panose="05000000000000000000" pitchFamily="2" charset="2"/>
                        <a:buChar char="ü"/>
                        <a:tabLst/>
                        <a:defRPr/>
                      </a:pPr>
                      <a:r>
                        <a:rPr lang="ar-SA" sz="1600" dirty="0">
                          <a:solidFill>
                            <a:srgbClr val="000000"/>
                          </a:solidFill>
                          <a:effectLst/>
                          <a:latin typeface="BYagut"/>
                          <a:ea typeface="Times New Roman" panose="02020603050405020304" pitchFamily="18" charset="0"/>
                          <a:cs typeface="B Nazanin" panose="00000400000000000000" pitchFamily="2" charset="-78"/>
                        </a:rPr>
                        <a:t>اگر دور سر كودك با قد و وزنش هم‌خواني دارد و تكامل وي طبيعي است بر اساس توالي مراقبت‌هاي برنامه‌ي كودك سالم پيگيري شود. </a:t>
                      </a:r>
                      <a:r>
                        <a:rPr kumimoji="0" lang="fa-IR" sz="1600" b="0" i="0" u="none" strike="noStrike" kern="1200" cap="none" spc="0" normalizeH="0" baseline="0" noProof="0" dirty="0" smtClean="0">
                          <a:ln>
                            <a:noFill/>
                          </a:ln>
                          <a:solidFill>
                            <a:srgbClr val="000000"/>
                          </a:solidFill>
                          <a:effectLst/>
                          <a:uLnTx/>
                          <a:uFillTx/>
                          <a:latin typeface="BYagut"/>
                          <a:ea typeface="Calibri" panose="020F0502020204030204" pitchFamily="34" charset="0"/>
                          <a:cs typeface="B Nazanin" panose="00000400000000000000" pitchFamily="2" charset="-78"/>
                        </a:rPr>
                        <a:t>(زیر 6 ماه 2 هفته بعد، بالای 6 ماه یک ماه بعد)</a:t>
                      </a:r>
                      <a:endParaRPr kumimoji="0" lang="en-US" sz="1600" b="0" i="0" u="none" strike="noStrike" kern="1200" cap="none" spc="0" normalizeH="0" baseline="0" noProof="0" dirty="0" smtClean="0">
                        <a:ln>
                          <a:noFill/>
                        </a:ln>
                        <a:solidFill>
                          <a:srgbClr val="000000"/>
                        </a:solidFill>
                        <a:effectLst/>
                        <a:uLnTx/>
                        <a:uFillTx/>
                        <a:latin typeface="BYagutBold"/>
                        <a:ea typeface="Calibri" panose="020F0502020204030204" pitchFamily="34" charset="0"/>
                        <a:cs typeface="Lotus" panose="00000400000000000000" pitchFamily="2" charset="-78"/>
                      </a:endParaRPr>
                    </a:p>
                    <a:p>
                      <a:pPr marL="401638" marR="0" lvl="1" indent="-177800" algn="r" rtl="1">
                        <a:spcBef>
                          <a:spcPts val="0"/>
                        </a:spcBef>
                        <a:spcAft>
                          <a:spcPts val="0"/>
                        </a:spcAft>
                        <a:buFont typeface="Wingdings" panose="05000000000000000000" pitchFamily="2" charset="2"/>
                        <a:buChar char="ü"/>
                      </a:pPr>
                      <a:r>
                        <a:rPr lang="ar-SA" sz="1600" dirty="0" smtClean="0">
                          <a:solidFill>
                            <a:srgbClr val="000000"/>
                          </a:solidFill>
                          <a:effectLst/>
                          <a:latin typeface="BYagut"/>
                          <a:ea typeface="Times New Roman" panose="02020603050405020304" pitchFamily="18" charset="0"/>
                          <a:cs typeface="B Nazanin" panose="00000400000000000000" pitchFamily="2" charset="-78"/>
                        </a:rPr>
                        <a:t>اگر </a:t>
                      </a:r>
                      <a:r>
                        <a:rPr lang="ar-SA" sz="1600" dirty="0">
                          <a:solidFill>
                            <a:srgbClr val="000000"/>
                          </a:solidFill>
                          <a:effectLst/>
                          <a:latin typeface="BYagut"/>
                          <a:ea typeface="Times New Roman" panose="02020603050405020304" pitchFamily="18" charset="0"/>
                          <a:cs typeface="B Nazanin" panose="00000400000000000000" pitchFamily="2" charset="-78"/>
                        </a:rPr>
                        <a:t>تكامل كودك غير طبيعي است بررسي </a:t>
                      </a:r>
                      <a:r>
                        <a:rPr lang="ar-SA" sz="1600" dirty="0" smtClean="0">
                          <a:solidFill>
                            <a:srgbClr val="000000"/>
                          </a:solidFill>
                          <a:effectLst/>
                          <a:latin typeface="BYagut"/>
                          <a:ea typeface="Times New Roman" panose="02020603050405020304" pitchFamily="18" charset="0"/>
                          <a:cs typeface="B Nazanin" panose="00000400000000000000" pitchFamily="2" charset="-78"/>
                        </a:rPr>
                        <a:t>گردد.</a:t>
                      </a:r>
                      <a:endParaRPr lang="en-US" sz="1600" dirty="0" smtClean="0">
                        <a:effectLst/>
                        <a:latin typeface="Times New Roman" panose="02020603050405020304" pitchFamily="18" charset="0"/>
                        <a:ea typeface="Times New Roman" panose="02020603050405020304" pitchFamily="18" charset="0"/>
                        <a:cs typeface="Lotus" panose="00000400000000000000" pitchFamily="2" charset="-78"/>
                      </a:endParaRPr>
                    </a:p>
                    <a:p>
                      <a:pPr marL="285750" marR="0" lvl="1" indent="-285750" algn="r" rtl="1">
                        <a:spcBef>
                          <a:spcPts val="0"/>
                        </a:spcBef>
                        <a:spcAft>
                          <a:spcPts val="0"/>
                        </a:spcAft>
                        <a:buFont typeface="Wingdings" panose="05000000000000000000" pitchFamily="2" charset="2"/>
                        <a:buChar char="v"/>
                      </a:pPr>
                      <a:r>
                        <a:rPr lang="ar-SA" sz="1600" dirty="0" smtClean="0">
                          <a:solidFill>
                            <a:srgbClr val="000000"/>
                          </a:solidFill>
                          <a:effectLst/>
                          <a:latin typeface="BYagut"/>
                          <a:ea typeface="Times New Roman" panose="02020603050405020304" pitchFamily="18" charset="0"/>
                          <a:cs typeface="B Nazanin" panose="00000400000000000000" pitchFamily="2" charset="-78"/>
                        </a:rPr>
                        <a:t>اگر</a:t>
                      </a:r>
                      <a:r>
                        <a:rPr lang="ar-SA" sz="1800" dirty="0" smtClean="0">
                          <a:solidFill>
                            <a:srgbClr val="000000"/>
                          </a:solidFill>
                          <a:effectLst/>
                          <a:latin typeface="BYagut"/>
                          <a:ea typeface="Times New Roman" panose="02020603050405020304" pitchFamily="18" charset="0"/>
                          <a:cs typeface="B Nazanin" panose="00000400000000000000" pitchFamily="2" charset="-78"/>
                        </a:rPr>
                        <a:t> </a:t>
                      </a:r>
                      <a:r>
                        <a:rPr lang="ar-SA" sz="1600" dirty="0" smtClean="0">
                          <a:solidFill>
                            <a:srgbClr val="000000"/>
                          </a:solidFill>
                          <a:effectLst/>
                          <a:latin typeface="BYagut"/>
                          <a:ea typeface="Times New Roman" panose="02020603050405020304" pitchFamily="18" charset="0"/>
                          <a:cs typeface="B Nazanin" panose="00000400000000000000" pitchFamily="2" charset="-78"/>
                        </a:rPr>
                        <a:t>دور سر كودك با قد و وزنش هم‌خواني ندارد و تكامل وي طبيعي است، دور سر پدر و مادر و افراد درجه‌ي اول خانواده را ارزيابي كنيد: </a:t>
                      </a:r>
                      <a:endParaRPr lang="en-US" sz="1600" dirty="0" smtClean="0">
                        <a:effectLst/>
                        <a:latin typeface="Times New Roman" panose="02020603050405020304" pitchFamily="18" charset="0"/>
                        <a:ea typeface="Times New Roman" panose="02020603050405020304" pitchFamily="18" charset="0"/>
                        <a:cs typeface="Lotus" panose="00000400000000000000" pitchFamily="2" charset="-78"/>
                      </a:endParaRPr>
                    </a:p>
                    <a:p>
                      <a:pPr marL="519113" marR="0" lvl="2" indent="-182563" algn="r" defTabSz="914400" rtl="1" eaLnBrk="1" fontAlgn="auto" latinLnBrk="0" hangingPunct="1">
                        <a:lnSpc>
                          <a:spcPct val="100000"/>
                        </a:lnSpc>
                        <a:spcBef>
                          <a:spcPts val="0"/>
                        </a:spcBef>
                        <a:spcAft>
                          <a:spcPts val="0"/>
                        </a:spcAft>
                        <a:buClrTx/>
                        <a:buSzTx/>
                        <a:buFont typeface="Wingdings" panose="05000000000000000000" pitchFamily="2" charset="2"/>
                        <a:buChar char="ü"/>
                        <a:tabLst/>
                        <a:defRPr/>
                      </a:pPr>
                      <a:r>
                        <a:rPr lang="fa-IR" sz="1600" dirty="0" smtClean="0">
                          <a:effectLst/>
                          <a:latin typeface="BYagut"/>
                          <a:ea typeface="Calibri" panose="020F0502020204030204" pitchFamily="34" charset="0"/>
                          <a:cs typeface="B Nazanin" panose="00000400000000000000" pitchFamily="2" charset="-78"/>
                        </a:rPr>
                        <a:t>درصورت برزگ بودن </a:t>
                      </a:r>
                      <a:r>
                        <a:rPr lang="ar-SA" sz="1600" dirty="0" smtClean="0">
                          <a:effectLst/>
                          <a:latin typeface="BYagut"/>
                          <a:ea typeface="Calibri" panose="020F0502020204030204" pitchFamily="34" charset="0"/>
                          <a:cs typeface="B Nazanin" panose="00000400000000000000" pitchFamily="2" charset="-78"/>
                        </a:rPr>
                        <a:t>دور </a:t>
                      </a:r>
                      <a:r>
                        <a:rPr lang="ar-SA" sz="1600" dirty="0">
                          <a:effectLst/>
                          <a:latin typeface="BYagut"/>
                          <a:ea typeface="Calibri" panose="020F0502020204030204" pitchFamily="34" charset="0"/>
                          <a:cs typeface="B Nazanin" panose="00000400000000000000" pitchFamily="2" charset="-78"/>
                        </a:rPr>
                        <a:t>سر پدر و </a:t>
                      </a:r>
                      <a:r>
                        <a:rPr lang="ar-SA" sz="1600" dirty="0" smtClean="0">
                          <a:effectLst/>
                          <a:latin typeface="BYagut"/>
                          <a:ea typeface="Calibri" panose="020F0502020204030204" pitchFamily="34" charset="0"/>
                          <a:cs typeface="B Nazanin" panose="00000400000000000000" pitchFamily="2" charset="-78"/>
                        </a:rPr>
                        <a:t>مادر،</a:t>
                      </a:r>
                      <a:r>
                        <a:rPr lang="ar-SA" sz="1600" dirty="0" smtClean="0">
                          <a:solidFill>
                            <a:srgbClr val="000000"/>
                          </a:solidFill>
                          <a:effectLst/>
                          <a:latin typeface="BYagut"/>
                          <a:ea typeface="Calibri" panose="020F0502020204030204" pitchFamily="34" charset="0"/>
                          <a:cs typeface="B Nazanin" panose="00000400000000000000" pitchFamily="2" charset="-78"/>
                        </a:rPr>
                        <a:t> </a:t>
                      </a:r>
                      <a:r>
                        <a:rPr lang="ar-SA" sz="1600" dirty="0">
                          <a:solidFill>
                            <a:srgbClr val="000000"/>
                          </a:solidFill>
                          <a:effectLst/>
                          <a:latin typeface="BYagut"/>
                          <a:ea typeface="Calibri" panose="020F0502020204030204" pitchFamily="34" charset="0"/>
                          <a:cs typeface="B Nazanin" panose="00000400000000000000" pitchFamily="2" charset="-78"/>
                        </a:rPr>
                        <a:t>كودك بر اساس توالي مراقبت‌هاي برنامه‌ي كودك سالم پيگيري </a:t>
                      </a:r>
                      <a:r>
                        <a:rPr lang="ar-SA" sz="1600" dirty="0" smtClean="0">
                          <a:solidFill>
                            <a:srgbClr val="000000"/>
                          </a:solidFill>
                          <a:effectLst/>
                          <a:latin typeface="BYagut"/>
                          <a:ea typeface="Calibri" panose="020F0502020204030204" pitchFamily="34" charset="0"/>
                          <a:cs typeface="B Nazanin" panose="00000400000000000000" pitchFamily="2" charset="-78"/>
                        </a:rPr>
                        <a:t>شود</a:t>
                      </a:r>
                      <a:r>
                        <a:rPr lang="fa-IR" sz="1600" baseline="30000" dirty="0" smtClean="0">
                          <a:solidFill>
                            <a:srgbClr val="000000"/>
                          </a:solidFill>
                          <a:effectLst/>
                          <a:latin typeface="BYagut"/>
                          <a:ea typeface="Calibri" panose="020F0502020204030204" pitchFamily="34" charset="0"/>
                          <a:cs typeface="B Nazanin" panose="00000400000000000000" pitchFamily="2" charset="-78"/>
                        </a:rPr>
                        <a:t>.</a:t>
                      </a:r>
                      <a:r>
                        <a:rPr lang="fa-IR" sz="1600" baseline="0" dirty="0" smtClean="0">
                          <a:solidFill>
                            <a:srgbClr val="000000"/>
                          </a:solidFill>
                          <a:effectLst/>
                          <a:latin typeface="BYagut"/>
                          <a:ea typeface="Calibri" panose="020F0502020204030204" pitchFamily="34" charset="0"/>
                          <a:cs typeface="B Nazanin" panose="00000400000000000000" pitchFamily="2" charset="-78"/>
                        </a:rPr>
                        <a:t> </a:t>
                      </a:r>
                      <a:r>
                        <a:rPr kumimoji="0" lang="fa-IR" sz="1600" b="0" i="0" u="none" strike="noStrike" kern="1200" cap="none" spc="0" normalizeH="0" baseline="0" noProof="0" dirty="0" smtClean="0">
                          <a:ln>
                            <a:noFill/>
                          </a:ln>
                          <a:solidFill>
                            <a:srgbClr val="000000"/>
                          </a:solidFill>
                          <a:effectLst/>
                          <a:uLnTx/>
                          <a:uFillTx/>
                          <a:latin typeface="BYagut"/>
                          <a:ea typeface="Calibri" panose="020F0502020204030204" pitchFamily="34" charset="0"/>
                          <a:cs typeface="B Nazanin" panose="00000400000000000000" pitchFamily="2" charset="-78"/>
                        </a:rPr>
                        <a:t>(زیر 6 ماه 2 هفته بعد، بالای 6 ماه یک ماه بعد)</a:t>
                      </a:r>
                      <a:endParaRPr kumimoji="0" lang="en-US" sz="1600" b="0" i="0" u="none" strike="noStrike" kern="1200" cap="none" spc="0" normalizeH="0" baseline="0" noProof="0" dirty="0" smtClean="0">
                        <a:ln>
                          <a:noFill/>
                        </a:ln>
                        <a:solidFill>
                          <a:srgbClr val="000000"/>
                        </a:solidFill>
                        <a:effectLst/>
                        <a:uLnTx/>
                        <a:uFillTx/>
                        <a:latin typeface="BYagutBold"/>
                        <a:ea typeface="Calibri" panose="020F0502020204030204" pitchFamily="34" charset="0"/>
                        <a:cs typeface="Lotus" panose="00000400000000000000" pitchFamily="2" charset="-78"/>
                      </a:endParaRPr>
                    </a:p>
                    <a:p>
                      <a:pPr marL="519113" marR="0" lvl="2" indent="-182563" algn="r" rtl="1">
                        <a:spcBef>
                          <a:spcPts val="0"/>
                        </a:spcBef>
                        <a:spcAft>
                          <a:spcPts val="0"/>
                        </a:spcAft>
                        <a:buFont typeface="Wingdings" panose="05000000000000000000" pitchFamily="2" charset="2"/>
                        <a:buChar char="ü"/>
                      </a:pPr>
                      <a:r>
                        <a:rPr lang="ar-SA" sz="1600" dirty="0" smtClean="0">
                          <a:solidFill>
                            <a:srgbClr val="000000"/>
                          </a:solidFill>
                          <a:effectLst/>
                          <a:latin typeface="BYagut"/>
                          <a:ea typeface="Calibri" panose="020F0502020204030204" pitchFamily="34" charset="0"/>
                          <a:cs typeface="B Nazanin" panose="00000400000000000000" pitchFamily="2" charset="-78"/>
                        </a:rPr>
                        <a:t>اگر </a:t>
                      </a:r>
                      <a:r>
                        <a:rPr lang="ar-SA" sz="1600" dirty="0">
                          <a:solidFill>
                            <a:srgbClr val="000000"/>
                          </a:solidFill>
                          <a:effectLst/>
                          <a:latin typeface="BYagut"/>
                          <a:ea typeface="Calibri" panose="020F0502020204030204" pitchFamily="34" charset="0"/>
                          <a:cs typeface="B Nazanin" panose="00000400000000000000" pitchFamily="2" charset="-78"/>
                        </a:rPr>
                        <a:t>دور سر پدر و مادر بزرگ نيست به متخصص ارجاع داده شود.</a:t>
                      </a:r>
                      <a:endParaRPr lang="en-US" sz="1600" dirty="0">
                        <a:effectLst/>
                        <a:latin typeface="BYagutBold"/>
                        <a:ea typeface="Calibri" panose="020F0502020204030204" pitchFamily="34" charset="0"/>
                        <a:cs typeface="Lotus" panose="00000400000000000000" pitchFamily="2" charset="-78"/>
                      </a:endParaRPr>
                    </a:p>
                  </a:txBody>
                  <a:tcPr marL="59671" marR="59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xmlns="" val="10002"/>
                  </a:ext>
                </a:extLst>
              </a:tr>
            </a:tbl>
          </a:graphicData>
        </a:graphic>
      </p:graphicFrame>
    </p:spTree>
    <p:extLst>
      <p:ext uri="{BB962C8B-B14F-4D97-AF65-F5344CB8AC3E}">
        <p14:creationId xmlns:p14="http://schemas.microsoft.com/office/powerpoint/2010/main" val="2000246673"/>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33400" y="381000"/>
            <a:ext cx="4320480" cy="3389213"/>
          </a:xfrm>
          <a:prstGeom prst="rect">
            <a:avLst/>
          </a:prstGeom>
          <a:effectLst>
            <a:glow rad="101600">
              <a:schemeClr val="accent1">
                <a:satMod val="175000"/>
                <a:alpha val="40000"/>
              </a:schemeClr>
            </a:glow>
          </a:effectLst>
          <a:scene3d>
            <a:camera prst="orthographicFront"/>
            <a:lightRig rig="threePt" dir="t"/>
          </a:scene3d>
          <a:sp3d>
            <a:bevelT w="152400" h="50800" prst="softRound"/>
          </a:sp3d>
        </p:spPr>
      </p:pic>
      <p:pic>
        <p:nvPicPr>
          <p:cNvPr id="3" name="Picture 2"/>
          <p:cNvPicPr>
            <a:picLocks noChangeAspect="1"/>
          </p:cNvPicPr>
          <p:nvPr/>
        </p:nvPicPr>
        <p:blipFill>
          <a:blip r:embed="rId3"/>
          <a:stretch>
            <a:fillRect/>
          </a:stretch>
        </p:blipFill>
        <p:spPr>
          <a:xfrm>
            <a:off x="2915816" y="1085701"/>
            <a:ext cx="176799" cy="201185"/>
          </a:xfrm>
          <a:prstGeom prst="rect">
            <a:avLst/>
          </a:prstGeom>
        </p:spPr>
      </p:pic>
      <p:pic>
        <p:nvPicPr>
          <p:cNvPr id="5" name="Picture 4"/>
          <p:cNvPicPr>
            <a:picLocks noChangeAspect="1"/>
          </p:cNvPicPr>
          <p:nvPr/>
        </p:nvPicPr>
        <p:blipFill>
          <a:blip r:embed="rId3"/>
          <a:stretch>
            <a:fillRect/>
          </a:stretch>
        </p:blipFill>
        <p:spPr>
          <a:xfrm>
            <a:off x="1763688" y="1486584"/>
            <a:ext cx="176799" cy="201185"/>
          </a:xfrm>
          <a:prstGeom prst="rect">
            <a:avLst/>
          </a:prstGeom>
        </p:spPr>
      </p:pic>
      <p:pic>
        <p:nvPicPr>
          <p:cNvPr id="6" name="Picture 5"/>
          <p:cNvPicPr>
            <a:picLocks noChangeAspect="1"/>
          </p:cNvPicPr>
          <p:nvPr/>
        </p:nvPicPr>
        <p:blipFill>
          <a:blip r:embed="rId3"/>
          <a:stretch>
            <a:fillRect/>
          </a:stretch>
        </p:blipFill>
        <p:spPr>
          <a:xfrm>
            <a:off x="3491880" y="1052736"/>
            <a:ext cx="176799" cy="201185"/>
          </a:xfrm>
          <a:prstGeom prst="rect">
            <a:avLst/>
          </a:prstGeom>
        </p:spPr>
      </p:pic>
      <p:graphicFrame>
        <p:nvGraphicFramePr>
          <p:cNvPr id="7" name="Table 6"/>
          <p:cNvGraphicFramePr>
            <a:graphicFrameLocks noGrp="1"/>
          </p:cNvGraphicFramePr>
          <p:nvPr>
            <p:extLst>
              <p:ext uri="{D42A27DB-BD31-4B8C-83A1-F6EECF244321}">
                <p14:modId xmlns:p14="http://schemas.microsoft.com/office/powerpoint/2010/main" val="1730178101"/>
              </p:ext>
            </p:extLst>
          </p:nvPr>
        </p:nvGraphicFramePr>
        <p:xfrm>
          <a:off x="262508" y="4191000"/>
          <a:ext cx="8763000" cy="2286000"/>
        </p:xfrm>
        <a:graphic>
          <a:graphicData uri="http://schemas.openxmlformats.org/drawingml/2006/table">
            <a:tbl>
              <a:tblPr rtl="1" firstRow="1" firstCol="1" bandRow="1"/>
              <a:tblGrid>
                <a:gridCol w="3048000">
                  <a:extLst>
                    <a:ext uri="{9D8B030D-6E8A-4147-A177-3AD203B41FA5}">
                      <a16:colId xmlns:a16="http://schemas.microsoft.com/office/drawing/2014/main" xmlns="" val="20000"/>
                    </a:ext>
                  </a:extLst>
                </a:gridCol>
                <a:gridCol w="2057400">
                  <a:extLst>
                    <a:ext uri="{9D8B030D-6E8A-4147-A177-3AD203B41FA5}">
                      <a16:colId xmlns:a16="http://schemas.microsoft.com/office/drawing/2014/main" xmlns="" val="20001"/>
                    </a:ext>
                  </a:extLst>
                </a:gridCol>
                <a:gridCol w="3657600">
                  <a:extLst>
                    <a:ext uri="{9D8B030D-6E8A-4147-A177-3AD203B41FA5}">
                      <a16:colId xmlns:a16="http://schemas.microsoft.com/office/drawing/2014/main" xmlns="" val="20002"/>
                    </a:ext>
                  </a:extLst>
                </a:gridCol>
              </a:tblGrid>
              <a:tr h="727663">
                <a:tc>
                  <a:txBody>
                    <a:bodyPr/>
                    <a:lstStyle/>
                    <a:p>
                      <a:pPr marL="0" marR="0" algn="ctr" rtl="1">
                        <a:spcBef>
                          <a:spcPts val="0"/>
                        </a:spcBef>
                        <a:spcAft>
                          <a:spcPts val="0"/>
                        </a:spcAft>
                      </a:pPr>
                      <a:r>
                        <a:rPr lang="ar-SA" sz="1600" b="1" dirty="0" smtClean="0">
                          <a:solidFill>
                            <a:srgbClr val="000000"/>
                          </a:solidFill>
                          <a:effectLst/>
                          <a:latin typeface="BYagut"/>
                          <a:ea typeface="Times New Roman" panose="02020603050405020304" pitchFamily="18" charset="0"/>
                          <a:cs typeface="B Nazanin" panose="00000400000000000000" pitchFamily="2" charset="-78"/>
                        </a:rPr>
                        <a:t>دور </a:t>
                      </a:r>
                      <a:r>
                        <a:rPr lang="ar-SA" sz="1600" b="1" dirty="0">
                          <a:solidFill>
                            <a:srgbClr val="000000"/>
                          </a:solidFill>
                          <a:effectLst/>
                          <a:latin typeface="BYagut"/>
                          <a:ea typeface="Times New Roman" panose="02020603050405020304" pitchFamily="18" charset="0"/>
                          <a:cs typeface="B Nazanin" panose="00000400000000000000" pitchFamily="2" charset="-78"/>
                        </a:rPr>
                        <a:t>سر براي سن </a:t>
                      </a:r>
                      <a:endParaRPr lang="en-US" sz="16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59671" marR="59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99FF"/>
                    </a:solidFill>
                  </a:tcPr>
                </a:tc>
                <a:tc>
                  <a:txBody>
                    <a:bodyPr/>
                    <a:lstStyle/>
                    <a:p>
                      <a:pPr marL="0" marR="0" algn="ctr" rtl="1">
                        <a:spcBef>
                          <a:spcPts val="0"/>
                        </a:spcBef>
                        <a:spcAft>
                          <a:spcPts val="0"/>
                        </a:spcAft>
                      </a:pPr>
                      <a:r>
                        <a:rPr lang="ar-SA" sz="1600" b="1" dirty="0">
                          <a:solidFill>
                            <a:srgbClr val="000000"/>
                          </a:solidFill>
                          <a:effectLst/>
                          <a:latin typeface="BYagut"/>
                          <a:ea typeface="Times New Roman" panose="02020603050405020304" pitchFamily="18" charset="0"/>
                          <a:cs typeface="B Nazanin" panose="00000400000000000000" pitchFamily="2" charset="-78"/>
                        </a:rPr>
                        <a:t>طبقه‌بندي </a:t>
                      </a:r>
                      <a:endParaRPr lang="en-US" sz="16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59671" marR="59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99FF"/>
                    </a:solidFill>
                  </a:tcPr>
                </a:tc>
                <a:tc>
                  <a:txBody>
                    <a:bodyPr/>
                    <a:lstStyle/>
                    <a:p>
                      <a:pPr marL="0" marR="0" algn="ctr" rtl="1">
                        <a:spcBef>
                          <a:spcPts val="0"/>
                        </a:spcBef>
                        <a:spcAft>
                          <a:spcPts val="0"/>
                        </a:spcAft>
                      </a:pPr>
                      <a:r>
                        <a:rPr lang="fa-IR" sz="1600" b="1" dirty="0" smtClean="0">
                          <a:solidFill>
                            <a:srgbClr val="000000"/>
                          </a:solidFill>
                          <a:effectLst/>
                          <a:latin typeface="BYagut"/>
                          <a:ea typeface="Times New Roman" panose="02020603050405020304" pitchFamily="18" charset="0"/>
                          <a:cs typeface="B Nazanin" panose="00000400000000000000" pitchFamily="2" charset="-78"/>
                        </a:rPr>
                        <a:t>توصیه ها/ </a:t>
                      </a:r>
                      <a:r>
                        <a:rPr lang="ar-SA" sz="1600" b="1" dirty="0" smtClean="0">
                          <a:solidFill>
                            <a:srgbClr val="000000"/>
                          </a:solidFill>
                          <a:effectLst/>
                          <a:latin typeface="BYagut"/>
                          <a:ea typeface="Times New Roman" panose="02020603050405020304" pitchFamily="18" charset="0"/>
                          <a:cs typeface="B Nazanin" panose="00000400000000000000" pitchFamily="2" charset="-78"/>
                        </a:rPr>
                        <a:t>اقدام </a:t>
                      </a:r>
                      <a:endParaRPr lang="en-US" sz="16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59671" marR="59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99FF"/>
                    </a:solidFill>
                  </a:tcPr>
                </a:tc>
                <a:extLst>
                  <a:ext uri="{0D108BD9-81ED-4DB2-BD59-A6C34878D82A}">
                    <a16:rowId xmlns:a16="http://schemas.microsoft.com/office/drawing/2014/main" xmlns="" val="10000"/>
                  </a:ext>
                </a:extLst>
              </a:tr>
              <a:tr h="1558337">
                <a:tc>
                  <a:txBody>
                    <a:bodyPr/>
                    <a:lstStyle/>
                    <a:p>
                      <a:pPr marL="0" marR="0" algn="r" rtl="1">
                        <a:spcBef>
                          <a:spcPts val="0"/>
                        </a:spcBef>
                        <a:spcAft>
                          <a:spcPts val="0"/>
                        </a:spcAft>
                      </a:pPr>
                      <a:r>
                        <a:rPr lang="fa-IR" sz="1800" dirty="0">
                          <a:solidFill>
                            <a:srgbClr val="000000"/>
                          </a:solidFill>
                          <a:effectLst/>
                          <a:latin typeface="Calibri" panose="020F0502020204030204" pitchFamily="34" charset="0"/>
                          <a:ea typeface="Times New Roman" panose="02020603050405020304" pitchFamily="18" charset="0"/>
                          <a:cs typeface="B Nazanin" panose="00000400000000000000" pitchFamily="2" charset="-78"/>
                        </a:rPr>
                        <a:t>مساوي</a:t>
                      </a:r>
                      <a:r>
                        <a:rPr lang="en-US" sz="1800" dirty="0">
                          <a:solidFill>
                            <a:srgbClr val="000000"/>
                          </a:solidFill>
                          <a:effectLst/>
                          <a:latin typeface="Times New Roman" panose="02020603050405020304" pitchFamily="18" charset="0"/>
                          <a:ea typeface="Times New Roman" panose="02020603050405020304" pitchFamily="18" charset="0"/>
                          <a:cs typeface="B Nazanin" panose="00000400000000000000" pitchFamily="2" charset="-78"/>
                        </a:rPr>
                        <a:t>-3 z- score</a:t>
                      </a:r>
                      <a:r>
                        <a:rPr lang="fa-IR" sz="1800" dirty="0">
                          <a:solidFill>
                            <a:srgbClr val="000000"/>
                          </a:solidFill>
                          <a:effectLst/>
                          <a:latin typeface="Calibri" panose="020F0502020204030204" pitchFamily="34" charset="0"/>
                          <a:ea typeface="Times New Roman" panose="02020603050405020304" pitchFamily="18" charset="0"/>
                          <a:cs typeface="B Nazanin" panose="00000400000000000000" pitchFamily="2" charset="-78"/>
                        </a:rPr>
                        <a:t> تا </a:t>
                      </a:r>
                      <a:r>
                        <a:rPr lang="fa-IR" sz="1800" dirty="0" smtClean="0">
                          <a:solidFill>
                            <a:srgbClr val="000000"/>
                          </a:solidFill>
                          <a:effectLst/>
                          <a:latin typeface="Calibri" panose="020F0502020204030204" pitchFamily="34" charset="0"/>
                          <a:ea typeface="Times New Roman" panose="02020603050405020304" pitchFamily="18" charset="0"/>
                          <a:cs typeface="B Nazanin" panose="00000400000000000000" pitchFamily="2" charset="-78"/>
                        </a:rPr>
                        <a:t>مساوي</a:t>
                      </a:r>
                      <a:r>
                        <a:rPr kumimoji="0" lang="en-US" sz="1800" b="0" i="0" u="none" strike="noStrike" kern="1200" cap="none" spc="0" normalizeH="0" baseline="0" noProof="0" dirty="0" smtClean="0">
                          <a:ln>
                            <a:noFill/>
                          </a:ln>
                          <a:solidFill>
                            <a:srgbClr val="000000"/>
                          </a:solidFill>
                          <a:effectLst/>
                          <a:uLnTx/>
                          <a:uFillTx/>
                          <a:latin typeface="Times New Roman" panose="02020603050405020304" pitchFamily="18" charset="0"/>
                          <a:ea typeface="Times New Roman" panose="02020603050405020304" pitchFamily="18" charset="0"/>
                          <a:cs typeface="B Nazanin" panose="00000400000000000000" pitchFamily="2" charset="-78"/>
                        </a:rPr>
                        <a:t>3 z- score </a:t>
                      </a:r>
                      <a:r>
                        <a:rPr kumimoji="0" lang="ar-SA" sz="1800" b="0" i="0" u="none" strike="noStrike" kern="1200" cap="none" spc="0" normalizeH="0" baseline="0" noProof="0" dirty="0" smtClean="0">
                          <a:ln>
                            <a:noFill/>
                          </a:ln>
                          <a:solidFill>
                            <a:srgbClr val="000000"/>
                          </a:solidFill>
                          <a:effectLst/>
                          <a:uLnTx/>
                          <a:uFillTx/>
                          <a:latin typeface="Times New Roman" panose="02020603050405020304" pitchFamily="18" charset="0"/>
                          <a:ea typeface="Times New Roman" panose="02020603050405020304" pitchFamily="18" charset="0"/>
                          <a:cs typeface="B Nazanin" panose="00000400000000000000" pitchFamily="2" charset="-78"/>
                        </a:rPr>
                        <a:t>+ </a:t>
                      </a:r>
                      <a:r>
                        <a:rPr lang="en-US" sz="1800" dirty="0" smtClean="0">
                          <a:solidFill>
                            <a:srgbClr val="000000"/>
                          </a:solidFill>
                          <a:effectLst/>
                          <a:latin typeface="Times New Roman" panose="02020603050405020304" pitchFamily="18" charset="0"/>
                          <a:ea typeface="Times New Roman" panose="02020603050405020304" pitchFamily="18" charset="0"/>
                          <a:cs typeface="B Nazanin" panose="00000400000000000000" pitchFamily="2" charset="-78"/>
                        </a:rPr>
                        <a:t> </a:t>
                      </a:r>
                      <a:r>
                        <a:rPr lang="ar-SA" sz="1800" dirty="0" smtClean="0">
                          <a:solidFill>
                            <a:srgbClr val="000000"/>
                          </a:solidFill>
                          <a:effectLst/>
                          <a:latin typeface="Times New Roman" panose="02020603050405020304" pitchFamily="18" charset="0"/>
                          <a:ea typeface="Times New Roman" panose="02020603050405020304" pitchFamily="18" charset="0"/>
                          <a:cs typeface="B Nazanin" panose="00000400000000000000" pitchFamily="2" charset="-78"/>
                        </a:rPr>
                        <a:t>و </a:t>
                      </a:r>
                      <a:endParaRPr lang="fa-IR" sz="1800" dirty="0" smtClean="0">
                        <a:solidFill>
                          <a:srgbClr val="000000"/>
                        </a:solidFill>
                        <a:effectLst/>
                        <a:latin typeface="Times New Roman" panose="02020603050405020304" pitchFamily="18" charset="0"/>
                        <a:ea typeface="Times New Roman" panose="02020603050405020304" pitchFamily="18" charset="0"/>
                        <a:cs typeface="B Nazanin" panose="00000400000000000000" pitchFamily="2" charset="-78"/>
                      </a:endParaRPr>
                    </a:p>
                    <a:p>
                      <a:pPr marL="0" marR="0" algn="r" rtl="1">
                        <a:spcBef>
                          <a:spcPts val="0"/>
                        </a:spcBef>
                        <a:spcAft>
                          <a:spcPts val="0"/>
                        </a:spcAft>
                      </a:pPr>
                      <a:r>
                        <a:rPr lang="fa-IR" sz="1800" dirty="0" smtClean="0">
                          <a:solidFill>
                            <a:srgbClr val="000000"/>
                          </a:solidFill>
                          <a:effectLst/>
                          <a:latin typeface="Calibri" panose="020F0502020204030204" pitchFamily="34" charset="0"/>
                          <a:ea typeface="Times New Roman" panose="02020603050405020304" pitchFamily="18" charset="0"/>
                          <a:cs typeface="B Nazanin" panose="00000400000000000000" pitchFamily="2" charset="-78"/>
                        </a:rPr>
                        <a:t>روند </a:t>
                      </a:r>
                      <a:r>
                        <a:rPr lang="fa-IR" sz="1800" dirty="0">
                          <a:solidFill>
                            <a:srgbClr val="000000"/>
                          </a:solidFill>
                          <a:effectLst/>
                          <a:latin typeface="Calibri" panose="020F0502020204030204" pitchFamily="34" charset="0"/>
                          <a:ea typeface="Times New Roman" panose="02020603050405020304" pitchFamily="18" charset="0"/>
                          <a:cs typeface="B Nazanin" panose="00000400000000000000" pitchFamily="2" charset="-78"/>
                        </a:rPr>
                        <a:t>افزايش دور سر نامعلوم </a:t>
                      </a:r>
                      <a:endParaRPr lang="fa-IR" sz="1800" dirty="0" smtClean="0">
                        <a:solidFill>
                          <a:srgbClr val="000000"/>
                        </a:solidFill>
                        <a:effectLst/>
                        <a:latin typeface="Calibri" panose="020F0502020204030204" pitchFamily="34" charset="0"/>
                        <a:ea typeface="Times New Roman" panose="02020603050405020304" pitchFamily="18" charset="0"/>
                        <a:cs typeface="B Nazanin" panose="00000400000000000000" pitchFamily="2" charset="-78"/>
                      </a:endParaRPr>
                    </a:p>
                    <a:p>
                      <a:pPr marL="0" marR="0" algn="r" rtl="1">
                        <a:spcBef>
                          <a:spcPts val="0"/>
                        </a:spcBef>
                        <a:spcAft>
                          <a:spcPts val="0"/>
                        </a:spcAft>
                      </a:pPr>
                      <a:r>
                        <a:rPr kumimoji="0" lang="fa-IR" sz="1800" b="0" i="0" u="none" strike="noStrike" kern="1200" cap="none" spc="0" normalizeH="0" baseline="0" noProof="0" dirty="0" smtClean="0">
                          <a:ln>
                            <a:noFill/>
                          </a:ln>
                          <a:solidFill>
                            <a:srgbClr val="000000"/>
                          </a:solidFill>
                          <a:effectLst/>
                          <a:uLnTx/>
                          <a:uFillTx/>
                          <a:latin typeface="Calibri" panose="020F0502020204030204" pitchFamily="34" charset="0"/>
                          <a:ea typeface="Times New Roman" panose="02020603050405020304" pitchFamily="18" charset="0"/>
                          <a:cs typeface="B Nazanin" panose="00000400000000000000" pitchFamily="2" charset="-78"/>
                        </a:rPr>
                        <a:t>روند افزايش دور سر متوقف شده</a:t>
                      </a:r>
                    </a:p>
                    <a:p>
                      <a:pPr marL="0" marR="0" algn="r" rtl="1">
                        <a:spcBef>
                          <a:spcPts val="0"/>
                        </a:spcBef>
                        <a:spcAft>
                          <a:spcPts val="0"/>
                        </a:spcAft>
                      </a:pPr>
                      <a:r>
                        <a:rPr kumimoji="0" lang="fa-IR" sz="1800" b="0" i="0" u="none" strike="noStrike" kern="1200" cap="none" spc="0" normalizeH="0" baseline="0" noProof="0" dirty="0" smtClean="0">
                          <a:ln>
                            <a:noFill/>
                          </a:ln>
                          <a:solidFill>
                            <a:srgbClr val="000000"/>
                          </a:solidFill>
                          <a:effectLst/>
                          <a:uLnTx/>
                          <a:uFillTx/>
                          <a:latin typeface="Calibri" panose="020F0502020204030204" pitchFamily="34" charset="0"/>
                          <a:ea typeface="Times New Roman" panose="02020603050405020304" pitchFamily="18" charset="0"/>
                          <a:cs typeface="B Nazanin" panose="00000400000000000000" pitchFamily="2" charset="-78"/>
                        </a:rPr>
                        <a:t>روند افزايش دور سر دوراز میانه</a:t>
                      </a:r>
                      <a:endParaRPr lang="en-US" sz="18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59671" marR="59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rtl="1">
                        <a:spcBef>
                          <a:spcPts val="0"/>
                        </a:spcBef>
                        <a:spcAft>
                          <a:spcPts val="0"/>
                        </a:spcAft>
                      </a:pPr>
                      <a:r>
                        <a:rPr lang="fa-IR" sz="1800" dirty="0" smtClean="0">
                          <a:solidFill>
                            <a:srgbClr val="000000"/>
                          </a:solidFill>
                          <a:effectLst/>
                          <a:latin typeface="BYagut"/>
                          <a:ea typeface="Times New Roman" panose="02020603050405020304" pitchFamily="18" charset="0"/>
                          <a:cs typeface="B Nazanin" panose="00000400000000000000" pitchFamily="2" charset="-78"/>
                        </a:rPr>
                        <a:t>نیازمند بررسی بیشتر از نظر </a:t>
                      </a:r>
                    </a:p>
                    <a:p>
                      <a:pPr marL="0" marR="0" algn="ctr" rtl="1">
                        <a:spcBef>
                          <a:spcPts val="0"/>
                        </a:spcBef>
                        <a:spcAft>
                          <a:spcPts val="0"/>
                        </a:spcAft>
                      </a:pPr>
                      <a:r>
                        <a:rPr lang="ar-SA" sz="1800" dirty="0" smtClean="0">
                          <a:solidFill>
                            <a:srgbClr val="000000"/>
                          </a:solidFill>
                          <a:effectLst/>
                          <a:latin typeface="BYagut"/>
                          <a:ea typeface="Times New Roman" panose="02020603050405020304" pitchFamily="18" charset="0"/>
                          <a:cs typeface="B Nazanin" panose="00000400000000000000" pitchFamily="2" charset="-78"/>
                        </a:rPr>
                        <a:t>دور</a:t>
                      </a:r>
                      <a:r>
                        <a:rPr lang="fa-IR" sz="1800" dirty="0" smtClean="0">
                          <a:solidFill>
                            <a:srgbClr val="000000"/>
                          </a:solidFill>
                          <a:effectLst/>
                          <a:latin typeface="BYagut"/>
                          <a:ea typeface="Times New Roman" panose="02020603050405020304" pitchFamily="18" charset="0"/>
                          <a:cs typeface="B Nazanin" panose="00000400000000000000" pitchFamily="2" charset="-78"/>
                        </a:rPr>
                        <a:t> </a:t>
                      </a:r>
                      <a:r>
                        <a:rPr lang="ar-SA" sz="1800" dirty="0" smtClean="0">
                          <a:solidFill>
                            <a:srgbClr val="000000"/>
                          </a:solidFill>
                          <a:effectLst/>
                          <a:latin typeface="BYagut"/>
                          <a:ea typeface="Times New Roman" panose="02020603050405020304" pitchFamily="18" charset="0"/>
                          <a:cs typeface="B Nazanin" panose="00000400000000000000" pitchFamily="2" charset="-78"/>
                        </a:rPr>
                        <a:t>سر </a:t>
                      </a:r>
                      <a:endParaRPr lang="en-US" sz="18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59671" marR="59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285750" marR="0" lvl="0" indent="-285750" algn="r" rtl="1">
                        <a:spcBef>
                          <a:spcPts val="0"/>
                        </a:spcBef>
                        <a:spcAft>
                          <a:spcPts val="0"/>
                        </a:spcAft>
                        <a:buFont typeface="Wingdings" panose="05000000000000000000" pitchFamily="2" charset="2"/>
                        <a:buChar char="v"/>
                      </a:pPr>
                      <a:r>
                        <a:rPr lang="ar-SA" sz="1800" dirty="0">
                          <a:solidFill>
                            <a:srgbClr val="000000"/>
                          </a:solidFill>
                          <a:effectLst/>
                          <a:latin typeface="BYagut"/>
                          <a:ea typeface="Times New Roman" panose="02020603050405020304" pitchFamily="18" charset="0"/>
                          <a:cs typeface="B Nazanin" panose="00000400000000000000" pitchFamily="2" charset="-78"/>
                        </a:rPr>
                        <a:t>پي‌گيري</a:t>
                      </a:r>
                      <a:endParaRPr lang="en-US" sz="1800" dirty="0">
                        <a:effectLst/>
                        <a:latin typeface="Times New Roman" panose="02020603050405020304" pitchFamily="18" charset="0"/>
                        <a:ea typeface="Times New Roman" panose="02020603050405020304" pitchFamily="18" charset="0"/>
                        <a:cs typeface="Lotus" panose="00000400000000000000" pitchFamily="2" charset="-78"/>
                      </a:endParaRPr>
                    </a:p>
                    <a:p>
                      <a:pPr marL="465138" marR="0" lvl="1" indent="-128588" algn="r" rtl="1">
                        <a:spcBef>
                          <a:spcPts val="0"/>
                        </a:spcBef>
                        <a:spcAft>
                          <a:spcPts val="0"/>
                        </a:spcAft>
                        <a:buFont typeface="Wingdings" panose="05000000000000000000" pitchFamily="2" charset="2"/>
                        <a:buChar char="ü"/>
                      </a:pPr>
                      <a:r>
                        <a:rPr lang="ar-SA" sz="1800" dirty="0" smtClean="0">
                          <a:solidFill>
                            <a:srgbClr val="000000"/>
                          </a:solidFill>
                          <a:effectLst/>
                          <a:latin typeface="BYagut"/>
                          <a:ea typeface="Times New Roman" panose="02020603050405020304" pitchFamily="18" charset="0"/>
                          <a:cs typeface="B Nazanin" panose="00000400000000000000" pitchFamily="2" charset="-78"/>
                        </a:rPr>
                        <a:t>زير </a:t>
                      </a:r>
                      <a:r>
                        <a:rPr lang="ar-SA" sz="1800" dirty="0">
                          <a:solidFill>
                            <a:srgbClr val="000000"/>
                          </a:solidFill>
                          <a:effectLst/>
                          <a:latin typeface="BYagut"/>
                          <a:ea typeface="Times New Roman" panose="02020603050405020304" pitchFamily="18" charset="0"/>
                          <a:cs typeface="B Nazanin" panose="00000400000000000000" pitchFamily="2" charset="-78"/>
                        </a:rPr>
                        <a:t>6 ماه</a:t>
                      </a:r>
                      <a:r>
                        <a:rPr lang="ar-SA" sz="1800" dirty="0" smtClean="0">
                          <a:solidFill>
                            <a:srgbClr val="000000"/>
                          </a:solidFill>
                          <a:effectLst/>
                          <a:latin typeface="BYagut"/>
                          <a:ea typeface="Times New Roman" panose="02020603050405020304" pitchFamily="18" charset="0"/>
                          <a:cs typeface="B Nazanin" panose="00000400000000000000" pitchFamily="2" charset="-78"/>
                        </a:rPr>
                        <a:t>: </a:t>
                      </a:r>
                      <a:r>
                        <a:rPr lang="ar-SA" sz="1800" dirty="0">
                          <a:solidFill>
                            <a:srgbClr val="000000"/>
                          </a:solidFill>
                          <a:effectLst/>
                          <a:latin typeface="BYagut"/>
                          <a:ea typeface="Times New Roman" panose="02020603050405020304" pitchFamily="18" charset="0"/>
                          <a:cs typeface="B Nazanin" panose="00000400000000000000" pitchFamily="2" charset="-78"/>
                        </a:rPr>
                        <a:t>2 هفته بعد</a:t>
                      </a:r>
                      <a:endParaRPr lang="en-US" sz="1800" dirty="0">
                        <a:effectLst/>
                        <a:latin typeface="Times New Roman" panose="02020603050405020304" pitchFamily="18" charset="0"/>
                        <a:ea typeface="Times New Roman" panose="02020603050405020304" pitchFamily="18" charset="0"/>
                        <a:cs typeface="Lotus" panose="00000400000000000000" pitchFamily="2" charset="-78"/>
                      </a:endParaRPr>
                    </a:p>
                    <a:p>
                      <a:pPr marL="465138" marR="0" lvl="1" indent="-128588" algn="r" rtl="1">
                        <a:spcBef>
                          <a:spcPts val="0"/>
                        </a:spcBef>
                        <a:spcAft>
                          <a:spcPts val="0"/>
                        </a:spcAft>
                        <a:buFont typeface="Wingdings" panose="05000000000000000000" pitchFamily="2" charset="2"/>
                        <a:buChar char="ü"/>
                      </a:pPr>
                      <a:r>
                        <a:rPr lang="ar-SA" sz="1800" dirty="0">
                          <a:solidFill>
                            <a:srgbClr val="000000"/>
                          </a:solidFill>
                          <a:effectLst/>
                          <a:latin typeface="BYagut"/>
                          <a:ea typeface="Times New Roman" panose="02020603050405020304" pitchFamily="18" charset="0"/>
                          <a:cs typeface="B Nazanin" panose="00000400000000000000" pitchFamily="2" charset="-78"/>
                        </a:rPr>
                        <a:t> بالاي 6 ماه: </a:t>
                      </a:r>
                      <a:r>
                        <a:rPr lang="ar-SA" sz="1800" dirty="0" smtClean="0">
                          <a:solidFill>
                            <a:srgbClr val="000000"/>
                          </a:solidFill>
                          <a:effectLst/>
                          <a:latin typeface="BYagut"/>
                          <a:ea typeface="Times New Roman" panose="02020603050405020304" pitchFamily="18" charset="0"/>
                          <a:cs typeface="B Nazanin" panose="00000400000000000000" pitchFamily="2" charset="-78"/>
                        </a:rPr>
                        <a:t>1 </a:t>
                      </a:r>
                      <a:r>
                        <a:rPr lang="ar-SA" sz="1800" dirty="0">
                          <a:solidFill>
                            <a:srgbClr val="000000"/>
                          </a:solidFill>
                          <a:effectLst/>
                          <a:latin typeface="BYagut"/>
                          <a:ea typeface="Times New Roman" panose="02020603050405020304" pitchFamily="18" charset="0"/>
                          <a:cs typeface="B Nazanin" panose="00000400000000000000" pitchFamily="2" charset="-78"/>
                        </a:rPr>
                        <a:t>ماه بعد</a:t>
                      </a:r>
                      <a:endParaRPr lang="en-US" sz="18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59671" marR="59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xmlns="" val="10003"/>
                  </a:ext>
                </a:extLst>
              </a:tr>
            </a:tbl>
          </a:graphicData>
        </a:graphic>
      </p:graphicFrame>
    </p:spTree>
    <p:extLst>
      <p:ext uri="{BB962C8B-B14F-4D97-AF65-F5344CB8AC3E}">
        <p14:creationId xmlns:p14="http://schemas.microsoft.com/office/powerpoint/2010/main" val="2191760862"/>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323528" y="230366"/>
            <a:ext cx="4536504" cy="3558674"/>
          </a:xfrm>
          <a:prstGeom prst="rect">
            <a:avLst/>
          </a:prstGeom>
          <a:effectLst>
            <a:glow rad="228600">
              <a:schemeClr val="accent1">
                <a:satMod val="175000"/>
                <a:alpha val="40000"/>
              </a:schemeClr>
            </a:glow>
          </a:effectLst>
          <a:scene3d>
            <a:camera prst="orthographicFront"/>
            <a:lightRig rig="threePt" dir="t"/>
          </a:scene3d>
          <a:sp3d>
            <a:bevelT w="152400" h="50800" prst="softRound"/>
          </a:sp3d>
        </p:spPr>
      </p:pic>
      <p:pic>
        <p:nvPicPr>
          <p:cNvPr id="3" name="Picture 2"/>
          <p:cNvPicPr>
            <a:picLocks noChangeAspect="1"/>
          </p:cNvPicPr>
          <p:nvPr/>
        </p:nvPicPr>
        <p:blipFill>
          <a:blip r:embed="rId4"/>
          <a:stretch>
            <a:fillRect/>
          </a:stretch>
        </p:blipFill>
        <p:spPr>
          <a:xfrm>
            <a:off x="2306969" y="1153328"/>
            <a:ext cx="176799" cy="201185"/>
          </a:xfrm>
          <a:prstGeom prst="rect">
            <a:avLst/>
          </a:prstGeom>
        </p:spPr>
      </p:pic>
      <p:pic>
        <p:nvPicPr>
          <p:cNvPr id="6" name="Picture 5"/>
          <p:cNvPicPr>
            <a:picLocks noChangeAspect="1"/>
          </p:cNvPicPr>
          <p:nvPr/>
        </p:nvPicPr>
        <p:blipFill>
          <a:blip r:embed="rId4"/>
          <a:stretch>
            <a:fillRect/>
          </a:stretch>
        </p:blipFill>
        <p:spPr>
          <a:xfrm>
            <a:off x="3131840" y="995567"/>
            <a:ext cx="176799" cy="201185"/>
          </a:xfrm>
          <a:prstGeom prst="rect">
            <a:avLst/>
          </a:prstGeom>
        </p:spPr>
      </p:pic>
      <p:graphicFrame>
        <p:nvGraphicFramePr>
          <p:cNvPr id="7" name="Table 6"/>
          <p:cNvGraphicFramePr>
            <a:graphicFrameLocks noGrp="1"/>
          </p:cNvGraphicFramePr>
          <p:nvPr>
            <p:extLst>
              <p:ext uri="{D42A27DB-BD31-4B8C-83A1-F6EECF244321}">
                <p14:modId xmlns:p14="http://schemas.microsoft.com/office/powerpoint/2010/main" val="3904735612"/>
              </p:ext>
            </p:extLst>
          </p:nvPr>
        </p:nvGraphicFramePr>
        <p:xfrm>
          <a:off x="359532" y="3941864"/>
          <a:ext cx="8568952" cy="2077936"/>
        </p:xfrm>
        <a:graphic>
          <a:graphicData uri="http://schemas.openxmlformats.org/drawingml/2006/table">
            <a:tbl>
              <a:tblPr rtl="1" firstRow="1" firstCol="1" bandRow="1"/>
              <a:tblGrid>
                <a:gridCol w="3632584">
                  <a:extLst>
                    <a:ext uri="{9D8B030D-6E8A-4147-A177-3AD203B41FA5}">
                      <a16:colId xmlns:a16="http://schemas.microsoft.com/office/drawing/2014/main" xmlns="" val="20000"/>
                    </a:ext>
                  </a:extLst>
                </a:gridCol>
                <a:gridCol w="1181100">
                  <a:extLst>
                    <a:ext uri="{9D8B030D-6E8A-4147-A177-3AD203B41FA5}">
                      <a16:colId xmlns:a16="http://schemas.microsoft.com/office/drawing/2014/main" xmlns="" val="20001"/>
                    </a:ext>
                  </a:extLst>
                </a:gridCol>
                <a:gridCol w="3755268">
                  <a:extLst>
                    <a:ext uri="{9D8B030D-6E8A-4147-A177-3AD203B41FA5}">
                      <a16:colId xmlns:a16="http://schemas.microsoft.com/office/drawing/2014/main" xmlns="" val="20002"/>
                    </a:ext>
                  </a:extLst>
                </a:gridCol>
              </a:tblGrid>
              <a:tr h="689047">
                <a:tc>
                  <a:txBody>
                    <a:bodyPr/>
                    <a:lstStyle/>
                    <a:p>
                      <a:pPr marL="0" marR="0" algn="ctr" defTabSz="914400" rtl="1" eaLnBrk="1" latinLnBrk="0" hangingPunct="1">
                        <a:spcBef>
                          <a:spcPts val="0"/>
                        </a:spcBef>
                        <a:spcAft>
                          <a:spcPts val="0"/>
                        </a:spcAft>
                      </a:pPr>
                      <a:r>
                        <a:rPr lang="ar-SA" sz="1600" b="1" kern="1200" dirty="0" smtClean="0">
                          <a:solidFill>
                            <a:srgbClr val="000000"/>
                          </a:solidFill>
                          <a:effectLst/>
                          <a:latin typeface="BYagut"/>
                          <a:ea typeface="Times New Roman" panose="02020603050405020304" pitchFamily="18" charset="0"/>
                          <a:cs typeface="B Nazanin" panose="00000400000000000000" pitchFamily="2" charset="-78"/>
                        </a:rPr>
                        <a:t>دور </a:t>
                      </a:r>
                      <a:r>
                        <a:rPr lang="ar-SA" sz="1600" b="1" kern="1200" dirty="0">
                          <a:solidFill>
                            <a:srgbClr val="000000"/>
                          </a:solidFill>
                          <a:effectLst/>
                          <a:latin typeface="BYagut"/>
                          <a:ea typeface="Times New Roman" panose="02020603050405020304" pitchFamily="18" charset="0"/>
                          <a:cs typeface="B Nazanin" panose="00000400000000000000" pitchFamily="2" charset="-78"/>
                        </a:rPr>
                        <a:t>سر براي سن </a:t>
                      </a:r>
                      <a:endParaRPr lang="en-US" sz="1600" b="1" kern="1200" dirty="0">
                        <a:solidFill>
                          <a:srgbClr val="000000"/>
                        </a:solidFill>
                        <a:effectLst/>
                        <a:latin typeface="BYagut"/>
                        <a:ea typeface="Times New Roman" panose="02020603050405020304" pitchFamily="18" charset="0"/>
                        <a:cs typeface="B Nazanin" panose="00000400000000000000" pitchFamily="2" charset="-78"/>
                      </a:endParaRPr>
                    </a:p>
                  </a:txBody>
                  <a:tcPr marL="59671" marR="59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99FF"/>
                    </a:solidFill>
                  </a:tcPr>
                </a:tc>
                <a:tc>
                  <a:txBody>
                    <a:bodyPr/>
                    <a:lstStyle/>
                    <a:p>
                      <a:pPr marL="0" marR="0" algn="ctr" defTabSz="914400" rtl="1" eaLnBrk="1" latinLnBrk="0" hangingPunct="1">
                        <a:spcBef>
                          <a:spcPts val="0"/>
                        </a:spcBef>
                        <a:spcAft>
                          <a:spcPts val="0"/>
                        </a:spcAft>
                      </a:pPr>
                      <a:r>
                        <a:rPr lang="ar-SA" sz="1600" b="1" kern="1200" dirty="0">
                          <a:solidFill>
                            <a:srgbClr val="000000"/>
                          </a:solidFill>
                          <a:effectLst/>
                          <a:latin typeface="BYagut"/>
                          <a:ea typeface="Times New Roman" panose="02020603050405020304" pitchFamily="18" charset="0"/>
                          <a:cs typeface="B Nazanin" panose="00000400000000000000" pitchFamily="2" charset="-78"/>
                        </a:rPr>
                        <a:t>طبقه‌بندي </a:t>
                      </a:r>
                      <a:endParaRPr lang="en-US" sz="1600" b="1" kern="1200" dirty="0">
                        <a:solidFill>
                          <a:srgbClr val="000000"/>
                        </a:solidFill>
                        <a:effectLst/>
                        <a:latin typeface="BYagut"/>
                        <a:ea typeface="Times New Roman" panose="02020603050405020304" pitchFamily="18" charset="0"/>
                        <a:cs typeface="B Nazanin" panose="00000400000000000000" pitchFamily="2" charset="-78"/>
                      </a:endParaRPr>
                    </a:p>
                  </a:txBody>
                  <a:tcPr marL="59671" marR="59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99FF"/>
                    </a:solidFill>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fa-IR" sz="1600" b="1" kern="1200" noProof="0" dirty="0" smtClean="0">
                          <a:solidFill>
                            <a:srgbClr val="000000"/>
                          </a:solidFill>
                          <a:effectLst/>
                          <a:latin typeface="BYagut"/>
                          <a:ea typeface="Times New Roman" panose="02020603050405020304" pitchFamily="18" charset="0"/>
                          <a:cs typeface="B Nazanin" panose="00000400000000000000" pitchFamily="2" charset="-78"/>
                        </a:rPr>
                        <a:t>توصیه ها/ </a:t>
                      </a:r>
                      <a:r>
                        <a:rPr lang="ar-SA" sz="1600" b="1" kern="1200" noProof="0" dirty="0" smtClean="0">
                          <a:solidFill>
                            <a:srgbClr val="000000"/>
                          </a:solidFill>
                          <a:effectLst/>
                          <a:latin typeface="BYagut"/>
                          <a:ea typeface="Times New Roman" panose="02020603050405020304" pitchFamily="18" charset="0"/>
                          <a:cs typeface="B Nazanin" panose="00000400000000000000" pitchFamily="2" charset="-78"/>
                        </a:rPr>
                        <a:t>اقدام </a:t>
                      </a:r>
                      <a:endParaRPr lang="en-US" sz="1600" b="1" kern="1200" noProof="0" dirty="0">
                        <a:solidFill>
                          <a:srgbClr val="000000"/>
                        </a:solidFill>
                        <a:effectLst/>
                        <a:latin typeface="BYagut"/>
                        <a:ea typeface="Times New Roman" panose="02020603050405020304" pitchFamily="18" charset="0"/>
                        <a:cs typeface="B Nazanin" panose="00000400000000000000" pitchFamily="2" charset="-78"/>
                      </a:endParaRPr>
                    </a:p>
                  </a:txBody>
                  <a:tcPr marL="59671" marR="59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99FF"/>
                    </a:solidFill>
                  </a:tcPr>
                </a:tc>
                <a:extLst>
                  <a:ext uri="{0D108BD9-81ED-4DB2-BD59-A6C34878D82A}">
                    <a16:rowId xmlns:a16="http://schemas.microsoft.com/office/drawing/2014/main" xmlns="" val="10000"/>
                  </a:ext>
                </a:extLst>
              </a:tr>
              <a:tr h="1388889">
                <a:tc>
                  <a:txBody>
                    <a:bodyPr/>
                    <a:lstStyle/>
                    <a:p>
                      <a:pPr marL="0" marR="0" algn="r" rtl="1">
                        <a:spcBef>
                          <a:spcPts val="0"/>
                        </a:spcBef>
                        <a:spcAft>
                          <a:spcPts val="0"/>
                        </a:spcAft>
                      </a:pPr>
                      <a:r>
                        <a:rPr lang="fa-IR" sz="1800" dirty="0" smtClean="0">
                          <a:solidFill>
                            <a:srgbClr val="000000"/>
                          </a:solidFill>
                          <a:effectLst/>
                          <a:latin typeface="Calibri" panose="020F0502020204030204" pitchFamily="34" charset="0"/>
                          <a:ea typeface="Times New Roman" panose="02020603050405020304" pitchFamily="18" charset="0"/>
                          <a:cs typeface="B Nazanin" panose="00000400000000000000" pitchFamily="2" charset="-78"/>
                        </a:rPr>
                        <a:t>مساوي </a:t>
                      </a:r>
                      <a:r>
                        <a:rPr lang="en-US" sz="1800" dirty="0" smtClean="0">
                          <a:solidFill>
                            <a:srgbClr val="000000"/>
                          </a:solidFill>
                          <a:effectLst/>
                          <a:latin typeface="Times New Roman" panose="02020603050405020304" pitchFamily="18" charset="0"/>
                          <a:ea typeface="Times New Roman" panose="02020603050405020304" pitchFamily="18" charset="0"/>
                          <a:cs typeface="B Nazanin" panose="00000400000000000000" pitchFamily="2" charset="-78"/>
                        </a:rPr>
                        <a:t>-</a:t>
                      </a:r>
                      <a:r>
                        <a:rPr lang="en-US" sz="1800" dirty="0">
                          <a:solidFill>
                            <a:srgbClr val="000000"/>
                          </a:solidFill>
                          <a:effectLst/>
                          <a:latin typeface="Times New Roman" panose="02020603050405020304" pitchFamily="18" charset="0"/>
                          <a:ea typeface="Times New Roman" panose="02020603050405020304" pitchFamily="18" charset="0"/>
                          <a:cs typeface="B Nazanin" panose="00000400000000000000" pitchFamily="2" charset="-78"/>
                        </a:rPr>
                        <a:t>3 z- score</a:t>
                      </a:r>
                      <a:r>
                        <a:rPr lang="fa-IR" sz="1800" dirty="0">
                          <a:solidFill>
                            <a:srgbClr val="000000"/>
                          </a:solidFill>
                          <a:effectLst/>
                          <a:latin typeface="Calibri" panose="020F0502020204030204" pitchFamily="34" charset="0"/>
                          <a:ea typeface="Times New Roman" panose="02020603050405020304" pitchFamily="18" charset="0"/>
                          <a:cs typeface="B Nazanin" panose="00000400000000000000" pitchFamily="2" charset="-78"/>
                        </a:rPr>
                        <a:t> تا</a:t>
                      </a:r>
                      <a:r>
                        <a:rPr lang="en-US" sz="1800" dirty="0">
                          <a:solidFill>
                            <a:srgbClr val="000000"/>
                          </a:solidFill>
                          <a:effectLst/>
                          <a:latin typeface="Times New Roman" panose="02020603050405020304" pitchFamily="18" charset="0"/>
                          <a:ea typeface="Times New Roman" panose="02020603050405020304" pitchFamily="18" charset="0"/>
                          <a:cs typeface="B Nazanin" panose="00000400000000000000" pitchFamily="2" charset="-78"/>
                        </a:rPr>
                        <a:t>3 z- score </a:t>
                      </a:r>
                      <a:r>
                        <a:rPr lang="ar-SA" sz="1800" dirty="0" smtClean="0">
                          <a:solidFill>
                            <a:srgbClr val="000000"/>
                          </a:solidFill>
                          <a:effectLst/>
                          <a:latin typeface="Times New Roman" panose="02020603050405020304" pitchFamily="18" charset="0"/>
                          <a:ea typeface="Times New Roman" panose="02020603050405020304" pitchFamily="18" charset="0"/>
                          <a:cs typeface="B Nazanin" panose="00000400000000000000" pitchFamily="2" charset="-78"/>
                        </a:rPr>
                        <a:t>+</a:t>
                      </a:r>
                      <a:endParaRPr lang="en-US" sz="18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59671" marR="59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marR="0" algn="ctr" rtl="1">
                        <a:spcBef>
                          <a:spcPts val="0"/>
                        </a:spcBef>
                        <a:spcAft>
                          <a:spcPts val="0"/>
                        </a:spcAft>
                      </a:pPr>
                      <a:r>
                        <a:rPr lang="ar-SA" sz="1800" dirty="0">
                          <a:solidFill>
                            <a:srgbClr val="000000"/>
                          </a:solidFill>
                          <a:effectLst/>
                          <a:latin typeface="BYagut"/>
                          <a:ea typeface="Times New Roman" panose="02020603050405020304" pitchFamily="18" charset="0"/>
                          <a:cs typeface="B Nazanin" panose="00000400000000000000" pitchFamily="2" charset="-78"/>
                        </a:rPr>
                        <a:t>دور سر طبيعي </a:t>
                      </a:r>
                      <a:endParaRPr lang="en-US" sz="180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59671" marR="59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342900" marR="0" lvl="0" indent="-342900" algn="r" rtl="1">
                        <a:spcBef>
                          <a:spcPts val="0"/>
                        </a:spcBef>
                        <a:spcAft>
                          <a:spcPts val="0"/>
                        </a:spcAft>
                        <a:buFont typeface="Wingdings" panose="05000000000000000000" pitchFamily="2" charset="2"/>
                        <a:buChar char="v"/>
                      </a:pPr>
                      <a:r>
                        <a:rPr lang="fa-IR" sz="1800" b="0" dirty="0">
                          <a:effectLst/>
                          <a:latin typeface="Times New Roman" panose="02020603050405020304" pitchFamily="18" charset="0"/>
                          <a:ea typeface="Times New Roman" panose="02020603050405020304" pitchFamily="18" charset="0"/>
                          <a:cs typeface="B Nazanin" panose="00000400000000000000" pitchFamily="2" charset="-78"/>
                        </a:rPr>
                        <a:t>ارزیابی کودک طبق بوکلت انجام </a:t>
                      </a:r>
                      <a:r>
                        <a:rPr lang="fa-IR" sz="1800" b="0" dirty="0" smtClean="0">
                          <a:effectLst/>
                          <a:latin typeface="Times New Roman" panose="02020603050405020304" pitchFamily="18" charset="0"/>
                          <a:ea typeface="Times New Roman" panose="02020603050405020304" pitchFamily="18" charset="0"/>
                          <a:cs typeface="B Nazanin" panose="00000400000000000000" pitchFamily="2" charset="-78"/>
                        </a:rPr>
                        <a:t>شود.  </a:t>
                      </a:r>
                      <a:endParaRPr lang="en-US" sz="1800" b="0" dirty="0">
                        <a:effectLst/>
                        <a:latin typeface="Times New Roman" panose="02020603050405020304" pitchFamily="18" charset="0"/>
                        <a:ea typeface="Times New Roman" panose="02020603050405020304" pitchFamily="18" charset="0"/>
                        <a:cs typeface="Lotus" panose="00000400000000000000" pitchFamily="2" charset="-78"/>
                      </a:endParaRPr>
                    </a:p>
                  </a:txBody>
                  <a:tcPr marL="59671" marR="59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345898355"/>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a:xfrm rot="21000000">
            <a:off x="1134822" y="835795"/>
            <a:ext cx="7425912" cy="4943679"/>
          </a:xfrm>
          <a:prstGeom prst="rect">
            <a:avLst/>
          </a:prstGeom>
          <a:noFill/>
          <a:effectLst>
            <a:glow rad="228600">
              <a:schemeClr val="accent1">
                <a:satMod val="175000"/>
                <a:alpha val="40000"/>
              </a:schemeClr>
            </a:glow>
          </a:effectLst>
          <a:scene3d>
            <a:camera prst="isometricOffAxis1Right"/>
            <a:lightRig rig="threePt" dir="t"/>
          </a:scene3d>
          <a:sp3d>
            <a:bevelT prst="slope"/>
          </a:sp3d>
        </p:spPr>
      </p:pic>
    </p:spTree>
    <p:extLst>
      <p:ext uri="{BB962C8B-B14F-4D97-AF65-F5344CB8AC3E}">
        <p14:creationId xmlns:p14="http://schemas.microsoft.com/office/powerpoint/2010/main" val="869636149"/>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theme/theme1.xml><?xml version="1.0" encoding="utf-8"?>
<a:theme xmlns:a="http://schemas.openxmlformats.org/drawingml/2006/main" name="Level">
  <a:themeElements>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fontScheme name="Level">
      <a:majorFont>
        <a:latin typeface="Garamond"/>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cs typeface="Arial" charset="0"/>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cs typeface="Arial" charset="0"/>
          </a:defRPr>
        </a:defPPr>
      </a:lstStyle>
    </a:lnDef>
  </a:objectDefaults>
  <a:extraClrSchemeLst>
    <a:extraClrScheme>
      <a:clrScheme name="Level 1">
        <a:dk1>
          <a:srgbClr val="006699"/>
        </a:dk1>
        <a:lt1>
          <a:srgbClr val="FFFFFF"/>
        </a:lt1>
        <a:dk2>
          <a:srgbClr val="000000"/>
        </a:dk2>
        <a:lt2>
          <a:srgbClr val="99FF99"/>
        </a:lt2>
        <a:accent1>
          <a:srgbClr val="00CC99"/>
        </a:accent1>
        <a:accent2>
          <a:srgbClr val="009999"/>
        </a:accent2>
        <a:accent3>
          <a:srgbClr val="AAAAAA"/>
        </a:accent3>
        <a:accent4>
          <a:srgbClr val="DADADA"/>
        </a:accent4>
        <a:accent5>
          <a:srgbClr val="AAE2CA"/>
        </a:accent5>
        <a:accent6>
          <a:srgbClr val="008A8A"/>
        </a:accent6>
        <a:hlink>
          <a:srgbClr val="0066FF"/>
        </a:hlink>
        <a:folHlink>
          <a:srgbClr val="989CBA"/>
        </a:folHlink>
      </a:clrScheme>
      <a:clrMap bg1="dk2" tx1="lt1" bg2="dk1" tx2="lt2" accent1="accent1" accent2="accent2" accent3="accent3" accent4="accent4" accent5="accent5" accent6="accent6" hlink="hlink" folHlink="folHlink"/>
    </a:extraClrScheme>
    <a:extraClrScheme>
      <a:clrScheme name="Level 2">
        <a:dk1>
          <a:srgbClr val="808000"/>
        </a:dk1>
        <a:lt1>
          <a:srgbClr val="FFFFFF"/>
        </a:lt1>
        <a:dk2>
          <a:srgbClr val="5C271E"/>
        </a:dk2>
        <a:lt2>
          <a:srgbClr val="FFDD89"/>
        </a:lt2>
        <a:accent1>
          <a:srgbClr val="CC6600"/>
        </a:accent1>
        <a:accent2>
          <a:srgbClr val="CC9900"/>
        </a:accent2>
        <a:accent3>
          <a:srgbClr val="B5ACAB"/>
        </a:accent3>
        <a:accent4>
          <a:srgbClr val="DADADA"/>
        </a:accent4>
        <a:accent5>
          <a:srgbClr val="E2B8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3">
        <a:dk1>
          <a:srgbClr val="763B00"/>
        </a:dk1>
        <a:lt1>
          <a:srgbClr val="FFFFFF"/>
        </a:lt1>
        <a:dk2>
          <a:srgbClr val="330000"/>
        </a:dk2>
        <a:lt2>
          <a:srgbClr val="CC9900"/>
        </a:lt2>
        <a:accent1>
          <a:srgbClr val="FFCC00"/>
        </a:accent1>
        <a:accent2>
          <a:srgbClr val="CC3300"/>
        </a:accent2>
        <a:accent3>
          <a:srgbClr val="ADAAAA"/>
        </a:accent3>
        <a:accent4>
          <a:srgbClr val="DADADA"/>
        </a:accent4>
        <a:accent5>
          <a:srgbClr val="FFE2AA"/>
        </a:accent5>
        <a:accent6>
          <a:srgbClr val="B92D00"/>
        </a:accent6>
        <a:hlink>
          <a:srgbClr val="666699"/>
        </a:hlink>
        <a:folHlink>
          <a:srgbClr val="999966"/>
        </a:folHlink>
      </a:clrScheme>
      <a:clrMap bg1="dk2" tx1="lt1" bg2="dk1" tx2="lt2" accent1="accent1" accent2="accent2" accent3="accent3" accent4="accent4" accent5="accent5" accent6="accent6" hlink="hlink" folHlink="folHlink"/>
    </a:extraClrScheme>
    <a:extraClrScheme>
      <a:clrScheme name="Level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clrMap bg1="dk2" tx1="lt1" bg2="dk1" tx2="lt2" accent1="accent1" accent2="accent2" accent3="accent3" accent4="accent4" accent5="accent5" accent6="accent6" hlink="hlink" folHlink="folHlink"/>
    </a:extraClrScheme>
    <a:extraClrScheme>
      <a:clrScheme name="Level 5">
        <a:dk1>
          <a:srgbClr val="CC6600"/>
        </a:dk1>
        <a:lt1>
          <a:srgbClr val="FFFFFF"/>
        </a:lt1>
        <a:dk2>
          <a:srgbClr val="4A553B"/>
        </a:dk2>
        <a:lt2>
          <a:srgbClr val="FFBF1F"/>
        </a:lt2>
        <a:accent1>
          <a:srgbClr val="FFCC00"/>
        </a:accent1>
        <a:accent2>
          <a:srgbClr val="CC9900"/>
        </a:accent2>
        <a:accent3>
          <a:srgbClr val="B1B4AF"/>
        </a:accent3>
        <a:accent4>
          <a:srgbClr val="DADADA"/>
        </a:accent4>
        <a:accent5>
          <a:srgbClr val="FFE2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6">
        <a:dk1>
          <a:srgbClr val="000000"/>
        </a:dk1>
        <a:lt1>
          <a:srgbClr val="FFFFFF"/>
        </a:lt1>
        <a:dk2>
          <a:srgbClr val="666699"/>
        </a:dk2>
        <a:lt2>
          <a:srgbClr val="FFCC00"/>
        </a:lt2>
        <a:accent1>
          <a:srgbClr val="FF9900"/>
        </a:accent1>
        <a:accent2>
          <a:srgbClr val="FF0000"/>
        </a:accent2>
        <a:accent3>
          <a:srgbClr val="FFFFFF"/>
        </a:accent3>
        <a:accent4>
          <a:srgbClr val="000000"/>
        </a:accent4>
        <a:accent5>
          <a:srgbClr val="FFCAAA"/>
        </a:accent5>
        <a:accent6>
          <a:srgbClr val="E700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
      <a:clrScheme name="Level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clrMap bg1="lt1" tx1="dk1" bg2="lt2" tx2="dk2" accent1="accent1" accent2="accent2" accent3="accent3" accent4="accent4" accent5="accent5" accent6="accent6" hlink="hlink" folHlink="folHlink"/>
    </a:extraClrScheme>
    <a:extraClrScheme>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themeOverride>
</file>

<file path=docProps/app.xml><?xml version="1.0" encoding="utf-8"?>
<Properties xmlns="http://schemas.openxmlformats.org/officeDocument/2006/extended-properties" xmlns:vt="http://schemas.openxmlformats.org/officeDocument/2006/docPropsVTypes">
  <Template/>
  <TotalTime>3716</TotalTime>
  <Words>4149</Words>
  <Application>Microsoft Office PowerPoint</Application>
  <PresentationFormat>On-screen Show (4:3)</PresentationFormat>
  <Paragraphs>468</Paragraphs>
  <Slides>45</Slides>
  <Notes>13</Notes>
  <HiddenSlides>0</HiddenSlides>
  <MMClips>0</MMClips>
  <ScaleCrop>false</ScaleCrop>
  <HeadingPairs>
    <vt:vector size="6" baseType="variant">
      <vt:variant>
        <vt:lpstr>Fonts Used</vt:lpstr>
      </vt:variant>
      <vt:variant>
        <vt:i4>26</vt:i4>
      </vt:variant>
      <vt:variant>
        <vt:lpstr>Theme</vt:lpstr>
      </vt:variant>
      <vt:variant>
        <vt:i4>2</vt:i4>
      </vt:variant>
      <vt:variant>
        <vt:lpstr>Slide Titles</vt:lpstr>
      </vt:variant>
      <vt:variant>
        <vt:i4>45</vt:i4>
      </vt:variant>
    </vt:vector>
  </HeadingPairs>
  <TitlesOfParts>
    <vt:vector size="73" baseType="lpstr">
      <vt:lpstr>SimSun</vt:lpstr>
      <vt:lpstr>2  Arshia</vt:lpstr>
      <vt:lpstr>2  Mitra</vt:lpstr>
      <vt:lpstr>Arial</vt:lpstr>
      <vt:lpstr>B Koodak</vt:lpstr>
      <vt:lpstr>B Mitra</vt:lpstr>
      <vt:lpstr>B Nazanin</vt:lpstr>
      <vt:lpstr>B Nazanin Outline</vt:lpstr>
      <vt:lpstr>B Titr</vt:lpstr>
      <vt:lpstr>BLotus</vt:lpstr>
      <vt:lpstr>BYagut</vt:lpstr>
      <vt:lpstr>BYagutBold</vt:lpstr>
      <vt:lpstr>Calibri</vt:lpstr>
      <vt:lpstr>Courier New</vt:lpstr>
      <vt:lpstr>Garamond</vt:lpstr>
      <vt:lpstr>IDLotusBold</vt:lpstr>
      <vt:lpstr>IranNastaliq</vt:lpstr>
      <vt:lpstr>Lotus</vt:lpstr>
      <vt:lpstr>MinionPro-Regular</vt:lpstr>
      <vt:lpstr>Modern No. 20</vt:lpstr>
      <vt:lpstr>Symbol</vt:lpstr>
      <vt:lpstr>Times New Roman</vt:lpstr>
      <vt:lpstr>TimesNewRomanPSMT</vt:lpstr>
      <vt:lpstr>Verdana</vt:lpstr>
      <vt:lpstr>Wingdings</vt:lpstr>
      <vt:lpstr>Wingdings-Regular</vt:lpstr>
      <vt:lpstr>Level</vt:lpstr>
      <vt:lpstr>2_Office Theme</vt:lpstr>
      <vt:lpstr>ارزیابی رشد کودک</vt:lpstr>
      <vt:lpstr>بسم الله الرحمن الرحيم</vt:lpstr>
      <vt:lpstr>PowerPoint Presentation</vt:lpstr>
      <vt:lpstr>PowerPoint Presentation</vt:lpstr>
      <vt:lpstr>PowerPoint Presentation</vt:lpstr>
      <vt:lpstr>WHO Child Growth Standards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تفسیر شاخص های رشد</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ارزیابی بیش تر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aach</dc:creator>
  <cp:lastModifiedBy>user</cp:lastModifiedBy>
  <cp:revision>516</cp:revision>
  <dcterms:created xsi:type="dcterms:W3CDTF">2016-02-26T18:10:21Z</dcterms:created>
  <dcterms:modified xsi:type="dcterms:W3CDTF">2023-12-02T07:27:23Z</dcterms:modified>
</cp:coreProperties>
</file>